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Gilroy" panose="020B0604020202020204" charset="0"/>
      <p:regular r:id="rId19"/>
    </p:embeddedFont>
    <p:embeddedFont>
      <p:font typeface="Gilroy Bold" panose="020B0604020202020204" charset="0"/>
      <p:regular r:id="rId20"/>
    </p:embeddedFont>
    <p:embeddedFont>
      <p:font typeface="Gilroy-ExtraBold" panose="00000900000000000000" pitchFamily="2" charset="0"/>
      <p:regular r:id="rId21"/>
    </p:embeddedFont>
    <p:embeddedFont>
      <p:font typeface="Inter Bold" panose="020B0604020202020204" charset="0"/>
      <p:regular r:id="rId22"/>
    </p:embeddedFont>
    <p:embeddedFont>
      <p:font typeface="Open Sans" panose="020B0606030504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861B"/>
    <a:srgbClr val="9336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378"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62.png"/><Relationship Id="rId21" Type="http://schemas.openxmlformats.org/officeDocument/2006/relationships/image" Target="../media/image92.svg"/><Relationship Id="rId7" Type="http://schemas.openxmlformats.org/officeDocument/2006/relationships/image" Target="../media/image80.png"/><Relationship Id="rId12" Type="http://schemas.openxmlformats.org/officeDocument/2006/relationships/image" Target="../media/image83.png"/><Relationship Id="rId17" Type="http://schemas.openxmlformats.org/officeDocument/2006/relationships/image" Target="../media/image88.svg"/><Relationship Id="rId2" Type="http://schemas.openxmlformats.org/officeDocument/2006/relationships/image" Target="../media/image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82.png"/><Relationship Id="rId5" Type="http://schemas.openxmlformats.org/officeDocument/2006/relationships/image" Target="../media/image29.png"/><Relationship Id="rId15" Type="http://schemas.openxmlformats.org/officeDocument/2006/relationships/image" Target="../media/image86.svg"/><Relationship Id="rId23" Type="http://schemas.openxmlformats.org/officeDocument/2006/relationships/image" Target="../media/image94.svg"/><Relationship Id="rId10" Type="http://schemas.openxmlformats.org/officeDocument/2006/relationships/image" Target="../media/image61.svg"/><Relationship Id="rId19" Type="http://schemas.openxmlformats.org/officeDocument/2006/relationships/image" Target="../media/image90.svg"/><Relationship Id="rId4" Type="http://schemas.openxmlformats.org/officeDocument/2006/relationships/image" Target="../media/image63.svg"/><Relationship Id="rId9" Type="http://schemas.openxmlformats.org/officeDocument/2006/relationships/image" Target="../media/image60.png"/><Relationship Id="rId14" Type="http://schemas.openxmlformats.org/officeDocument/2006/relationships/image" Target="../media/image85.png"/><Relationship Id="rId22" Type="http://schemas.openxmlformats.org/officeDocument/2006/relationships/image" Target="../media/image9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6.jpeg"/><Relationship Id="rId7" Type="http://schemas.openxmlformats.org/officeDocument/2006/relationships/image" Target="../media/image9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14.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3.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09.png"/><Relationship Id="rId5" Type="http://schemas.openxmlformats.org/officeDocument/2006/relationships/image" Target="../media/image25.png"/><Relationship Id="rId10" Type="http://schemas.openxmlformats.org/officeDocument/2006/relationships/image" Target="../media/image108.svg"/><Relationship Id="rId4" Type="http://schemas.openxmlformats.org/officeDocument/2006/relationships/image" Target="../media/image104.svg"/><Relationship Id="rId9" Type="http://schemas.openxmlformats.org/officeDocument/2006/relationships/image" Target="../media/image107.png"/><Relationship Id="rId14" Type="http://schemas.openxmlformats.org/officeDocument/2006/relationships/image" Target="../media/image112.svg"/></Relationships>
</file>

<file path=ppt/slides/_rels/slide15.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1.png"/><Relationship Id="rId18" Type="http://schemas.openxmlformats.org/officeDocument/2006/relationships/image" Target="../media/image126.svg"/><Relationship Id="rId3" Type="http://schemas.openxmlformats.org/officeDocument/2006/relationships/image" Target="../media/image113.png"/><Relationship Id="rId21" Type="http://schemas.openxmlformats.org/officeDocument/2006/relationships/image" Target="../media/image129.png"/><Relationship Id="rId7" Type="http://schemas.openxmlformats.org/officeDocument/2006/relationships/image" Target="../media/image117.png"/><Relationship Id="rId12" Type="http://schemas.openxmlformats.org/officeDocument/2006/relationships/image" Target="../media/image120.svg"/><Relationship Id="rId17" Type="http://schemas.openxmlformats.org/officeDocument/2006/relationships/image" Target="../media/image125.png"/><Relationship Id="rId2" Type="http://schemas.openxmlformats.org/officeDocument/2006/relationships/image" Target="../media/image4.png"/><Relationship Id="rId16" Type="http://schemas.openxmlformats.org/officeDocument/2006/relationships/image" Target="../media/image124.svg"/><Relationship Id="rId20" Type="http://schemas.openxmlformats.org/officeDocument/2006/relationships/image" Target="../media/image128.svg"/><Relationship Id="rId1" Type="http://schemas.openxmlformats.org/officeDocument/2006/relationships/slideLayout" Target="../slideLayouts/slideLayout7.xml"/><Relationship Id="rId6" Type="http://schemas.openxmlformats.org/officeDocument/2006/relationships/image" Target="../media/image116.svg"/><Relationship Id="rId11" Type="http://schemas.openxmlformats.org/officeDocument/2006/relationships/image" Target="../media/image119.png"/><Relationship Id="rId5" Type="http://schemas.openxmlformats.org/officeDocument/2006/relationships/image" Target="../media/image115.png"/><Relationship Id="rId15" Type="http://schemas.openxmlformats.org/officeDocument/2006/relationships/image" Target="../media/image123.png"/><Relationship Id="rId10" Type="http://schemas.openxmlformats.org/officeDocument/2006/relationships/image" Target="../media/image26.svg"/><Relationship Id="rId19" Type="http://schemas.openxmlformats.org/officeDocument/2006/relationships/image" Target="../media/image127.png"/><Relationship Id="rId4" Type="http://schemas.openxmlformats.org/officeDocument/2006/relationships/image" Target="../media/image114.svg"/><Relationship Id="rId9" Type="http://schemas.openxmlformats.org/officeDocument/2006/relationships/image" Target="../media/image25.png"/><Relationship Id="rId14" Type="http://schemas.openxmlformats.org/officeDocument/2006/relationships/image" Target="../media/image122.svg"/><Relationship Id="rId22" Type="http://schemas.openxmlformats.org/officeDocument/2006/relationships/image" Target="../media/image130.svg"/></Relationships>
</file>

<file path=ppt/slides/_rels/slide16.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32.png"/><Relationship Id="rId21" Type="http://schemas.openxmlformats.org/officeDocument/2006/relationships/image" Target="../media/image150.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31.jpeg"/><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40.png"/><Relationship Id="rId24" Type="http://schemas.openxmlformats.org/officeDocument/2006/relationships/image" Target="../media/image153.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jpeg"/><Relationship Id="rId10" Type="http://schemas.openxmlformats.org/officeDocument/2006/relationships/image" Target="../media/image139.png"/><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1.png"/></Relationships>
</file>

<file path=ppt/slides/_rels/slide17.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sv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sv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svg"/><Relationship Id="rId4" Type="http://schemas.openxmlformats.org/officeDocument/2006/relationships/image" Target="../media/image156.svg"/><Relationship Id="rId9" Type="http://schemas.openxmlformats.org/officeDocument/2006/relationships/image" Target="../media/image161.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3.jpe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4.png"/><Relationship Id="rId10" Type="http://schemas.openxmlformats.org/officeDocument/2006/relationships/image" Target="../media/image29.png"/><Relationship Id="rId4" Type="http://schemas.openxmlformats.org/officeDocument/2006/relationships/image" Target="../media/image24.jpe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9.png"/><Relationship Id="rId5" Type="http://schemas.openxmlformats.org/officeDocument/2006/relationships/image" Target="../media/image36.png"/><Relationship Id="rId10" Type="http://schemas.openxmlformats.org/officeDocument/2006/relationships/image" Target="../media/image28.svg"/><Relationship Id="rId4" Type="http://schemas.openxmlformats.org/officeDocument/2006/relationships/image" Target="../media/image35.png"/><Relationship Id="rId9" Type="http://schemas.openxmlformats.org/officeDocument/2006/relationships/image" Target="../media/image27.png"/><Relationship Id="rId14" Type="http://schemas.openxmlformats.org/officeDocument/2006/relationships/image" Target="../media/image38.svg"/></Relationships>
</file>

<file path=ppt/slides/_rels/slide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2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28.svg"/><Relationship Id="rId17" Type="http://schemas.openxmlformats.org/officeDocument/2006/relationships/image" Target="../media/image62.png"/><Relationship Id="rId2" Type="http://schemas.openxmlformats.org/officeDocument/2006/relationships/image" Target="../media/image4.png"/><Relationship Id="rId16" Type="http://schemas.openxmlformats.org/officeDocument/2006/relationships/image" Target="../media/image61.sv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27.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7.svg"/><Relationship Id="rId19" Type="http://schemas.openxmlformats.org/officeDocument/2006/relationships/image" Target="../media/image64.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59.png"/></Relationships>
</file>

<file path=ppt/slides/_rels/slide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79.png"/><Relationship Id="rId2" Type="http://schemas.openxmlformats.org/officeDocument/2006/relationships/image" Target="../media/image4.png"/><Relationship Id="rId16" Type="http://schemas.openxmlformats.org/officeDocument/2006/relationships/image" Target="../media/image78.sv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73.png"/><Relationship Id="rId5" Type="http://schemas.openxmlformats.org/officeDocument/2006/relationships/image" Target="../media/image29.png"/><Relationship Id="rId15" Type="http://schemas.openxmlformats.org/officeDocument/2006/relationships/image" Target="../media/image77.png"/><Relationship Id="rId10" Type="http://schemas.openxmlformats.org/officeDocument/2006/relationships/image" Target="../media/image72.svg"/><Relationship Id="rId4" Type="http://schemas.openxmlformats.org/officeDocument/2006/relationships/image" Target="../media/image68.svg"/><Relationship Id="rId9" Type="http://schemas.openxmlformats.org/officeDocument/2006/relationships/image" Target="../media/image71.png"/><Relationship Id="rId14" Type="http://schemas.openxmlformats.org/officeDocument/2006/relationships/image" Target="../media/image7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455252"/>
          </a:xfrm>
          <a:custGeom>
            <a:avLst/>
            <a:gdLst/>
            <a:ahLst/>
            <a:cxnLst/>
            <a:rect l="l" t="t" r="r" b="b"/>
            <a:pathLst>
              <a:path w="18288000" h="10455252">
                <a:moveTo>
                  <a:pt x="0" y="0"/>
                </a:moveTo>
                <a:lnTo>
                  <a:pt x="18288000" y="0"/>
                </a:lnTo>
                <a:lnTo>
                  <a:pt x="18288000" y="10455252"/>
                </a:lnTo>
                <a:lnTo>
                  <a:pt x="0" y="10455252"/>
                </a:lnTo>
                <a:lnTo>
                  <a:pt x="0" y="0"/>
                </a:lnTo>
                <a:close/>
              </a:path>
            </a:pathLst>
          </a:custGeom>
          <a:blipFill>
            <a:blip r:embed="rId2"/>
            <a:stretch>
              <a:fillRect t="-12850" r="-11893" b="-17629"/>
            </a:stretch>
          </a:blipFill>
        </p:spPr>
        <p:txBody>
          <a:bodyPr/>
          <a:lstStyle/>
          <a:p>
            <a:endParaRPr lang="es-PE"/>
          </a:p>
        </p:txBody>
      </p:sp>
      <p:sp>
        <p:nvSpPr>
          <p:cNvPr id="3" name="Freeform 3"/>
          <p:cNvSpPr/>
          <p:nvPr/>
        </p:nvSpPr>
        <p:spPr>
          <a:xfrm rot="5400000">
            <a:off x="7792762" y="210864"/>
            <a:ext cx="10790227" cy="10200247"/>
          </a:xfrm>
          <a:custGeom>
            <a:avLst/>
            <a:gdLst/>
            <a:ahLst/>
            <a:cxnLst/>
            <a:rect l="l" t="t" r="r" b="b"/>
            <a:pathLst>
              <a:path w="10455252" h="10200247">
                <a:moveTo>
                  <a:pt x="0" y="0"/>
                </a:moveTo>
                <a:lnTo>
                  <a:pt x="10455252" y="0"/>
                </a:lnTo>
                <a:lnTo>
                  <a:pt x="10455252" y="10200247"/>
                </a:lnTo>
                <a:lnTo>
                  <a:pt x="0" y="10200247"/>
                </a:lnTo>
                <a:lnTo>
                  <a:pt x="0" y="0"/>
                </a:lnTo>
                <a:close/>
              </a:path>
            </a:pathLst>
          </a:custGeom>
          <a:blipFill>
            <a:blip r:embed="rId3"/>
            <a:stretch>
              <a:fillRect l="-21914" t="-2110" r="-34352"/>
            </a:stretch>
          </a:blipFill>
        </p:spPr>
        <p:txBody>
          <a:bodyPr/>
          <a:lstStyle/>
          <a:p>
            <a:endParaRPr lang="es-PE"/>
          </a:p>
        </p:txBody>
      </p:sp>
      <p:sp>
        <p:nvSpPr>
          <p:cNvPr id="4" name="Freeform 4"/>
          <p:cNvSpPr/>
          <p:nvPr/>
        </p:nvSpPr>
        <p:spPr>
          <a:xfrm>
            <a:off x="15345939" y="1028700"/>
            <a:ext cx="1913361" cy="827755"/>
          </a:xfrm>
          <a:custGeom>
            <a:avLst/>
            <a:gdLst/>
            <a:ahLst/>
            <a:cxnLst/>
            <a:rect l="l" t="t" r="r" b="b"/>
            <a:pathLst>
              <a:path w="1913361" h="827755">
                <a:moveTo>
                  <a:pt x="0" y="0"/>
                </a:moveTo>
                <a:lnTo>
                  <a:pt x="1913361" y="0"/>
                </a:lnTo>
                <a:lnTo>
                  <a:pt x="1913361" y="827755"/>
                </a:lnTo>
                <a:lnTo>
                  <a:pt x="0" y="827755"/>
                </a:lnTo>
                <a:lnTo>
                  <a:pt x="0" y="0"/>
                </a:lnTo>
                <a:close/>
              </a:path>
            </a:pathLst>
          </a:custGeom>
          <a:blipFill>
            <a:blip r:embed="rId4"/>
            <a:stretch>
              <a:fillRect t="-68617" b="-62532"/>
            </a:stretch>
          </a:blipFill>
        </p:spPr>
        <p:txBody>
          <a:bodyPr/>
          <a:lstStyle/>
          <a:p>
            <a:endParaRPr lang="es-PE"/>
          </a:p>
        </p:txBody>
      </p:sp>
      <p:sp>
        <p:nvSpPr>
          <p:cNvPr id="5" name="TextBox 5"/>
          <p:cNvSpPr txBox="1"/>
          <p:nvPr/>
        </p:nvSpPr>
        <p:spPr>
          <a:xfrm>
            <a:off x="9525000" y="3770602"/>
            <a:ext cx="8115300" cy="2300310"/>
          </a:xfrm>
          <a:prstGeom prst="rect">
            <a:avLst/>
          </a:prstGeom>
        </p:spPr>
        <p:txBody>
          <a:bodyPr wrap="square" lIns="0" tIns="0" rIns="0" bIns="0" rtlCol="0" anchor="t">
            <a:spAutoFit/>
          </a:bodyPr>
          <a:lstStyle/>
          <a:p>
            <a:pPr algn="r">
              <a:lnSpc>
                <a:spcPts val="5932"/>
              </a:lnSpc>
            </a:pPr>
            <a:r>
              <a:rPr lang="en-US" sz="7200" b="1" dirty="0">
                <a:solidFill>
                  <a:schemeClr val="bg1"/>
                </a:solidFill>
                <a:latin typeface="Gilroy-ExtraBold" panose="00000900000000000000" pitchFamily="2" charset="0"/>
              </a:rPr>
              <a:t>We empower rural communities to</a:t>
            </a:r>
            <a:endParaRPr lang="en-US" sz="3900" b="1" dirty="0">
              <a:solidFill>
                <a:schemeClr val="bg1"/>
              </a:solidFill>
              <a:latin typeface="Gilroy" panose="020B0604020202020204" charset="0"/>
              <a:ea typeface="Gilroy Bold"/>
              <a:cs typeface="Gilroy Bold"/>
              <a:sym typeface="Gilroy Bold"/>
            </a:endParaRPr>
          </a:p>
          <a:p>
            <a:pPr algn="r">
              <a:lnSpc>
                <a:spcPts val="5932"/>
              </a:lnSpc>
            </a:pPr>
            <a:r>
              <a:rPr lang="en-US" sz="6898" dirty="0">
                <a:solidFill>
                  <a:srgbClr val="FFFFFF"/>
                </a:solidFill>
                <a:latin typeface="Gilroy"/>
                <a:ea typeface="Gilroy"/>
                <a:cs typeface="Gilroy"/>
                <a:sym typeface="Gilroy"/>
              </a:rPr>
              <a:t> </a:t>
            </a:r>
          </a:p>
        </p:txBody>
      </p:sp>
      <p:sp>
        <p:nvSpPr>
          <p:cNvPr id="6" name="TextBox 6"/>
          <p:cNvSpPr txBox="1"/>
          <p:nvPr/>
        </p:nvSpPr>
        <p:spPr>
          <a:xfrm>
            <a:off x="11706944" y="5320683"/>
            <a:ext cx="5912020" cy="1577355"/>
          </a:xfrm>
          <a:prstGeom prst="rect">
            <a:avLst/>
          </a:prstGeom>
        </p:spPr>
        <p:txBody>
          <a:bodyPr lIns="0" tIns="0" rIns="0" bIns="0" rtlCol="0" anchor="t">
            <a:spAutoFit/>
          </a:bodyPr>
          <a:lstStyle/>
          <a:p>
            <a:pPr algn="r">
              <a:lnSpc>
                <a:spcPts val="4136"/>
              </a:lnSpc>
              <a:spcBef>
                <a:spcPct val="0"/>
              </a:spcBef>
            </a:pPr>
            <a:r>
              <a:rPr lang="en-US" sz="3900" dirty="0">
                <a:solidFill>
                  <a:schemeClr val="bg1"/>
                </a:solidFill>
                <a:latin typeface="Gilroy" panose="020B0604020202020204" charset="0"/>
              </a:rPr>
              <a:t>improve their quality of life and promote their development</a:t>
            </a:r>
            <a:endParaRPr lang="en-US" sz="3902" dirty="0">
              <a:solidFill>
                <a:srgbClr val="FFFFFF"/>
              </a:solidFill>
              <a:latin typeface="Gilroy"/>
              <a:ea typeface="Gilroy"/>
              <a:cs typeface="Gilroy"/>
              <a:sym typeface="Gilro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2"/>
            <a:stretch>
              <a:fillRect t="-33025" b="-37268"/>
            </a:stretch>
          </a:blipFill>
        </p:spPr>
        <p:txBody>
          <a:bodyPr/>
          <a:lstStyle/>
          <a:p>
            <a:endParaRPr lang="es-PE"/>
          </a:p>
        </p:txBody>
      </p:sp>
      <p:grpSp>
        <p:nvGrpSpPr>
          <p:cNvPr id="3" name="Group 3"/>
          <p:cNvGrpSpPr/>
          <p:nvPr/>
        </p:nvGrpSpPr>
        <p:grpSpPr>
          <a:xfrm>
            <a:off x="14696903" y="4262030"/>
            <a:ext cx="2364534" cy="455733"/>
            <a:chOff x="0" y="0"/>
            <a:chExt cx="4409264" cy="849828"/>
          </a:xfrm>
        </p:grpSpPr>
        <p:sp>
          <p:nvSpPr>
            <p:cNvPr id="4" name="Freeform 4"/>
            <p:cNvSpPr/>
            <p:nvPr/>
          </p:nvSpPr>
          <p:spPr>
            <a:xfrm>
              <a:off x="0" y="0"/>
              <a:ext cx="4409255" cy="849884"/>
            </a:xfrm>
            <a:custGeom>
              <a:avLst/>
              <a:gdLst/>
              <a:ahLst/>
              <a:cxnLst/>
              <a:rect l="l" t="t" r="r" b="b"/>
              <a:pathLst>
                <a:path w="4409255" h="849884">
                  <a:moveTo>
                    <a:pt x="0" y="141605"/>
                  </a:moveTo>
                  <a:cubicBezTo>
                    <a:pt x="0" y="63373"/>
                    <a:pt x="55466" y="0"/>
                    <a:pt x="123937" y="0"/>
                  </a:cubicBezTo>
                  <a:lnTo>
                    <a:pt x="4285318" y="0"/>
                  </a:lnTo>
                  <a:cubicBezTo>
                    <a:pt x="4353789" y="0"/>
                    <a:pt x="4409255" y="63373"/>
                    <a:pt x="4409255" y="141605"/>
                  </a:cubicBezTo>
                  <a:lnTo>
                    <a:pt x="4409255" y="708152"/>
                  </a:lnTo>
                  <a:cubicBezTo>
                    <a:pt x="4409255" y="786384"/>
                    <a:pt x="4353789" y="849757"/>
                    <a:pt x="4285318" y="849757"/>
                  </a:cubicBezTo>
                  <a:lnTo>
                    <a:pt x="123937" y="849757"/>
                  </a:lnTo>
                  <a:cubicBezTo>
                    <a:pt x="55466" y="849884"/>
                    <a:pt x="0" y="786384"/>
                    <a:pt x="0" y="708152"/>
                  </a:cubicBezTo>
                  <a:close/>
                </a:path>
              </a:pathLst>
            </a:custGeom>
            <a:solidFill>
              <a:srgbClr val="009FAD"/>
            </a:solidFill>
          </p:spPr>
          <p:txBody>
            <a:bodyPr/>
            <a:lstStyle/>
            <a:p>
              <a:endParaRPr lang="es-PE"/>
            </a:p>
          </p:txBody>
        </p:sp>
      </p:grpSp>
      <p:grpSp>
        <p:nvGrpSpPr>
          <p:cNvPr id="5" name="Group 5"/>
          <p:cNvGrpSpPr/>
          <p:nvPr/>
        </p:nvGrpSpPr>
        <p:grpSpPr>
          <a:xfrm>
            <a:off x="14084146" y="7583520"/>
            <a:ext cx="3586896" cy="477162"/>
            <a:chOff x="0" y="0"/>
            <a:chExt cx="6785571" cy="902679"/>
          </a:xfrm>
        </p:grpSpPr>
        <p:sp>
          <p:nvSpPr>
            <p:cNvPr id="6" name="Freeform 6"/>
            <p:cNvSpPr/>
            <p:nvPr/>
          </p:nvSpPr>
          <p:spPr>
            <a:xfrm>
              <a:off x="0" y="0"/>
              <a:ext cx="6785470" cy="902735"/>
            </a:xfrm>
            <a:custGeom>
              <a:avLst/>
              <a:gdLst/>
              <a:ahLst/>
              <a:cxnLst/>
              <a:rect l="l" t="t" r="r" b="b"/>
              <a:pathLst>
                <a:path w="6785470" h="902735">
                  <a:moveTo>
                    <a:pt x="0" y="150411"/>
                  </a:moveTo>
                  <a:cubicBezTo>
                    <a:pt x="0" y="67314"/>
                    <a:pt x="77199" y="0"/>
                    <a:pt x="172499" y="0"/>
                  </a:cubicBezTo>
                  <a:lnTo>
                    <a:pt x="6612972" y="0"/>
                  </a:lnTo>
                  <a:cubicBezTo>
                    <a:pt x="6708271" y="0"/>
                    <a:pt x="6785470" y="67314"/>
                    <a:pt x="6785470" y="150411"/>
                  </a:cubicBezTo>
                  <a:lnTo>
                    <a:pt x="6785470" y="752192"/>
                  </a:lnTo>
                  <a:cubicBezTo>
                    <a:pt x="6785470" y="835289"/>
                    <a:pt x="6708271" y="902604"/>
                    <a:pt x="6612972" y="902604"/>
                  </a:cubicBezTo>
                  <a:lnTo>
                    <a:pt x="172499" y="902604"/>
                  </a:lnTo>
                  <a:cubicBezTo>
                    <a:pt x="77199" y="902735"/>
                    <a:pt x="0" y="835289"/>
                    <a:pt x="0" y="752192"/>
                  </a:cubicBezTo>
                  <a:close/>
                </a:path>
              </a:pathLst>
            </a:custGeom>
            <a:solidFill>
              <a:srgbClr val="009FAD"/>
            </a:solidFill>
          </p:spPr>
          <p:txBody>
            <a:bodyPr/>
            <a:lstStyle/>
            <a:p>
              <a:endParaRPr lang="es-PE"/>
            </a:p>
          </p:txBody>
        </p:sp>
      </p:grpSp>
      <p:grpSp>
        <p:nvGrpSpPr>
          <p:cNvPr id="7" name="Group 7"/>
          <p:cNvGrpSpPr/>
          <p:nvPr/>
        </p:nvGrpSpPr>
        <p:grpSpPr>
          <a:xfrm>
            <a:off x="10403332" y="7583520"/>
            <a:ext cx="3161069" cy="482266"/>
            <a:chOff x="0" y="0"/>
            <a:chExt cx="5570303" cy="849828"/>
          </a:xfrm>
        </p:grpSpPr>
        <p:sp>
          <p:nvSpPr>
            <p:cNvPr id="8" name="Freeform 8"/>
            <p:cNvSpPr/>
            <p:nvPr/>
          </p:nvSpPr>
          <p:spPr>
            <a:xfrm>
              <a:off x="0" y="0"/>
              <a:ext cx="5570220" cy="849884"/>
            </a:xfrm>
            <a:custGeom>
              <a:avLst/>
              <a:gdLst/>
              <a:ahLst/>
              <a:cxnLst/>
              <a:rect l="l" t="t" r="r" b="b"/>
              <a:pathLst>
                <a:path w="5570220" h="849884">
                  <a:moveTo>
                    <a:pt x="0" y="141605"/>
                  </a:moveTo>
                  <a:cubicBezTo>
                    <a:pt x="0" y="63373"/>
                    <a:pt x="63373" y="0"/>
                    <a:pt x="141605" y="0"/>
                  </a:cubicBezTo>
                  <a:lnTo>
                    <a:pt x="5428615" y="0"/>
                  </a:lnTo>
                  <a:cubicBezTo>
                    <a:pt x="5506847" y="0"/>
                    <a:pt x="5570220" y="63373"/>
                    <a:pt x="5570220" y="141605"/>
                  </a:cubicBezTo>
                  <a:lnTo>
                    <a:pt x="5570220" y="708152"/>
                  </a:lnTo>
                  <a:cubicBezTo>
                    <a:pt x="5570220" y="786384"/>
                    <a:pt x="5506847" y="849757"/>
                    <a:pt x="5428615" y="849757"/>
                  </a:cubicBezTo>
                  <a:lnTo>
                    <a:pt x="141605" y="849757"/>
                  </a:lnTo>
                  <a:cubicBezTo>
                    <a:pt x="63373" y="849884"/>
                    <a:pt x="0" y="786384"/>
                    <a:pt x="0" y="708152"/>
                  </a:cubicBezTo>
                  <a:close/>
                </a:path>
              </a:pathLst>
            </a:custGeom>
            <a:solidFill>
              <a:srgbClr val="009FAD"/>
            </a:solidFill>
          </p:spPr>
          <p:txBody>
            <a:bodyPr/>
            <a:lstStyle/>
            <a:p>
              <a:endParaRPr lang="es-PE"/>
            </a:p>
          </p:txBody>
        </p:sp>
      </p:grpSp>
      <p:sp>
        <p:nvSpPr>
          <p:cNvPr id="9" name="Freeform 9"/>
          <p:cNvSpPr/>
          <p:nvPr/>
        </p:nvSpPr>
        <p:spPr>
          <a:xfrm>
            <a:off x="8517140" y="9400308"/>
            <a:ext cx="626860" cy="539100"/>
          </a:xfrm>
          <a:custGeom>
            <a:avLst/>
            <a:gdLst/>
            <a:ahLst/>
            <a:cxnLst/>
            <a:rect l="l" t="t" r="r" b="b"/>
            <a:pathLst>
              <a:path w="626860" h="539100">
                <a:moveTo>
                  <a:pt x="0" y="0"/>
                </a:moveTo>
                <a:lnTo>
                  <a:pt x="626860" y="0"/>
                </a:lnTo>
                <a:lnTo>
                  <a:pt x="626860" y="539100"/>
                </a:lnTo>
                <a:lnTo>
                  <a:pt x="0" y="539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10" name="Freeform 10"/>
          <p:cNvSpPr/>
          <p:nvPr/>
        </p:nvSpPr>
        <p:spPr>
          <a:xfrm>
            <a:off x="8669540" y="9505083"/>
            <a:ext cx="626860" cy="539100"/>
          </a:xfrm>
          <a:custGeom>
            <a:avLst/>
            <a:gdLst/>
            <a:ahLst/>
            <a:cxnLst/>
            <a:rect l="l" t="t" r="r" b="b"/>
            <a:pathLst>
              <a:path w="626860" h="539100">
                <a:moveTo>
                  <a:pt x="0" y="0"/>
                </a:moveTo>
                <a:lnTo>
                  <a:pt x="626860" y="0"/>
                </a:lnTo>
                <a:lnTo>
                  <a:pt x="626860" y="539100"/>
                </a:lnTo>
                <a:lnTo>
                  <a:pt x="0" y="539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grpSp>
        <p:nvGrpSpPr>
          <p:cNvPr id="11" name="Group 11"/>
          <p:cNvGrpSpPr/>
          <p:nvPr/>
        </p:nvGrpSpPr>
        <p:grpSpPr>
          <a:xfrm>
            <a:off x="8732624" y="860323"/>
            <a:ext cx="5899992" cy="630512"/>
            <a:chOff x="0" y="0"/>
            <a:chExt cx="1553907" cy="166061"/>
          </a:xfrm>
        </p:grpSpPr>
        <p:sp>
          <p:nvSpPr>
            <p:cNvPr id="12" name="Freeform 12"/>
            <p:cNvSpPr/>
            <p:nvPr/>
          </p:nvSpPr>
          <p:spPr>
            <a:xfrm>
              <a:off x="0" y="0"/>
              <a:ext cx="1553907" cy="166061"/>
            </a:xfrm>
            <a:custGeom>
              <a:avLst/>
              <a:gdLst/>
              <a:ahLst/>
              <a:cxnLst/>
              <a:rect l="l" t="t" r="r" b="b"/>
              <a:pathLst>
                <a:path w="1553907" h="166061">
                  <a:moveTo>
                    <a:pt x="66922" y="0"/>
                  </a:moveTo>
                  <a:lnTo>
                    <a:pt x="1486985" y="0"/>
                  </a:lnTo>
                  <a:cubicBezTo>
                    <a:pt x="1523945" y="0"/>
                    <a:pt x="1553907" y="29962"/>
                    <a:pt x="1553907" y="66922"/>
                  </a:cubicBezTo>
                  <a:lnTo>
                    <a:pt x="1553907" y="99139"/>
                  </a:lnTo>
                  <a:cubicBezTo>
                    <a:pt x="1553907" y="136099"/>
                    <a:pt x="1523945" y="166061"/>
                    <a:pt x="1486985" y="166061"/>
                  </a:cubicBezTo>
                  <a:lnTo>
                    <a:pt x="66922" y="166061"/>
                  </a:lnTo>
                  <a:cubicBezTo>
                    <a:pt x="29962" y="166061"/>
                    <a:pt x="0" y="136099"/>
                    <a:pt x="0" y="99139"/>
                  </a:cubicBezTo>
                  <a:lnTo>
                    <a:pt x="0" y="66922"/>
                  </a:lnTo>
                  <a:cubicBezTo>
                    <a:pt x="0" y="29962"/>
                    <a:pt x="29962" y="0"/>
                    <a:pt x="66922" y="0"/>
                  </a:cubicBezTo>
                  <a:close/>
                </a:path>
              </a:pathLst>
            </a:custGeom>
            <a:solidFill>
              <a:srgbClr val="93368B"/>
            </a:solidFill>
          </p:spPr>
          <p:txBody>
            <a:bodyPr/>
            <a:lstStyle/>
            <a:p>
              <a:endParaRPr lang="es-PE"/>
            </a:p>
          </p:txBody>
        </p:sp>
        <p:sp>
          <p:nvSpPr>
            <p:cNvPr id="13" name="TextBox 13"/>
            <p:cNvSpPr txBox="1"/>
            <p:nvPr/>
          </p:nvSpPr>
          <p:spPr>
            <a:xfrm>
              <a:off x="0" y="-28575"/>
              <a:ext cx="1553907" cy="194636"/>
            </a:xfrm>
            <a:prstGeom prst="rect">
              <a:avLst/>
            </a:prstGeom>
          </p:spPr>
          <p:txBody>
            <a:bodyPr lIns="50800" tIns="50800" rIns="50800" bIns="50800" rtlCol="0" anchor="ctr"/>
            <a:lstStyle/>
            <a:p>
              <a:pPr algn="ctr">
                <a:lnSpc>
                  <a:spcPts val="3224"/>
                </a:lnSpc>
              </a:pPr>
              <a:endParaRPr/>
            </a:p>
          </p:txBody>
        </p:sp>
      </p:grpSp>
      <p:sp>
        <p:nvSpPr>
          <p:cNvPr id="14" name="TextBox 14"/>
          <p:cNvSpPr txBox="1"/>
          <p:nvPr/>
        </p:nvSpPr>
        <p:spPr>
          <a:xfrm>
            <a:off x="10117352" y="932607"/>
            <a:ext cx="3852501" cy="431866"/>
          </a:xfrm>
          <a:prstGeom prst="rect">
            <a:avLst/>
          </a:prstGeom>
        </p:spPr>
        <p:txBody>
          <a:bodyPr lIns="0" tIns="0" rIns="0" bIns="0" rtlCol="0" anchor="t">
            <a:spAutoFit/>
          </a:bodyPr>
          <a:lstStyle/>
          <a:p>
            <a:pPr algn="l">
              <a:lnSpc>
                <a:spcPts val="3499"/>
              </a:lnSpc>
              <a:spcBef>
                <a:spcPct val="0"/>
              </a:spcBef>
            </a:pPr>
            <a:r>
              <a:rPr lang="en-US" sz="2499" spc="97" dirty="0">
                <a:solidFill>
                  <a:srgbClr val="FFFFFF"/>
                </a:solidFill>
                <a:latin typeface="Gilroy"/>
                <a:ea typeface="Gilroy"/>
                <a:cs typeface="Gilroy"/>
                <a:sym typeface="Gilroy"/>
              </a:rPr>
              <a:t>Education Program</a:t>
            </a:r>
          </a:p>
        </p:txBody>
      </p:sp>
      <p:sp>
        <p:nvSpPr>
          <p:cNvPr id="15" name="Freeform 15"/>
          <p:cNvSpPr/>
          <p:nvPr/>
        </p:nvSpPr>
        <p:spPr>
          <a:xfrm>
            <a:off x="13500614" y="989757"/>
            <a:ext cx="536573" cy="352126"/>
          </a:xfrm>
          <a:custGeom>
            <a:avLst/>
            <a:gdLst/>
            <a:ahLst/>
            <a:cxnLst/>
            <a:rect l="l" t="t" r="r" b="b"/>
            <a:pathLst>
              <a:path w="536573" h="352126">
                <a:moveTo>
                  <a:pt x="0" y="0"/>
                </a:moveTo>
                <a:lnTo>
                  <a:pt x="536573" y="0"/>
                </a:lnTo>
                <a:lnTo>
                  <a:pt x="536573" y="352126"/>
                </a:lnTo>
                <a:lnTo>
                  <a:pt x="0" y="3521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grpSp>
        <p:nvGrpSpPr>
          <p:cNvPr id="16" name="Group 16"/>
          <p:cNvGrpSpPr/>
          <p:nvPr/>
        </p:nvGrpSpPr>
        <p:grpSpPr>
          <a:xfrm>
            <a:off x="-303936" y="-112204"/>
            <a:ext cx="9822377" cy="10546296"/>
            <a:chOff x="0" y="0"/>
            <a:chExt cx="2586964" cy="2777625"/>
          </a:xfrm>
        </p:grpSpPr>
        <p:sp>
          <p:nvSpPr>
            <p:cNvPr id="17" name="Freeform 17"/>
            <p:cNvSpPr/>
            <p:nvPr/>
          </p:nvSpPr>
          <p:spPr>
            <a:xfrm>
              <a:off x="0" y="0"/>
              <a:ext cx="2586964" cy="2777625"/>
            </a:xfrm>
            <a:custGeom>
              <a:avLst/>
              <a:gdLst/>
              <a:ahLst/>
              <a:cxnLst/>
              <a:rect l="l" t="t" r="r" b="b"/>
              <a:pathLst>
                <a:path w="2586964" h="2777625">
                  <a:moveTo>
                    <a:pt x="0" y="0"/>
                  </a:moveTo>
                  <a:lnTo>
                    <a:pt x="2586964" y="0"/>
                  </a:lnTo>
                  <a:lnTo>
                    <a:pt x="2586964" y="2777625"/>
                  </a:lnTo>
                  <a:lnTo>
                    <a:pt x="0" y="2777625"/>
                  </a:lnTo>
                  <a:close/>
                </a:path>
              </a:pathLst>
            </a:custGeom>
            <a:solidFill>
              <a:srgbClr val="F6F6F6"/>
            </a:solidFill>
          </p:spPr>
          <p:txBody>
            <a:bodyPr/>
            <a:lstStyle/>
            <a:p>
              <a:endParaRPr lang="es-PE"/>
            </a:p>
          </p:txBody>
        </p:sp>
        <p:sp>
          <p:nvSpPr>
            <p:cNvPr id="18" name="TextBox 18"/>
            <p:cNvSpPr txBox="1"/>
            <p:nvPr/>
          </p:nvSpPr>
          <p:spPr>
            <a:xfrm>
              <a:off x="0" y="-47625"/>
              <a:ext cx="2586964" cy="2825250"/>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2119292" y="741587"/>
            <a:ext cx="5194239" cy="699606"/>
            <a:chOff x="0" y="0"/>
            <a:chExt cx="1368030" cy="184258"/>
          </a:xfrm>
        </p:grpSpPr>
        <p:sp>
          <p:nvSpPr>
            <p:cNvPr id="20" name="Freeform 20"/>
            <p:cNvSpPr/>
            <p:nvPr/>
          </p:nvSpPr>
          <p:spPr>
            <a:xfrm>
              <a:off x="0" y="0"/>
              <a:ext cx="1368030" cy="184258"/>
            </a:xfrm>
            <a:custGeom>
              <a:avLst/>
              <a:gdLst/>
              <a:ahLst/>
              <a:cxnLst/>
              <a:rect l="l" t="t" r="r" b="b"/>
              <a:pathLst>
                <a:path w="1368030" h="184258">
                  <a:moveTo>
                    <a:pt x="0" y="0"/>
                  </a:moveTo>
                  <a:lnTo>
                    <a:pt x="1368030" y="0"/>
                  </a:lnTo>
                  <a:lnTo>
                    <a:pt x="1368030" y="184258"/>
                  </a:lnTo>
                  <a:lnTo>
                    <a:pt x="0" y="184258"/>
                  </a:lnTo>
                  <a:close/>
                </a:path>
              </a:pathLst>
            </a:custGeom>
            <a:solidFill>
              <a:srgbClr val="0033A0"/>
            </a:solidFill>
          </p:spPr>
          <p:txBody>
            <a:bodyPr/>
            <a:lstStyle/>
            <a:p>
              <a:endParaRPr lang="es-PE"/>
            </a:p>
          </p:txBody>
        </p:sp>
        <p:sp>
          <p:nvSpPr>
            <p:cNvPr id="21" name="TextBox 21"/>
            <p:cNvSpPr txBox="1"/>
            <p:nvPr/>
          </p:nvSpPr>
          <p:spPr>
            <a:xfrm>
              <a:off x="0" y="-28575"/>
              <a:ext cx="1368030" cy="212833"/>
            </a:xfrm>
            <a:prstGeom prst="rect">
              <a:avLst/>
            </a:prstGeom>
          </p:spPr>
          <p:txBody>
            <a:bodyPr lIns="50800" tIns="50800" rIns="50800" bIns="50800" rtlCol="0" anchor="ctr"/>
            <a:lstStyle/>
            <a:p>
              <a:pPr algn="ctr">
                <a:lnSpc>
                  <a:spcPts val="3224"/>
                </a:lnSpc>
              </a:pPr>
              <a:endParaRPr/>
            </a:p>
          </p:txBody>
        </p:sp>
      </p:grpSp>
      <p:pic>
        <p:nvPicPr>
          <p:cNvPr id="22" name="Picture 22"/>
          <p:cNvPicPr>
            <a:picLocks noChangeAspect="1"/>
          </p:cNvPicPr>
          <p:nvPr/>
        </p:nvPicPr>
        <p:blipFill>
          <a:blip r:embed="rId7"/>
          <a:stretch>
            <a:fillRect/>
          </a:stretch>
        </p:blipFill>
        <p:spPr>
          <a:xfrm>
            <a:off x="1493994" y="1752019"/>
            <a:ext cx="6211782" cy="4021485"/>
          </a:xfrm>
          <a:prstGeom prst="rect">
            <a:avLst/>
          </a:prstGeom>
        </p:spPr>
      </p:pic>
      <p:pic>
        <p:nvPicPr>
          <p:cNvPr id="23" name="Picture 23"/>
          <p:cNvPicPr>
            <a:picLocks noChangeAspect="1"/>
          </p:cNvPicPr>
          <p:nvPr/>
        </p:nvPicPr>
        <p:blipFill>
          <a:blip r:embed="rId8"/>
          <a:stretch>
            <a:fillRect/>
          </a:stretch>
        </p:blipFill>
        <p:spPr>
          <a:xfrm>
            <a:off x="1217697" y="5649646"/>
            <a:ext cx="6513198" cy="4293429"/>
          </a:xfrm>
          <a:prstGeom prst="rect">
            <a:avLst/>
          </a:prstGeom>
        </p:spPr>
      </p:pic>
      <p:sp>
        <p:nvSpPr>
          <p:cNvPr id="24" name="Freeform 24"/>
          <p:cNvSpPr/>
          <p:nvPr/>
        </p:nvSpPr>
        <p:spPr>
          <a:xfrm>
            <a:off x="471861" y="405219"/>
            <a:ext cx="770263" cy="910208"/>
          </a:xfrm>
          <a:custGeom>
            <a:avLst/>
            <a:gdLst/>
            <a:ahLst/>
            <a:cxnLst/>
            <a:rect l="l" t="t" r="r" b="b"/>
            <a:pathLst>
              <a:path w="770263" h="910208">
                <a:moveTo>
                  <a:pt x="0" y="0"/>
                </a:moveTo>
                <a:lnTo>
                  <a:pt x="770264" y="0"/>
                </a:lnTo>
                <a:lnTo>
                  <a:pt x="770264" y="910208"/>
                </a:lnTo>
                <a:lnTo>
                  <a:pt x="0" y="910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PE"/>
          </a:p>
        </p:txBody>
      </p:sp>
      <p:sp>
        <p:nvSpPr>
          <p:cNvPr id="25" name="TextBox 25"/>
          <p:cNvSpPr txBox="1"/>
          <p:nvPr/>
        </p:nvSpPr>
        <p:spPr>
          <a:xfrm>
            <a:off x="2789793" y="831748"/>
            <a:ext cx="4046640" cy="490710"/>
          </a:xfrm>
          <a:prstGeom prst="rect">
            <a:avLst/>
          </a:prstGeom>
        </p:spPr>
        <p:txBody>
          <a:bodyPr lIns="0" tIns="0" rIns="0" bIns="0" rtlCol="0" anchor="t">
            <a:spAutoFit/>
          </a:bodyPr>
          <a:lstStyle/>
          <a:p>
            <a:pPr algn="ctr">
              <a:lnSpc>
                <a:spcPts val="3869"/>
              </a:lnSpc>
              <a:spcBef>
                <a:spcPct val="0"/>
              </a:spcBef>
            </a:pPr>
            <a:r>
              <a:rPr lang="en-US" sz="2999" b="1" spc="116">
                <a:solidFill>
                  <a:srgbClr val="FFFFFF"/>
                </a:solidFill>
                <a:latin typeface="Gilroy Bold"/>
                <a:ea typeface="Gilroy Bold"/>
                <a:cs typeface="Gilroy Bold"/>
                <a:sym typeface="Gilroy Bold"/>
              </a:rPr>
              <a:t>LOGROS Y METAS</a:t>
            </a:r>
          </a:p>
        </p:txBody>
      </p:sp>
      <p:sp>
        <p:nvSpPr>
          <p:cNvPr id="26" name="TextBox 26"/>
          <p:cNvSpPr txBox="1"/>
          <p:nvPr/>
        </p:nvSpPr>
        <p:spPr>
          <a:xfrm>
            <a:off x="2568201" y="1751227"/>
            <a:ext cx="4476294" cy="327940"/>
          </a:xfrm>
          <a:prstGeom prst="rect">
            <a:avLst/>
          </a:prstGeom>
        </p:spPr>
        <p:txBody>
          <a:bodyPr lIns="0" tIns="0" rIns="0" bIns="0" rtlCol="0" anchor="t">
            <a:spAutoFit/>
          </a:bodyPr>
          <a:lstStyle/>
          <a:p>
            <a:pPr algn="l">
              <a:lnSpc>
                <a:spcPts val="2770"/>
              </a:lnSpc>
            </a:pPr>
            <a:r>
              <a:rPr lang="en-US" sz="1710" b="1">
                <a:solidFill>
                  <a:srgbClr val="0033A0"/>
                </a:solidFill>
                <a:latin typeface="Gilroy Bold"/>
                <a:ea typeface="Gilroy Bold"/>
                <a:cs typeface="Gilroy Bold"/>
                <a:sym typeface="Gilroy Bold"/>
              </a:rPr>
              <a:t>Evolución de atenciones médicas gratuitas</a:t>
            </a:r>
          </a:p>
        </p:txBody>
      </p:sp>
      <p:sp>
        <p:nvSpPr>
          <p:cNvPr id="27" name="TextBox 27"/>
          <p:cNvSpPr txBox="1"/>
          <p:nvPr/>
        </p:nvSpPr>
        <p:spPr>
          <a:xfrm>
            <a:off x="3131522" y="4012723"/>
            <a:ext cx="616016" cy="136646"/>
          </a:xfrm>
          <a:prstGeom prst="rect">
            <a:avLst/>
          </a:prstGeom>
        </p:spPr>
        <p:txBody>
          <a:bodyPr lIns="0" tIns="0" rIns="0" bIns="0" rtlCol="0" anchor="t">
            <a:spAutoFit/>
          </a:bodyPr>
          <a:lstStyle/>
          <a:p>
            <a:pPr algn="ctr">
              <a:lnSpc>
                <a:spcPts val="1019"/>
              </a:lnSpc>
            </a:pPr>
            <a:r>
              <a:rPr lang="en-US" sz="849">
                <a:solidFill>
                  <a:srgbClr val="FFFFFF"/>
                </a:solidFill>
                <a:latin typeface="Gilroy"/>
                <a:ea typeface="Gilroy"/>
                <a:cs typeface="Gilroy"/>
                <a:sym typeface="Gilroy"/>
              </a:rPr>
              <a:t>4,800</a:t>
            </a:r>
          </a:p>
        </p:txBody>
      </p:sp>
      <p:sp>
        <p:nvSpPr>
          <p:cNvPr id="28" name="TextBox 28"/>
          <p:cNvSpPr txBox="1"/>
          <p:nvPr/>
        </p:nvSpPr>
        <p:spPr>
          <a:xfrm>
            <a:off x="4190333" y="3661550"/>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13,800</a:t>
            </a:r>
          </a:p>
        </p:txBody>
      </p:sp>
      <p:sp>
        <p:nvSpPr>
          <p:cNvPr id="29" name="TextBox 29"/>
          <p:cNvSpPr txBox="1"/>
          <p:nvPr/>
        </p:nvSpPr>
        <p:spPr>
          <a:xfrm>
            <a:off x="5138460" y="3270243"/>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17,365</a:t>
            </a:r>
          </a:p>
        </p:txBody>
      </p:sp>
      <p:sp>
        <p:nvSpPr>
          <p:cNvPr id="30" name="TextBox 30"/>
          <p:cNvSpPr txBox="1"/>
          <p:nvPr/>
        </p:nvSpPr>
        <p:spPr>
          <a:xfrm>
            <a:off x="6002997" y="3003395"/>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20,206</a:t>
            </a:r>
          </a:p>
        </p:txBody>
      </p:sp>
      <p:sp>
        <p:nvSpPr>
          <p:cNvPr id="31" name="TextBox 31"/>
          <p:cNvSpPr txBox="1"/>
          <p:nvPr/>
        </p:nvSpPr>
        <p:spPr>
          <a:xfrm>
            <a:off x="3267645" y="4518565"/>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4,800</a:t>
            </a:r>
          </a:p>
        </p:txBody>
      </p:sp>
      <p:sp>
        <p:nvSpPr>
          <p:cNvPr id="32" name="TextBox 32"/>
          <p:cNvSpPr txBox="1"/>
          <p:nvPr/>
        </p:nvSpPr>
        <p:spPr>
          <a:xfrm>
            <a:off x="2780268" y="5694005"/>
            <a:ext cx="3776646" cy="328488"/>
          </a:xfrm>
          <a:prstGeom prst="rect">
            <a:avLst/>
          </a:prstGeom>
        </p:spPr>
        <p:txBody>
          <a:bodyPr lIns="0" tIns="0" rIns="0" bIns="0" rtlCol="0" anchor="t">
            <a:spAutoFit/>
          </a:bodyPr>
          <a:lstStyle/>
          <a:p>
            <a:pPr algn="l">
              <a:lnSpc>
                <a:spcPts val="2754"/>
              </a:lnSpc>
            </a:pPr>
            <a:r>
              <a:rPr lang="en-US" sz="1700" b="1">
                <a:solidFill>
                  <a:srgbClr val="0033A0"/>
                </a:solidFill>
                <a:latin typeface="Gilroy Bold"/>
                <a:ea typeface="Gilroy Bold"/>
                <a:cs typeface="Gilroy Bold"/>
                <a:sym typeface="Gilroy Bold"/>
              </a:rPr>
              <a:t>Evolución de comunidades atendidas</a:t>
            </a:r>
          </a:p>
        </p:txBody>
      </p:sp>
      <p:sp>
        <p:nvSpPr>
          <p:cNvPr id="33" name="TextBox 33"/>
          <p:cNvSpPr txBox="1"/>
          <p:nvPr/>
        </p:nvSpPr>
        <p:spPr>
          <a:xfrm>
            <a:off x="2774368" y="8785640"/>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30</a:t>
            </a:r>
          </a:p>
        </p:txBody>
      </p:sp>
      <p:sp>
        <p:nvSpPr>
          <p:cNvPr id="34" name="TextBox 34"/>
          <p:cNvSpPr txBox="1"/>
          <p:nvPr/>
        </p:nvSpPr>
        <p:spPr>
          <a:xfrm>
            <a:off x="3817044" y="7865760"/>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100</a:t>
            </a:r>
          </a:p>
        </p:txBody>
      </p:sp>
      <p:sp>
        <p:nvSpPr>
          <p:cNvPr id="35" name="TextBox 35"/>
          <p:cNvSpPr txBox="1"/>
          <p:nvPr/>
        </p:nvSpPr>
        <p:spPr>
          <a:xfrm>
            <a:off x="5097191" y="6593012"/>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182</a:t>
            </a:r>
          </a:p>
        </p:txBody>
      </p:sp>
      <p:sp>
        <p:nvSpPr>
          <p:cNvPr id="36" name="TextBox 36"/>
          <p:cNvSpPr txBox="1"/>
          <p:nvPr/>
        </p:nvSpPr>
        <p:spPr>
          <a:xfrm>
            <a:off x="6031572" y="6369765"/>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200</a:t>
            </a:r>
          </a:p>
        </p:txBody>
      </p:sp>
      <p:grpSp>
        <p:nvGrpSpPr>
          <p:cNvPr id="37" name="Group 37"/>
          <p:cNvGrpSpPr/>
          <p:nvPr/>
        </p:nvGrpSpPr>
        <p:grpSpPr>
          <a:xfrm>
            <a:off x="-114601" y="-93242"/>
            <a:ext cx="9822377" cy="10698696"/>
            <a:chOff x="0" y="0"/>
            <a:chExt cx="2586964" cy="2817764"/>
          </a:xfrm>
        </p:grpSpPr>
        <p:sp>
          <p:nvSpPr>
            <p:cNvPr id="38" name="Freeform 38"/>
            <p:cNvSpPr/>
            <p:nvPr/>
          </p:nvSpPr>
          <p:spPr>
            <a:xfrm>
              <a:off x="0" y="0"/>
              <a:ext cx="2586964" cy="2817764"/>
            </a:xfrm>
            <a:custGeom>
              <a:avLst/>
              <a:gdLst/>
              <a:ahLst/>
              <a:cxnLst/>
              <a:rect l="l" t="t" r="r" b="b"/>
              <a:pathLst>
                <a:path w="2586964" h="2817764">
                  <a:moveTo>
                    <a:pt x="0" y="0"/>
                  </a:moveTo>
                  <a:lnTo>
                    <a:pt x="2586964" y="0"/>
                  </a:lnTo>
                  <a:lnTo>
                    <a:pt x="2586964" y="2817764"/>
                  </a:lnTo>
                  <a:lnTo>
                    <a:pt x="0" y="2817764"/>
                  </a:lnTo>
                  <a:close/>
                </a:path>
              </a:pathLst>
            </a:custGeom>
            <a:solidFill>
              <a:srgbClr val="F6F6F6"/>
            </a:solidFill>
          </p:spPr>
          <p:txBody>
            <a:bodyPr/>
            <a:lstStyle/>
            <a:p>
              <a:endParaRPr lang="es-PE"/>
            </a:p>
          </p:txBody>
        </p:sp>
        <p:sp>
          <p:nvSpPr>
            <p:cNvPr id="39" name="TextBox 39"/>
            <p:cNvSpPr txBox="1"/>
            <p:nvPr/>
          </p:nvSpPr>
          <p:spPr>
            <a:xfrm>
              <a:off x="0" y="-47625"/>
              <a:ext cx="2586964" cy="2865389"/>
            </a:xfrm>
            <a:prstGeom prst="rect">
              <a:avLst/>
            </a:prstGeom>
          </p:spPr>
          <p:txBody>
            <a:bodyPr lIns="50800" tIns="50800" rIns="50800" bIns="50800" rtlCol="0" anchor="ctr"/>
            <a:lstStyle/>
            <a:p>
              <a:pPr algn="ctr">
                <a:lnSpc>
                  <a:spcPts val="2479"/>
                </a:lnSpc>
              </a:pPr>
              <a:endParaRPr/>
            </a:p>
          </p:txBody>
        </p:sp>
      </p:grpSp>
      <p:grpSp>
        <p:nvGrpSpPr>
          <p:cNvPr id="40" name="Group 40"/>
          <p:cNvGrpSpPr/>
          <p:nvPr/>
        </p:nvGrpSpPr>
        <p:grpSpPr>
          <a:xfrm>
            <a:off x="2271692" y="893987"/>
            <a:ext cx="5194239" cy="699606"/>
            <a:chOff x="0" y="0"/>
            <a:chExt cx="1368030" cy="184258"/>
          </a:xfrm>
        </p:grpSpPr>
        <p:sp>
          <p:nvSpPr>
            <p:cNvPr id="41" name="Freeform 41"/>
            <p:cNvSpPr/>
            <p:nvPr/>
          </p:nvSpPr>
          <p:spPr>
            <a:xfrm>
              <a:off x="0" y="0"/>
              <a:ext cx="1368030" cy="184258"/>
            </a:xfrm>
            <a:custGeom>
              <a:avLst/>
              <a:gdLst/>
              <a:ahLst/>
              <a:cxnLst/>
              <a:rect l="l" t="t" r="r" b="b"/>
              <a:pathLst>
                <a:path w="1368030" h="184258">
                  <a:moveTo>
                    <a:pt x="0" y="0"/>
                  </a:moveTo>
                  <a:lnTo>
                    <a:pt x="1368030" y="0"/>
                  </a:lnTo>
                  <a:lnTo>
                    <a:pt x="1368030" y="184258"/>
                  </a:lnTo>
                  <a:lnTo>
                    <a:pt x="0" y="184258"/>
                  </a:lnTo>
                  <a:close/>
                </a:path>
              </a:pathLst>
            </a:custGeom>
            <a:solidFill>
              <a:srgbClr val="93368B"/>
            </a:solidFill>
          </p:spPr>
          <p:txBody>
            <a:bodyPr/>
            <a:lstStyle/>
            <a:p>
              <a:endParaRPr lang="es-PE"/>
            </a:p>
          </p:txBody>
        </p:sp>
        <p:sp>
          <p:nvSpPr>
            <p:cNvPr id="42" name="TextBox 42"/>
            <p:cNvSpPr txBox="1"/>
            <p:nvPr/>
          </p:nvSpPr>
          <p:spPr>
            <a:xfrm>
              <a:off x="0" y="-28575"/>
              <a:ext cx="1368030" cy="212833"/>
            </a:xfrm>
            <a:prstGeom prst="rect">
              <a:avLst/>
            </a:prstGeom>
          </p:spPr>
          <p:txBody>
            <a:bodyPr lIns="50800" tIns="50800" rIns="50800" bIns="50800" rtlCol="0" anchor="ctr"/>
            <a:lstStyle/>
            <a:p>
              <a:pPr algn="ctr">
                <a:lnSpc>
                  <a:spcPts val="3224"/>
                </a:lnSpc>
              </a:pPr>
              <a:endParaRPr/>
            </a:p>
          </p:txBody>
        </p:sp>
      </p:grpSp>
      <p:pic>
        <p:nvPicPr>
          <p:cNvPr id="43" name="Picture 43"/>
          <p:cNvPicPr>
            <a:picLocks noChangeAspect="1"/>
          </p:cNvPicPr>
          <p:nvPr/>
        </p:nvPicPr>
        <p:blipFill>
          <a:blip r:embed="rId11"/>
          <a:srcRect t="23090"/>
          <a:stretch>
            <a:fillRect/>
          </a:stretch>
        </p:blipFill>
        <p:spPr>
          <a:xfrm>
            <a:off x="2659586" y="2164112"/>
            <a:ext cx="4556562" cy="2450051"/>
          </a:xfrm>
          <a:prstGeom prst="rect">
            <a:avLst/>
          </a:prstGeom>
        </p:spPr>
      </p:pic>
      <p:pic>
        <p:nvPicPr>
          <p:cNvPr id="44" name="Picture 44"/>
          <p:cNvPicPr>
            <a:picLocks noChangeAspect="1"/>
          </p:cNvPicPr>
          <p:nvPr/>
        </p:nvPicPr>
        <p:blipFill>
          <a:blip r:embed="rId12"/>
          <a:srcRect t="20969"/>
          <a:stretch>
            <a:fillRect/>
          </a:stretch>
        </p:blipFill>
        <p:spPr>
          <a:xfrm>
            <a:off x="2523652" y="4983358"/>
            <a:ext cx="4634215" cy="2400063"/>
          </a:xfrm>
          <a:prstGeom prst="rect">
            <a:avLst/>
          </a:prstGeom>
        </p:spPr>
      </p:pic>
      <p:pic>
        <p:nvPicPr>
          <p:cNvPr id="45" name="Picture 45"/>
          <p:cNvPicPr>
            <a:picLocks noChangeAspect="1"/>
          </p:cNvPicPr>
          <p:nvPr/>
        </p:nvPicPr>
        <p:blipFill>
          <a:blip r:embed="rId13"/>
          <a:srcRect t="24257"/>
          <a:stretch>
            <a:fillRect/>
          </a:stretch>
        </p:blipFill>
        <p:spPr>
          <a:xfrm>
            <a:off x="2476967" y="7637726"/>
            <a:ext cx="4704202" cy="2591589"/>
          </a:xfrm>
          <a:prstGeom prst="rect">
            <a:avLst/>
          </a:prstGeom>
        </p:spPr>
      </p:pic>
      <p:sp>
        <p:nvSpPr>
          <p:cNvPr id="46" name="Freeform 46"/>
          <p:cNvSpPr/>
          <p:nvPr/>
        </p:nvSpPr>
        <p:spPr>
          <a:xfrm>
            <a:off x="417922" y="593401"/>
            <a:ext cx="1221557" cy="1218503"/>
          </a:xfrm>
          <a:custGeom>
            <a:avLst/>
            <a:gdLst/>
            <a:ahLst/>
            <a:cxnLst/>
            <a:rect l="l" t="t" r="r" b="b"/>
            <a:pathLst>
              <a:path w="1221557" h="1218503">
                <a:moveTo>
                  <a:pt x="0" y="0"/>
                </a:moveTo>
                <a:lnTo>
                  <a:pt x="1221556" y="0"/>
                </a:lnTo>
                <a:lnTo>
                  <a:pt x="1221556" y="1218503"/>
                </a:lnTo>
                <a:lnTo>
                  <a:pt x="0" y="12185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PE"/>
          </a:p>
        </p:txBody>
      </p:sp>
      <p:sp>
        <p:nvSpPr>
          <p:cNvPr id="47" name="Freeform 47"/>
          <p:cNvSpPr/>
          <p:nvPr/>
        </p:nvSpPr>
        <p:spPr>
          <a:xfrm>
            <a:off x="15172916" y="3021460"/>
            <a:ext cx="1358948" cy="1002224"/>
          </a:xfrm>
          <a:custGeom>
            <a:avLst/>
            <a:gdLst/>
            <a:ahLst/>
            <a:cxnLst/>
            <a:rect l="l" t="t" r="r" b="b"/>
            <a:pathLst>
              <a:path w="1358948" h="1002224">
                <a:moveTo>
                  <a:pt x="0" y="0"/>
                </a:moveTo>
                <a:lnTo>
                  <a:pt x="1358948" y="0"/>
                </a:lnTo>
                <a:lnTo>
                  <a:pt x="1358948" y="1002224"/>
                </a:lnTo>
                <a:lnTo>
                  <a:pt x="0" y="100222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PE"/>
          </a:p>
        </p:txBody>
      </p:sp>
      <p:sp>
        <p:nvSpPr>
          <p:cNvPr id="48" name="Freeform 48"/>
          <p:cNvSpPr/>
          <p:nvPr/>
        </p:nvSpPr>
        <p:spPr>
          <a:xfrm>
            <a:off x="11406175" y="6410865"/>
            <a:ext cx="964419" cy="964419"/>
          </a:xfrm>
          <a:custGeom>
            <a:avLst/>
            <a:gdLst/>
            <a:ahLst/>
            <a:cxnLst/>
            <a:rect l="l" t="t" r="r" b="b"/>
            <a:pathLst>
              <a:path w="964419" h="964419">
                <a:moveTo>
                  <a:pt x="0" y="0"/>
                </a:moveTo>
                <a:lnTo>
                  <a:pt x="964419" y="0"/>
                </a:lnTo>
                <a:lnTo>
                  <a:pt x="964419" y="964419"/>
                </a:lnTo>
                <a:lnTo>
                  <a:pt x="0" y="96441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PE"/>
          </a:p>
        </p:txBody>
      </p:sp>
      <p:grpSp>
        <p:nvGrpSpPr>
          <p:cNvPr id="49" name="Group 49"/>
          <p:cNvGrpSpPr/>
          <p:nvPr/>
        </p:nvGrpSpPr>
        <p:grpSpPr>
          <a:xfrm>
            <a:off x="10423317" y="4270467"/>
            <a:ext cx="3319828" cy="472178"/>
            <a:chOff x="0" y="0"/>
            <a:chExt cx="5975038" cy="849828"/>
          </a:xfrm>
        </p:grpSpPr>
        <p:sp>
          <p:nvSpPr>
            <p:cNvPr id="50" name="Freeform 50"/>
            <p:cNvSpPr/>
            <p:nvPr/>
          </p:nvSpPr>
          <p:spPr>
            <a:xfrm>
              <a:off x="0" y="0"/>
              <a:ext cx="5975025" cy="849884"/>
            </a:xfrm>
            <a:custGeom>
              <a:avLst/>
              <a:gdLst/>
              <a:ahLst/>
              <a:cxnLst/>
              <a:rect l="l" t="t" r="r" b="b"/>
              <a:pathLst>
                <a:path w="5975025" h="849884">
                  <a:moveTo>
                    <a:pt x="0" y="141605"/>
                  </a:moveTo>
                  <a:cubicBezTo>
                    <a:pt x="0" y="63373"/>
                    <a:pt x="75162" y="0"/>
                    <a:pt x="167948" y="0"/>
                  </a:cubicBezTo>
                  <a:lnTo>
                    <a:pt x="5807077" y="0"/>
                  </a:lnTo>
                  <a:cubicBezTo>
                    <a:pt x="5899863" y="0"/>
                    <a:pt x="5975025" y="63373"/>
                    <a:pt x="5975025" y="141605"/>
                  </a:cubicBezTo>
                  <a:lnTo>
                    <a:pt x="5975025" y="708152"/>
                  </a:lnTo>
                  <a:cubicBezTo>
                    <a:pt x="5975025" y="786384"/>
                    <a:pt x="5899863" y="849757"/>
                    <a:pt x="5807077" y="849757"/>
                  </a:cubicBezTo>
                  <a:lnTo>
                    <a:pt x="167948" y="849757"/>
                  </a:lnTo>
                  <a:cubicBezTo>
                    <a:pt x="75162" y="849884"/>
                    <a:pt x="0" y="786384"/>
                    <a:pt x="0" y="708152"/>
                  </a:cubicBezTo>
                  <a:close/>
                </a:path>
              </a:pathLst>
            </a:custGeom>
            <a:solidFill>
              <a:srgbClr val="009FAD"/>
            </a:solidFill>
          </p:spPr>
          <p:txBody>
            <a:bodyPr/>
            <a:lstStyle/>
            <a:p>
              <a:endParaRPr lang="es-PE"/>
            </a:p>
          </p:txBody>
        </p:sp>
      </p:grpSp>
      <p:sp>
        <p:nvSpPr>
          <p:cNvPr id="51" name="Freeform 51"/>
          <p:cNvSpPr/>
          <p:nvPr/>
        </p:nvSpPr>
        <p:spPr>
          <a:xfrm>
            <a:off x="11605722" y="2905775"/>
            <a:ext cx="955018" cy="1145448"/>
          </a:xfrm>
          <a:custGeom>
            <a:avLst/>
            <a:gdLst/>
            <a:ahLst/>
            <a:cxnLst/>
            <a:rect l="l" t="t" r="r" b="b"/>
            <a:pathLst>
              <a:path w="955018" h="1145448">
                <a:moveTo>
                  <a:pt x="0" y="0"/>
                </a:moveTo>
                <a:lnTo>
                  <a:pt x="955017" y="0"/>
                </a:lnTo>
                <a:lnTo>
                  <a:pt x="955017" y="1145448"/>
                </a:lnTo>
                <a:lnTo>
                  <a:pt x="0" y="11454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PE"/>
          </a:p>
        </p:txBody>
      </p:sp>
      <p:sp>
        <p:nvSpPr>
          <p:cNvPr id="52" name="Freeform 52"/>
          <p:cNvSpPr/>
          <p:nvPr/>
        </p:nvSpPr>
        <p:spPr>
          <a:xfrm>
            <a:off x="15379639" y="6022493"/>
            <a:ext cx="806602" cy="1352791"/>
          </a:xfrm>
          <a:custGeom>
            <a:avLst/>
            <a:gdLst/>
            <a:ahLst/>
            <a:cxnLst/>
            <a:rect l="l" t="t" r="r" b="b"/>
            <a:pathLst>
              <a:path w="806602" h="1352791">
                <a:moveTo>
                  <a:pt x="0" y="0"/>
                </a:moveTo>
                <a:lnTo>
                  <a:pt x="806601" y="0"/>
                </a:lnTo>
                <a:lnTo>
                  <a:pt x="806601" y="1352791"/>
                </a:lnTo>
                <a:lnTo>
                  <a:pt x="0" y="13527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s-PE"/>
          </a:p>
        </p:txBody>
      </p:sp>
      <p:sp>
        <p:nvSpPr>
          <p:cNvPr id="53" name="TextBox 53"/>
          <p:cNvSpPr txBox="1"/>
          <p:nvPr/>
        </p:nvSpPr>
        <p:spPr>
          <a:xfrm>
            <a:off x="11363363" y="2115222"/>
            <a:ext cx="5441565" cy="466703"/>
          </a:xfrm>
          <a:prstGeom prst="rect">
            <a:avLst/>
          </a:prstGeom>
        </p:spPr>
        <p:txBody>
          <a:bodyPr lIns="0" tIns="0" rIns="0" bIns="0" rtlCol="0" anchor="t">
            <a:spAutoFit/>
          </a:bodyPr>
          <a:lstStyle/>
          <a:p>
            <a:pPr algn="ctr">
              <a:lnSpc>
                <a:spcPts val="3600"/>
              </a:lnSpc>
            </a:pPr>
            <a:r>
              <a:rPr lang="en-US" sz="3000" b="1" dirty="0">
                <a:solidFill>
                  <a:srgbClr val="0033A0"/>
                </a:solidFill>
                <a:latin typeface="Gilroy Bold"/>
                <a:ea typeface="Gilroy Bold"/>
                <a:cs typeface="Gilroy Bold"/>
                <a:sym typeface="Gilroy Bold"/>
              </a:rPr>
              <a:t>Impact Metrics 2024</a:t>
            </a:r>
          </a:p>
        </p:txBody>
      </p:sp>
      <p:sp>
        <p:nvSpPr>
          <p:cNvPr id="54" name="TextBox 54"/>
          <p:cNvSpPr txBox="1"/>
          <p:nvPr/>
        </p:nvSpPr>
        <p:spPr>
          <a:xfrm>
            <a:off x="14780038" y="4847099"/>
            <a:ext cx="2204960" cy="1373182"/>
          </a:xfrm>
          <a:prstGeom prst="rect">
            <a:avLst/>
          </a:prstGeom>
        </p:spPr>
        <p:txBody>
          <a:bodyPr lIns="0" tIns="0" rIns="0" bIns="0" rtlCol="0" anchor="t">
            <a:spAutoFit/>
          </a:bodyPr>
          <a:lstStyle/>
          <a:p>
            <a:pPr algn="ctr">
              <a:lnSpc>
                <a:spcPts val="5319"/>
              </a:lnSpc>
            </a:pPr>
            <a:r>
              <a:rPr lang="en-US" sz="4433" b="1">
                <a:solidFill>
                  <a:srgbClr val="0033A0"/>
                </a:solidFill>
                <a:latin typeface="Gilroy Bold"/>
                <a:ea typeface="Gilroy Bold"/>
                <a:cs typeface="Gilroy Bold"/>
                <a:sym typeface="Gilroy Bold"/>
              </a:rPr>
              <a:t>35,179</a:t>
            </a:r>
          </a:p>
          <a:p>
            <a:pPr algn="ctr">
              <a:lnSpc>
                <a:spcPts val="5319"/>
              </a:lnSpc>
            </a:pPr>
            <a:endParaRPr lang="en-US" sz="4433" b="1">
              <a:solidFill>
                <a:srgbClr val="0033A0"/>
              </a:solidFill>
              <a:latin typeface="Gilroy Bold"/>
              <a:ea typeface="Gilroy Bold"/>
              <a:cs typeface="Gilroy Bold"/>
              <a:sym typeface="Gilroy Bold"/>
            </a:endParaRPr>
          </a:p>
        </p:txBody>
      </p:sp>
      <p:sp>
        <p:nvSpPr>
          <p:cNvPr id="55" name="TextBox 55"/>
          <p:cNvSpPr txBox="1"/>
          <p:nvPr/>
        </p:nvSpPr>
        <p:spPr>
          <a:xfrm>
            <a:off x="14752796" y="4333927"/>
            <a:ext cx="2276648" cy="275169"/>
          </a:xfrm>
          <a:prstGeom prst="rect">
            <a:avLst/>
          </a:prstGeom>
        </p:spPr>
        <p:txBody>
          <a:bodyPr lIns="0" tIns="0" rIns="0" bIns="0" rtlCol="0" anchor="t">
            <a:spAutoFit/>
          </a:bodyPr>
          <a:lstStyle/>
          <a:p>
            <a:pPr algn="ctr">
              <a:lnSpc>
                <a:spcPts val="2145"/>
              </a:lnSpc>
            </a:pPr>
            <a:r>
              <a:rPr lang="en-US" sz="1787" b="1" dirty="0">
                <a:solidFill>
                  <a:srgbClr val="FFFFFF"/>
                </a:solidFill>
                <a:latin typeface="Gilroy Bold"/>
                <a:ea typeface="Gilroy Bold"/>
                <a:cs typeface="Gilroy Bold"/>
                <a:sym typeface="Gilroy Bold"/>
              </a:rPr>
              <a:t>BOOKS READ</a:t>
            </a:r>
          </a:p>
        </p:txBody>
      </p:sp>
      <p:sp>
        <p:nvSpPr>
          <p:cNvPr id="56" name="TextBox 56"/>
          <p:cNvSpPr txBox="1"/>
          <p:nvPr/>
        </p:nvSpPr>
        <p:spPr>
          <a:xfrm>
            <a:off x="14446232" y="7675893"/>
            <a:ext cx="3038268" cy="271326"/>
          </a:xfrm>
          <a:prstGeom prst="rect">
            <a:avLst/>
          </a:prstGeom>
        </p:spPr>
        <p:txBody>
          <a:bodyPr lIns="0" tIns="0" rIns="0" bIns="0" rtlCol="0" anchor="t">
            <a:spAutoFit/>
          </a:bodyPr>
          <a:lstStyle/>
          <a:p>
            <a:pPr algn="ctr">
              <a:lnSpc>
                <a:spcPts val="2114"/>
              </a:lnSpc>
            </a:pPr>
            <a:r>
              <a:rPr lang="en-US" sz="1762" b="1" dirty="0">
                <a:solidFill>
                  <a:srgbClr val="FFFFFF"/>
                </a:solidFill>
                <a:latin typeface="Gilroy Bold"/>
                <a:ea typeface="Gilroy Bold"/>
                <a:cs typeface="Gilroy Bold"/>
                <a:sym typeface="Gilroy Bold"/>
              </a:rPr>
              <a:t>PROGRAM ASSITANCE</a:t>
            </a:r>
          </a:p>
        </p:txBody>
      </p:sp>
      <p:sp>
        <p:nvSpPr>
          <p:cNvPr id="57" name="TextBox 57"/>
          <p:cNvSpPr txBox="1"/>
          <p:nvPr/>
        </p:nvSpPr>
        <p:spPr>
          <a:xfrm>
            <a:off x="14782896" y="8247145"/>
            <a:ext cx="2173470" cy="1343794"/>
          </a:xfrm>
          <a:prstGeom prst="rect">
            <a:avLst/>
          </a:prstGeom>
        </p:spPr>
        <p:txBody>
          <a:bodyPr lIns="0" tIns="0" rIns="0" bIns="0" rtlCol="0" anchor="t">
            <a:spAutoFit/>
          </a:bodyPr>
          <a:lstStyle/>
          <a:p>
            <a:pPr algn="ctr">
              <a:lnSpc>
                <a:spcPts val="5243"/>
              </a:lnSpc>
            </a:pPr>
            <a:r>
              <a:rPr lang="en-US" sz="4369" b="1">
                <a:solidFill>
                  <a:srgbClr val="0033A0"/>
                </a:solidFill>
                <a:latin typeface="Gilroy Bold"/>
                <a:ea typeface="Gilroy Bold"/>
                <a:cs typeface="Gilroy Bold"/>
                <a:sym typeface="Gilroy Bold"/>
              </a:rPr>
              <a:t>89%</a:t>
            </a:r>
          </a:p>
          <a:p>
            <a:pPr algn="ctr">
              <a:lnSpc>
                <a:spcPts val="5243"/>
              </a:lnSpc>
            </a:pPr>
            <a:endParaRPr lang="en-US" sz="4369" b="1">
              <a:solidFill>
                <a:srgbClr val="0033A0"/>
              </a:solidFill>
              <a:latin typeface="Gilroy Bold"/>
              <a:ea typeface="Gilroy Bold"/>
              <a:cs typeface="Gilroy Bold"/>
              <a:sym typeface="Gilroy Bold"/>
            </a:endParaRPr>
          </a:p>
        </p:txBody>
      </p:sp>
      <p:sp>
        <p:nvSpPr>
          <p:cNvPr id="58" name="TextBox 58"/>
          <p:cNvSpPr txBox="1"/>
          <p:nvPr/>
        </p:nvSpPr>
        <p:spPr>
          <a:xfrm>
            <a:off x="10624454" y="7673345"/>
            <a:ext cx="2699310" cy="273904"/>
          </a:xfrm>
          <a:prstGeom prst="rect">
            <a:avLst/>
          </a:prstGeom>
        </p:spPr>
        <p:txBody>
          <a:bodyPr lIns="0" tIns="0" rIns="0" bIns="0" rtlCol="0" anchor="t">
            <a:spAutoFit/>
          </a:bodyPr>
          <a:lstStyle/>
          <a:p>
            <a:pPr algn="ctr">
              <a:lnSpc>
                <a:spcPts val="2134"/>
              </a:lnSpc>
            </a:pPr>
            <a:r>
              <a:rPr lang="en-US" sz="1779" b="1" dirty="0">
                <a:solidFill>
                  <a:srgbClr val="FFFFFF"/>
                </a:solidFill>
                <a:latin typeface="Gilroy Bold"/>
                <a:ea typeface="Gilroy Bold"/>
                <a:cs typeface="Gilroy Bold"/>
                <a:sym typeface="Gilroy Bold"/>
              </a:rPr>
              <a:t>TEACHING HOURS</a:t>
            </a:r>
          </a:p>
        </p:txBody>
      </p:sp>
      <p:sp>
        <p:nvSpPr>
          <p:cNvPr id="59" name="TextBox 59"/>
          <p:cNvSpPr txBox="1"/>
          <p:nvPr/>
        </p:nvSpPr>
        <p:spPr>
          <a:xfrm>
            <a:off x="15976372" y="5405328"/>
            <a:ext cx="599091" cy="133154"/>
          </a:xfrm>
          <a:prstGeom prst="rect">
            <a:avLst/>
          </a:prstGeom>
        </p:spPr>
        <p:txBody>
          <a:bodyPr lIns="0" tIns="0" rIns="0" bIns="0" rtlCol="0" anchor="t">
            <a:spAutoFit/>
          </a:bodyPr>
          <a:lstStyle/>
          <a:p>
            <a:pPr algn="ctr">
              <a:lnSpc>
                <a:spcPts val="991"/>
              </a:lnSpc>
            </a:pPr>
            <a:r>
              <a:rPr lang="en-US" sz="826">
                <a:solidFill>
                  <a:srgbClr val="FFFFFF"/>
                </a:solidFill>
                <a:latin typeface="Gilroy"/>
                <a:ea typeface="Gilroy"/>
                <a:cs typeface="Gilroy"/>
                <a:sym typeface="Gilroy"/>
              </a:rPr>
              <a:t>4,800</a:t>
            </a:r>
          </a:p>
        </p:txBody>
      </p:sp>
      <p:sp>
        <p:nvSpPr>
          <p:cNvPr id="60" name="TextBox 60"/>
          <p:cNvSpPr txBox="1"/>
          <p:nvPr/>
        </p:nvSpPr>
        <p:spPr>
          <a:xfrm>
            <a:off x="10792569" y="8175236"/>
            <a:ext cx="2194459" cy="1356679"/>
          </a:xfrm>
          <a:prstGeom prst="rect">
            <a:avLst/>
          </a:prstGeom>
        </p:spPr>
        <p:txBody>
          <a:bodyPr lIns="0" tIns="0" rIns="0" bIns="0" rtlCol="0" anchor="t">
            <a:spAutoFit/>
          </a:bodyPr>
          <a:lstStyle/>
          <a:p>
            <a:pPr algn="ctr">
              <a:lnSpc>
                <a:spcPts val="5294"/>
              </a:lnSpc>
            </a:pPr>
            <a:r>
              <a:rPr lang="en-US" sz="4412" b="1">
                <a:solidFill>
                  <a:srgbClr val="0033A0"/>
                </a:solidFill>
                <a:latin typeface="Gilroy Bold"/>
                <a:ea typeface="Gilroy Bold"/>
                <a:cs typeface="Gilroy Bold"/>
                <a:sym typeface="Gilroy Bold"/>
              </a:rPr>
              <a:t>2,309</a:t>
            </a:r>
          </a:p>
          <a:p>
            <a:pPr algn="ctr">
              <a:lnSpc>
                <a:spcPts val="5294"/>
              </a:lnSpc>
            </a:pPr>
            <a:endParaRPr lang="en-US" sz="4412" b="1">
              <a:solidFill>
                <a:srgbClr val="0033A0"/>
              </a:solidFill>
              <a:latin typeface="Gilroy Bold"/>
              <a:ea typeface="Gilroy Bold"/>
              <a:cs typeface="Gilroy Bold"/>
              <a:sym typeface="Gilroy Bold"/>
            </a:endParaRPr>
          </a:p>
        </p:txBody>
      </p:sp>
      <p:sp>
        <p:nvSpPr>
          <p:cNvPr id="61" name="TextBox 61"/>
          <p:cNvSpPr txBox="1"/>
          <p:nvPr/>
        </p:nvSpPr>
        <p:spPr>
          <a:xfrm>
            <a:off x="2817440" y="1000125"/>
            <a:ext cx="4046640" cy="480044"/>
          </a:xfrm>
          <a:prstGeom prst="rect">
            <a:avLst/>
          </a:prstGeom>
        </p:spPr>
        <p:txBody>
          <a:bodyPr lIns="0" tIns="0" rIns="0" bIns="0" rtlCol="0" anchor="t">
            <a:spAutoFit/>
          </a:bodyPr>
          <a:lstStyle/>
          <a:p>
            <a:pPr algn="ctr">
              <a:lnSpc>
                <a:spcPts val="3869"/>
              </a:lnSpc>
              <a:spcBef>
                <a:spcPct val="0"/>
              </a:spcBef>
            </a:pPr>
            <a:r>
              <a:rPr lang="en-US" sz="2999" b="1" spc="116" dirty="0">
                <a:solidFill>
                  <a:srgbClr val="FFFFFF"/>
                </a:solidFill>
                <a:latin typeface="Gilroy Bold"/>
                <a:ea typeface="Gilroy Bold"/>
                <a:cs typeface="Gilroy Bold"/>
                <a:sym typeface="Gilroy Bold"/>
              </a:rPr>
              <a:t>ACHIEVEMENTS</a:t>
            </a:r>
          </a:p>
        </p:txBody>
      </p:sp>
      <p:sp>
        <p:nvSpPr>
          <p:cNvPr id="62" name="TextBox 62"/>
          <p:cNvSpPr txBox="1"/>
          <p:nvPr/>
        </p:nvSpPr>
        <p:spPr>
          <a:xfrm>
            <a:off x="10495677" y="4870753"/>
            <a:ext cx="3041572" cy="679673"/>
          </a:xfrm>
          <a:prstGeom prst="rect">
            <a:avLst/>
          </a:prstGeom>
        </p:spPr>
        <p:txBody>
          <a:bodyPr wrap="square" lIns="0" tIns="0" rIns="0" bIns="0" rtlCol="0" anchor="t">
            <a:spAutoFit/>
          </a:bodyPr>
          <a:lstStyle/>
          <a:p>
            <a:pPr algn="ctr">
              <a:lnSpc>
                <a:spcPts val="5319"/>
              </a:lnSpc>
            </a:pPr>
            <a:r>
              <a:rPr lang="en-US" sz="4433" b="1" dirty="0">
                <a:solidFill>
                  <a:srgbClr val="0033A0"/>
                </a:solidFill>
                <a:latin typeface="Gilroy Bold"/>
                <a:ea typeface="Gilroy Bold"/>
                <a:cs typeface="Gilroy Bold"/>
                <a:sym typeface="Gilroy Bold"/>
              </a:rPr>
              <a:t>From 6 to 8</a:t>
            </a:r>
          </a:p>
        </p:txBody>
      </p:sp>
      <p:sp>
        <p:nvSpPr>
          <p:cNvPr id="63" name="TextBox 63"/>
          <p:cNvSpPr txBox="1"/>
          <p:nvPr/>
        </p:nvSpPr>
        <p:spPr>
          <a:xfrm>
            <a:off x="10523835" y="4353872"/>
            <a:ext cx="3118791" cy="275149"/>
          </a:xfrm>
          <a:prstGeom prst="rect">
            <a:avLst/>
          </a:prstGeom>
        </p:spPr>
        <p:txBody>
          <a:bodyPr lIns="0" tIns="0" rIns="0" bIns="0" rtlCol="0" anchor="t">
            <a:spAutoFit/>
          </a:bodyPr>
          <a:lstStyle/>
          <a:p>
            <a:pPr algn="ctr">
              <a:lnSpc>
                <a:spcPts val="2145"/>
              </a:lnSpc>
            </a:pPr>
            <a:r>
              <a:rPr lang="en-US" sz="1787" b="1" dirty="0">
                <a:solidFill>
                  <a:srgbClr val="FFFFFF"/>
                </a:solidFill>
                <a:latin typeface="Gilroy Bold"/>
                <a:ea typeface="Gilroy Bold"/>
                <a:cs typeface="Gilroy Bold"/>
                <a:sym typeface="Gilroy Bold"/>
              </a:rPr>
              <a:t>NUMBER OF SCHOOLS</a:t>
            </a:r>
          </a:p>
        </p:txBody>
      </p:sp>
      <p:sp>
        <p:nvSpPr>
          <p:cNvPr id="64" name="TextBox 64"/>
          <p:cNvSpPr txBox="1"/>
          <p:nvPr/>
        </p:nvSpPr>
        <p:spPr>
          <a:xfrm>
            <a:off x="5475043" y="2774795"/>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35,179</a:t>
            </a:r>
          </a:p>
        </p:txBody>
      </p:sp>
      <p:sp>
        <p:nvSpPr>
          <p:cNvPr id="65" name="TextBox 65"/>
          <p:cNvSpPr txBox="1"/>
          <p:nvPr/>
        </p:nvSpPr>
        <p:spPr>
          <a:xfrm>
            <a:off x="4630491" y="3029831"/>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24,300</a:t>
            </a:r>
          </a:p>
        </p:txBody>
      </p:sp>
      <p:sp>
        <p:nvSpPr>
          <p:cNvPr id="66" name="TextBox 66"/>
          <p:cNvSpPr txBox="1"/>
          <p:nvPr/>
        </p:nvSpPr>
        <p:spPr>
          <a:xfrm>
            <a:off x="5379895" y="5508626"/>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2,309</a:t>
            </a:r>
          </a:p>
        </p:txBody>
      </p:sp>
      <p:sp>
        <p:nvSpPr>
          <p:cNvPr id="67" name="TextBox 67"/>
          <p:cNvSpPr txBox="1"/>
          <p:nvPr/>
        </p:nvSpPr>
        <p:spPr>
          <a:xfrm>
            <a:off x="4337990" y="5922605"/>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1,306</a:t>
            </a:r>
          </a:p>
        </p:txBody>
      </p:sp>
      <p:sp>
        <p:nvSpPr>
          <p:cNvPr id="68" name="TextBox 68"/>
          <p:cNvSpPr txBox="1"/>
          <p:nvPr/>
        </p:nvSpPr>
        <p:spPr>
          <a:xfrm>
            <a:off x="5341795" y="8175236"/>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325</a:t>
            </a:r>
          </a:p>
        </p:txBody>
      </p:sp>
      <p:sp>
        <p:nvSpPr>
          <p:cNvPr id="69" name="TextBox 69"/>
          <p:cNvSpPr txBox="1"/>
          <p:nvPr/>
        </p:nvSpPr>
        <p:spPr>
          <a:xfrm>
            <a:off x="4190333" y="8658313"/>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185</a:t>
            </a:r>
          </a:p>
        </p:txBody>
      </p:sp>
      <p:sp>
        <p:nvSpPr>
          <p:cNvPr id="70" name="TextBox 63">
            <a:extLst>
              <a:ext uri="{FF2B5EF4-FFF2-40B4-BE49-F238E27FC236}">
                <a16:creationId xmlns:a16="http://schemas.microsoft.com/office/drawing/2014/main" id="{A63E94F9-B261-AB16-69E6-588892B2BE40}"/>
              </a:ext>
            </a:extLst>
          </p:cNvPr>
          <p:cNvSpPr txBox="1"/>
          <p:nvPr/>
        </p:nvSpPr>
        <p:spPr>
          <a:xfrm>
            <a:off x="3118625" y="1867546"/>
            <a:ext cx="4476294" cy="327940"/>
          </a:xfrm>
          <a:prstGeom prst="rect">
            <a:avLst/>
          </a:prstGeom>
        </p:spPr>
        <p:txBody>
          <a:bodyPr lIns="0" tIns="0" rIns="0" bIns="0" rtlCol="0" anchor="t">
            <a:spAutoFit/>
          </a:bodyPr>
          <a:lstStyle/>
          <a:p>
            <a:pPr algn="ctr">
              <a:lnSpc>
                <a:spcPts val="2770"/>
              </a:lnSpc>
            </a:pPr>
            <a:r>
              <a:rPr lang="en-US" sz="1710" b="1" dirty="0">
                <a:solidFill>
                  <a:srgbClr val="93368B"/>
                </a:solidFill>
                <a:latin typeface="Gilroy Bold"/>
                <a:ea typeface="Gilroy Bold"/>
                <a:cs typeface="Gilroy Bold"/>
                <a:sym typeface="Gilroy Bold"/>
              </a:rPr>
              <a:t>Digital Books Read</a:t>
            </a:r>
          </a:p>
        </p:txBody>
      </p:sp>
      <p:sp>
        <p:nvSpPr>
          <p:cNvPr id="71" name="TextBox 63">
            <a:extLst>
              <a:ext uri="{FF2B5EF4-FFF2-40B4-BE49-F238E27FC236}">
                <a16:creationId xmlns:a16="http://schemas.microsoft.com/office/drawing/2014/main" id="{92B4BF62-4DF7-9874-C758-41F9145207F1}"/>
              </a:ext>
            </a:extLst>
          </p:cNvPr>
          <p:cNvSpPr txBox="1"/>
          <p:nvPr/>
        </p:nvSpPr>
        <p:spPr>
          <a:xfrm>
            <a:off x="2804861" y="4541102"/>
            <a:ext cx="4476294" cy="327940"/>
          </a:xfrm>
          <a:prstGeom prst="rect">
            <a:avLst/>
          </a:prstGeom>
        </p:spPr>
        <p:txBody>
          <a:bodyPr lIns="0" tIns="0" rIns="0" bIns="0" rtlCol="0" anchor="t">
            <a:spAutoFit/>
          </a:bodyPr>
          <a:lstStyle/>
          <a:p>
            <a:pPr algn="ctr">
              <a:lnSpc>
                <a:spcPts val="2770"/>
              </a:lnSpc>
            </a:pPr>
            <a:r>
              <a:rPr lang="en-US" sz="1710" b="1" dirty="0">
                <a:solidFill>
                  <a:srgbClr val="FB861B"/>
                </a:solidFill>
                <a:latin typeface="Gilroy Bold"/>
                <a:ea typeface="Gilroy Bold"/>
                <a:cs typeface="Gilroy Bold"/>
                <a:sym typeface="Gilroy Bold"/>
              </a:rPr>
              <a:t>Teaching Hours</a:t>
            </a:r>
          </a:p>
        </p:txBody>
      </p:sp>
      <p:sp>
        <p:nvSpPr>
          <p:cNvPr id="72" name="TextBox 63">
            <a:extLst>
              <a:ext uri="{FF2B5EF4-FFF2-40B4-BE49-F238E27FC236}">
                <a16:creationId xmlns:a16="http://schemas.microsoft.com/office/drawing/2014/main" id="{581429F1-4E92-5877-1D4D-0C7F92DCE798}"/>
              </a:ext>
            </a:extLst>
          </p:cNvPr>
          <p:cNvSpPr txBox="1"/>
          <p:nvPr/>
        </p:nvSpPr>
        <p:spPr>
          <a:xfrm>
            <a:off x="2793729" y="7333767"/>
            <a:ext cx="4476294" cy="327940"/>
          </a:xfrm>
          <a:prstGeom prst="rect">
            <a:avLst/>
          </a:prstGeom>
        </p:spPr>
        <p:txBody>
          <a:bodyPr lIns="0" tIns="0" rIns="0" bIns="0" rtlCol="0" anchor="t">
            <a:spAutoFit/>
          </a:bodyPr>
          <a:lstStyle/>
          <a:p>
            <a:pPr algn="ctr">
              <a:lnSpc>
                <a:spcPts val="2770"/>
              </a:lnSpc>
            </a:pPr>
            <a:r>
              <a:rPr lang="en-US" sz="1710" b="1" dirty="0">
                <a:solidFill>
                  <a:srgbClr val="FF0000"/>
                </a:solidFill>
                <a:latin typeface="Gilroy Bold"/>
                <a:ea typeface="Gilroy Bold"/>
                <a:cs typeface="Gilroy Bold"/>
                <a:sym typeface="Gilroy Bold"/>
              </a:rPr>
              <a:t>Number of Students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33A0"/>
        </a:solidFill>
        <a:effectLst/>
      </p:bgPr>
    </p:bg>
    <p:spTree>
      <p:nvGrpSpPr>
        <p:cNvPr id="1" name=""/>
        <p:cNvGrpSpPr/>
        <p:nvPr/>
      </p:nvGrpSpPr>
      <p:grpSpPr>
        <a:xfrm>
          <a:off x="0" y="0"/>
          <a:ext cx="0" cy="0"/>
          <a:chOff x="0" y="0"/>
          <a:chExt cx="0" cy="0"/>
        </a:xfrm>
      </p:grpSpPr>
      <p:sp>
        <p:nvSpPr>
          <p:cNvPr id="2" name="Freeform 2"/>
          <p:cNvSpPr/>
          <p:nvPr/>
        </p:nvSpPr>
        <p:spPr>
          <a:xfrm>
            <a:off x="-231126" y="-276642"/>
            <a:ext cx="18779808" cy="10563642"/>
          </a:xfrm>
          <a:custGeom>
            <a:avLst/>
            <a:gdLst/>
            <a:ahLst/>
            <a:cxnLst/>
            <a:rect l="l" t="t" r="r" b="b"/>
            <a:pathLst>
              <a:path w="18779808" h="10563642">
                <a:moveTo>
                  <a:pt x="0" y="0"/>
                </a:moveTo>
                <a:lnTo>
                  <a:pt x="18779808" y="0"/>
                </a:lnTo>
                <a:lnTo>
                  <a:pt x="18779808" y="10563642"/>
                </a:lnTo>
                <a:lnTo>
                  <a:pt x="0" y="10563642"/>
                </a:lnTo>
                <a:lnTo>
                  <a:pt x="0" y="0"/>
                </a:lnTo>
                <a:close/>
              </a:path>
            </a:pathLst>
          </a:custGeom>
          <a:blipFill>
            <a:blip r:embed="rId2"/>
            <a:stretch>
              <a:fillRect/>
            </a:stretch>
          </a:blipFill>
        </p:spPr>
        <p:txBody>
          <a:bodyPr/>
          <a:lstStyle/>
          <a:p>
            <a:endParaRPr lang="es-PE"/>
          </a:p>
        </p:txBody>
      </p:sp>
      <p:sp>
        <p:nvSpPr>
          <p:cNvPr id="3" name="Freeform 3"/>
          <p:cNvSpPr/>
          <p:nvPr/>
        </p:nvSpPr>
        <p:spPr>
          <a:xfrm rot="5400000">
            <a:off x="10106311" y="43376"/>
            <a:ext cx="10866425" cy="10200247"/>
          </a:xfrm>
          <a:custGeom>
            <a:avLst/>
            <a:gdLst/>
            <a:ahLst/>
            <a:cxnLst/>
            <a:rect l="l" t="t" r="r" b="b"/>
            <a:pathLst>
              <a:path w="10455252" h="10200247">
                <a:moveTo>
                  <a:pt x="0" y="0"/>
                </a:moveTo>
                <a:lnTo>
                  <a:pt x="10455252" y="0"/>
                </a:lnTo>
                <a:lnTo>
                  <a:pt x="10455252" y="10200246"/>
                </a:lnTo>
                <a:lnTo>
                  <a:pt x="0" y="10200246"/>
                </a:lnTo>
                <a:lnTo>
                  <a:pt x="0" y="0"/>
                </a:lnTo>
                <a:close/>
              </a:path>
            </a:pathLst>
          </a:custGeom>
          <a:blipFill>
            <a:blip r:embed="rId3"/>
            <a:stretch>
              <a:fillRect l="-21914" t="-2110" r="-34352"/>
            </a:stretch>
          </a:blipFill>
        </p:spPr>
        <p:txBody>
          <a:bodyPr/>
          <a:lstStyle/>
          <a:p>
            <a:endParaRPr lang="es-PE"/>
          </a:p>
        </p:txBody>
      </p:sp>
      <p:sp>
        <p:nvSpPr>
          <p:cNvPr id="4" name="Freeform 4"/>
          <p:cNvSpPr/>
          <p:nvPr/>
        </p:nvSpPr>
        <p:spPr>
          <a:xfrm rot="5400000" flipH="1" flipV="1">
            <a:off x="-1942225" y="-23887"/>
            <a:ext cx="10731896" cy="10200247"/>
          </a:xfrm>
          <a:custGeom>
            <a:avLst/>
            <a:gdLst/>
            <a:ahLst/>
            <a:cxnLst/>
            <a:rect l="l" t="t" r="r" b="b"/>
            <a:pathLst>
              <a:path w="10455252" h="10200247">
                <a:moveTo>
                  <a:pt x="10455252" y="10200246"/>
                </a:moveTo>
                <a:lnTo>
                  <a:pt x="0" y="10200246"/>
                </a:lnTo>
                <a:lnTo>
                  <a:pt x="0" y="0"/>
                </a:lnTo>
                <a:lnTo>
                  <a:pt x="10455252" y="0"/>
                </a:lnTo>
                <a:lnTo>
                  <a:pt x="10455252" y="10200246"/>
                </a:lnTo>
                <a:close/>
              </a:path>
            </a:pathLst>
          </a:custGeom>
          <a:blipFill>
            <a:blip r:embed="rId3"/>
            <a:stretch>
              <a:fillRect l="-21914" t="-2110" r="-34352"/>
            </a:stretch>
          </a:blipFill>
        </p:spPr>
        <p:txBody>
          <a:bodyPr/>
          <a:lstStyle/>
          <a:p>
            <a:endParaRPr lang="es-PE"/>
          </a:p>
        </p:txBody>
      </p:sp>
      <p:sp>
        <p:nvSpPr>
          <p:cNvPr id="5" name="TextBox 5"/>
          <p:cNvSpPr txBox="1"/>
          <p:nvPr/>
        </p:nvSpPr>
        <p:spPr>
          <a:xfrm>
            <a:off x="5339472" y="4545678"/>
            <a:ext cx="8130769" cy="1554977"/>
          </a:xfrm>
          <a:prstGeom prst="rect">
            <a:avLst/>
          </a:prstGeom>
        </p:spPr>
        <p:txBody>
          <a:bodyPr lIns="0" tIns="0" rIns="0" bIns="0" rtlCol="0" anchor="t">
            <a:spAutoFit/>
          </a:bodyPr>
          <a:lstStyle/>
          <a:p>
            <a:pPr algn="ctr">
              <a:lnSpc>
                <a:spcPts val="5932"/>
              </a:lnSpc>
            </a:pPr>
            <a:r>
              <a:rPr lang="en-US" sz="6898" b="1" dirty="0">
                <a:solidFill>
                  <a:srgbClr val="FFFFFF"/>
                </a:solidFill>
                <a:latin typeface="Gilroy Bold"/>
                <a:ea typeface="Gilroy Bold"/>
                <a:cs typeface="Gilroy Bold"/>
                <a:sym typeface="Gilroy Bold"/>
              </a:rPr>
              <a:t>NUTRITION PROGRAM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2"/>
            <a:stretch>
              <a:fillRect t="-33025" b="-37268"/>
            </a:stretch>
          </a:blipFill>
        </p:spPr>
        <p:txBody>
          <a:bodyPr/>
          <a:lstStyle/>
          <a:p>
            <a:endParaRPr lang="es-PE"/>
          </a:p>
        </p:txBody>
      </p:sp>
      <p:sp>
        <p:nvSpPr>
          <p:cNvPr id="3" name="AutoShape 3"/>
          <p:cNvSpPr/>
          <p:nvPr/>
        </p:nvSpPr>
        <p:spPr>
          <a:xfrm>
            <a:off x="9321401" y="3842458"/>
            <a:ext cx="8516355" cy="2241420"/>
          </a:xfrm>
          <a:prstGeom prst="rect">
            <a:avLst/>
          </a:prstGeom>
          <a:solidFill>
            <a:srgbClr val="F6F6F6">
              <a:alpha val="67843"/>
            </a:srgbClr>
          </a:solidFill>
        </p:spPr>
        <p:txBody>
          <a:bodyPr/>
          <a:lstStyle/>
          <a:p>
            <a:endParaRPr lang="es-PE"/>
          </a:p>
        </p:txBody>
      </p:sp>
      <p:grpSp>
        <p:nvGrpSpPr>
          <p:cNvPr id="4" name="Group 4"/>
          <p:cNvGrpSpPr/>
          <p:nvPr/>
        </p:nvGrpSpPr>
        <p:grpSpPr>
          <a:xfrm>
            <a:off x="8202717" y="3842458"/>
            <a:ext cx="2237369" cy="223736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0012"/>
            </a:solidFill>
          </p:spPr>
          <p:txBody>
            <a:bodyPr/>
            <a:lstStyle/>
            <a:p>
              <a:endParaRPr lang="es-PE"/>
            </a:p>
          </p:txBody>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3224"/>
                </a:lnSpc>
              </a:pPr>
              <a:endParaRPr/>
            </a:p>
          </p:txBody>
        </p:sp>
      </p:grpSp>
      <p:grpSp>
        <p:nvGrpSpPr>
          <p:cNvPr id="7" name="Group 7"/>
          <p:cNvGrpSpPr/>
          <p:nvPr/>
        </p:nvGrpSpPr>
        <p:grpSpPr>
          <a:xfrm>
            <a:off x="8313944" y="3953686"/>
            <a:ext cx="2014913" cy="20149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7884" r="-32115"/>
              </a:stretch>
            </a:blipFill>
          </p:spPr>
          <p:txBody>
            <a:bodyPr/>
            <a:lstStyle/>
            <a:p>
              <a:endParaRPr lang="es-PE"/>
            </a:p>
          </p:txBody>
        </p:sp>
      </p:grpSp>
      <p:sp>
        <p:nvSpPr>
          <p:cNvPr id="9" name="AutoShape 9"/>
          <p:cNvSpPr/>
          <p:nvPr/>
        </p:nvSpPr>
        <p:spPr>
          <a:xfrm>
            <a:off x="9321401" y="7193730"/>
            <a:ext cx="8516355" cy="2241420"/>
          </a:xfrm>
          <a:prstGeom prst="rect">
            <a:avLst/>
          </a:prstGeom>
          <a:solidFill>
            <a:srgbClr val="F6F6F6">
              <a:alpha val="67843"/>
            </a:srgbClr>
          </a:solidFill>
        </p:spPr>
        <p:txBody>
          <a:bodyPr/>
          <a:lstStyle/>
          <a:p>
            <a:endParaRPr lang="es-PE"/>
          </a:p>
        </p:txBody>
      </p:sp>
      <p:grpSp>
        <p:nvGrpSpPr>
          <p:cNvPr id="10" name="Group 10"/>
          <p:cNvGrpSpPr/>
          <p:nvPr/>
        </p:nvGrpSpPr>
        <p:grpSpPr>
          <a:xfrm>
            <a:off x="8202717" y="7193730"/>
            <a:ext cx="2237369" cy="223736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368B"/>
            </a:solidFill>
          </p:spPr>
          <p:txBody>
            <a:bodyPr/>
            <a:lstStyle/>
            <a:p>
              <a:endParaRPr lang="es-PE"/>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3224"/>
                </a:lnSpc>
              </a:pPr>
              <a:endParaRPr/>
            </a:p>
          </p:txBody>
        </p:sp>
      </p:grpSp>
      <p:grpSp>
        <p:nvGrpSpPr>
          <p:cNvPr id="13" name="Group 13"/>
          <p:cNvGrpSpPr/>
          <p:nvPr/>
        </p:nvGrpSpPr>
        <p:grpSpPr>
          <a:xfrm>
            <a:off x="8313944" y="7304958"/>
            <a:ext cx="2014913" cy="20149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4712" r="-54712"/>
              </a:stretch>
            </a:blipFill>
          </p:spPr>
          <p:txBody>
            <a:bodyPr/>
            <a:lstStyle/>
            <a:p>
              <a:endParaRPr lang="es-PE"/>
            </a:p>
          </p:txBody>
        </p:sp>
      </p:grpSp>
      <p:sp>
        <p:nvSpPr>
          <p:cNvPr id="15" name="TextBox 15"/>
          <p:cNvSpPr txBox="1"/>
          <p:nvPr/>
        </p:nvSpPr>
        <p:spPr>
          <a:xfrm>
            <a:off x="8752286" y="1374170"/>
            <a:ext cx="7648713" cy="1216872"/>
          </a:xfrm>
          <a:prstGeom prst="rect">
            <a:avLst/>
          </a:prstGeom>
        </p:spPr>
        <p:txBody>
          <a:bodyPr lIns="0" tIns="0" rIns="0" bIns="0" rtlCol="0" anchor="t">
            <a:spAutoFit/>
          </a:bodyPr>
          <a:lstStyle/>
          <a:p>
            <a:pPr>
              <a:lnSpc>
                <a:spcPts val="4725"/>
              </a:lnSpc>
            </a:pPr>
            <a:r>
              <a:rPr lang="en-US" sz="4800" dirty="0">
                <a:latin typeface="Gilroy Bold" panose="020B0604020202020204" charset="0"/>
              </a:rPr>
              <a:t>5 PILLARS OF OUR INTERVENTION MODEL</a:t>
            </a:r>
            <a:endParaRPr lang="en-US" sz="4500" b="1" dirty="0">
              <a:solidFill>
                <a:srgbClr val="545454"/>
              </a:solidFill>
              <a:latin typeface="Gilroy Bold" panose="020B0604020202020204" charset="0"/>
              <a:ea typeface="Gilroy Bold"/>
              <a:cs typeface="Gilroy Bold"/>
              <a:sym typeface="Gilroy Bold"/>
            </a:endParaRPr>
          </a:p>
        </p:txBody>
      </p:sp>
      <p:sp>
        <p:nvSpPr>
          <p:cNvPr id="16" name="TextBox 16"/>
          <p:cNvSpPr txBox="1"/>
          <p:nvPr/>
        </p:nvSpPr>
        <p:spPr>
          <a:xfrm>
            <a:off x="8398060" y="3072932"/>
            <a:ext cx="4312377" cy="391624"/>
          </a:xfrm>
          <a:prstGeom prst="rect">
            <a:avLst/>
          </a:prstGeom>
        </p:spPr>
        <p:txBody>
          <a:bodyPr lIns="0" tIns="0" rIns="0" bIns="0" rtlCol="0" anchor="t">
            <a:spAutoFit/>
          </a:bodyPr>
          <a:lstStyle/>
          <a:p>
            <a:pPr algn="ctr">
              <a:lnSpc>
                <a:spcPts val="3096"/>
              </a:lnSpc>
              <a:spcBef>
                <a:spcPct val="0"/>
              </a:spcBef>
            </a:pPr>
            <a:r>
              <a:rPr lang="en-US" sz="2400" b="1" spc="93" dirty="0">
                <a:solidFill>
                  <a:srgbClr val="E60012"/>
                </a:solidFill>
                <a:latin typeface="Gilroy Bold"/>
                <a:ea typeface="Gilroy Bold"/>
                <a:cs typeface="Gilroy Bold"/>
                <a:sym typeface="Gilroy Bold"/>
              </a:rPr>
              <a:t>1) Food </a:t>
            </a:r>
            <a:r>
              <a:rPr lang="en-US" sz="2400" b="1" spc="93" dirty="0" err="1">
                <a:solidFill>
                  <a:srgbClr val="E60012"/>
                </a:solidFill>
                <a:latin typeface="Gilroy Bold"/>
                <a:ea typeface="Gilroy Bold"/>
                <a:cs typeface="Gilroy Bold"/>
                <a:sym typeface="Gilroy Bold"/>
              </a:rPr>
              <a:t>Fortificaction</a:t>
            </a:r>
            <a:endParaRPr lang="en-US" sz="2400" b="1" spc="93" dirty="0">
              <a:solidFill>
                <a:srgbClr val="E60012"/>
              </a:solidFill>
              <a:latin typeface="Gilroy Bold"/>
              <a:ea typeface="Gilroy Bold"/>
              <a:cs typeface="Gilroy Bold"/>
              <a:sym typeface="Gilroy Bold"/>
            </a:endParaRPr>
          </a:p>
        </p:txBody>
      </p:sp>
      <p:sp>
        <p:nvSpPr>
          <p:cNvPr id="17" name="TextBox 17"/>
          <p:cNvSpPr txBox="1"/>
          <p:nvPr/>
        </p:nvSpPr>
        <p:spPr>
          <a:xfrm>
            <a:off x="10440085" y="3992683"/>
            <a:ext cx="7129818" cy="1846724"/>
          </a:xfrm>
          <a:prstGeom prst="rect">
            <a:avLst/>
          </a:prstGeom>
        </p:spPr>
        <p:txBody>
          <a:bodyPr lIns="0" tIns="0" rIns="0" bIns="0" rtlCol="0" anchor="t">
            <a:spAutoFit/>
          </a:bodyPr>
          <a:lstStyle/>
          <a:p>
            <a:pPr marL="518160" lvl="1" indent="-259080">
              <a:lnSpc>
                <a:spcPts val="2904"/>
              </a:lnSpc>
              <a:buFont typeface="Arial"/>
              <a:buChar char="•"/>
            </a:pPr>
            <a:r>
              <a:rPr lang="en-US" sz="2400" dirty="0">
                <a:latin typeface="Gilroy" panose="020B0604020202020204" charset="0"/>
              </a:rPr>
              <a:t>Fortification of bread with heme iron.</a:t>
            </a:r>
          </a:p>
          <a:p>
            <a:pPr marL="518160" lvl="1" indent="-259080">
              <a:lnSpc>
                <a:spcPts val="2904"/>
              </a:lnSpc>
              <a:buFont typeface="Arial"/>
              <a:buChar char="•"/>
            </a:pPr>
            <a:r>
              <a:rPr lang="en-US" sz="2400" dirty="0">
                <a:latin typeface="Gilroy" panose="020B0604020202020204" charset="0"/>
              </a:rPr>
              <a:t>It covers between 60 to 90% of the Daily Iron Requirement in a child.</a:t>
            </a:r>
          </a:p>
          <a:p>
            <a:pPr marL="518160" lvl="1" indent="-259080">
              <a:lnSpc>
                <a:spcPts val="2904"/>
              </a:lnSpc>
              <a:buFont typeface="Arial"/>
              <a:buChar char="•"/>
            </a:pPr>
            <a:r>
              <a:rPr lang="en-US" sz="2400" dirty="0">
                <a:latin typeface="Gilroy" panose="020B0604020202020204" charset="0"/>
              </a:rPr>
              <a:t>The portion is 2 breads daily for 6 days a week.</a:t>
            </a:r>
          </a:p>
          <a:p>
            <a:pPr marL="518160" lvl="1" indent="-259080">
              <a:lnSpc>
                <a:spcPts val="2904"/>
              </a:lnSpc>
              <a:buFont typeface="Arial"/>
              <a:buChar char="•"/>
            </a:pPr>
            <a:r>
              <a:rPr lang="en-US" sz="2400" dirty="0">
                <a:latin typeface="Gilroy" panose="020B0604020202020204" charset="0"/>
              </a:rPr>
              <a:t>The delivery is made to 793 beneficiaries.</a:t>
            </a:r>
            <a:endParaRPr lang="en-US" sz="2400" dirty="0">
              <a:solidFill>
                <a:srgbClr val="000000"/>
              </a:solidFill>
              <a:latin typeface="Gilroy" panose="020B0604020202020204" charset="0"/>
              <a:ea typeface="Gilroy"/>
              <a:cs typeface="Gilroy"/>
              <a:sym typeface="Gilroy"/>
            </a:endParaRPr>
          </a:p>
        </p:txBody>
      </p:sp>
      <p:sp>
        <p:nvSpPr>
          <p:cNvPr id="18" name="TextBox 18"/>
          <p:cNvSpPr txBox="1"/>
          <p:nvPr/>
        </p:nvSpPr>
        <p:spPr>
          <a:xfrm>
            <a:off x="10328857" y="7392095"/>
            <a:ext cx="7289762" cy="1842940"/>
          </a:xfrm>
          <a:prstGeom prst="rect">
            <a:avLst/>
          </a:prstGeom>
        </p:spPr>
        <p:txBody>
          <a:bodyPr lIns="0" tIns="0" rIns="0" bIns="0" rtlCol="0" anchor="t">
            <a:spAutoFit/>
          </a:bodyPr>
          <a:lstStyle/>
          <a:p>
            <a:pPr marL="518160" lvl="1" indent="-259080">
              <a:lnSpc>
                <a:spcPts val="2904"/>
              </a:lnSpc>
              <a:buFont typeface="Arial"/>
              <a:buChar char="•"/>
            </a:pPr>
            <a:r>
              <a:rPr lang="en-US" sz="2400" dirty="0">
                <a:latin typeface="Gilroy" panose="020B0604020202020204" charset="0"/>
              </a:rPr>
              <a:t>Installation of Family and School Bio-gardens.</a:t>
            </a:r>
          </a:p>
          <a:p>
            <a:pPr marL="518160" lvl="1" indent="-259080">
              <a:lnSpc>
                <a:spcPts val="2904"/>
              </a:lnSpc>
              <a:buFont typeface="Arial"/>
              <a:buChar char="•"/>
            </a:pPr>
            <a:r>
              <a:rPr lang="en-US" sz="2400" dirty="0">
                <a:latin typeface="Gilroy" panose="020B0604020202020204" charset="0"/>
              </a:rPr>
              <a:t>Installation of Community Chicken Coops.</a:t>
            </a:r>
          </a:p>
          <a:p>
            <a:pPr marL="518160" lvl="1" indent="-259080">
              <a:lnSpc>
                <a:spcPts val="2904"/>
              </a:lnSpc>
              <a:buFont typeface="Arial"/>
              <a:buChar char="•"/>
            </a:pPr>
            <a:r>
              <a:rPr lang="en-US" sz="2400" dirty="0">
                <a:latin typeface="Gilroy" panose="020B0604020202020204" charset="0"/>
              </a:rPr>
              <a:t>Availability of nutritious and safe foods (Fish, milk, eggs, and vegetables).</a:t>
            </a:r>
          </a:p>
          <a:p>
            <a:pPr marL="518160" lvl="1" indent="-259080">
              <a:lnSpc>
                <a:spcPts val="2904"/>
              </a:lnSpc>
              <a:buFont typeface="Arial"/>
              <a:buChar char="•"/>
            </a:pPr>
            <a:r>
              <a:rPr lang="en-US" sz="2400" dirty="0">
                <a:latin typeface="Gilroy" panose="020B0604020202020204" charset="0"/>
              </a:rPr>
              <a:t>Technical support</a:t>
            </a:r>
            <a:endParaRPr lang="en-US" sz="2400" dirty="0">
              <a:solidFill>
                <a:srgbClr val="000000"/>
              </a:solidFill>
              <a:latin typeface="Gilroy" panose="020B0604020202020204" charset="0"/>
              <a:ea typeface="Gilroy"/>
              <a:cs typeface="Gilroy"/>
              <a:sym typeface="Gilroy"/>
            </a:endParaRPr>
          </a:p>
        </p:txBody>
      </p:sp>
      <p:sp>
        <p:nvSpPr>
          <p:cNvPr id="19" name="TextBox 19"/>
          <p:cNvSpPr txBox="1"/>
          <p:nvPr/>
        </p:nvSpPr>
        <p:spPr>
          <a:xfrm>
            <a:off x="8202717" y="6428705"/>
            <a:ext cx="3820363" cy="391624"/>
          </a:xfrm>
          <a:prstGeom prst="rect">
            <a:avLst/>
          </a:prstGeom>
        </p:spPr>
        <p:txBody>
          <a:bodyPr lIns="0" tIns="0" rIns="0" bIns="0" rtlCol="0" anchor="t">
            <a:spAutoFit/>
          </a:bodyPr>
          <a:lstStyle/>
          <a:p>
            <a:pPr algn="ctr">
              <a:lnSpc>
                <a:spcPts val="3096"/>
              </a:lnSpc>
              <a:spcBef>
                <a:spcPct val="0"/>
              </a:spcBef>
            </a:pPr>
            <a:r>
              <a:rPr lang="en-US" sz="2400" b="1" spc="93" dirty="0">
                <a:solidFill>
                  <a:srgbClr val="93368B"/>
                </a:solidFill>
                <a:latin typeface="Gilroy Bold"/>
                <a:ea typeface="Gilroy Bold"/>
                <a:cs typeface="Gilroy Bold"/>
                <a:sym typeface="Gilroy Bold"/>
              </a:rPr>
              <a:t>2) Food Security</a:t>
            </a:r>
          </a:p>
        </p:txBody>
      </p:sp>
      <p:grpSp>
        <p:nvGrpSpPr>
          <p:cNvPr id="20" name="Group 20"/>
          <p:cNvGrpSpPr/>
          <p:nvPr/>
        </p:nvGrpSpPr>
        <p:grpSpPr>
          <a:xfrm>
            <a:off x="7345050" y="555783"/>
            <a:ext cx="5231592" cy="472917"/>
            <a:chOff x="0" y="0"/>
            <a:chExt cx="1377868" cy="124554"/>
          </a:xfrm>
        </p:grpSpPr>
        <p:sp>
          <p:nvSpPr>
            <p:cNvPr id="21" name="Freeform 21"/>
            <p:cNvSpPr/>
            <p:nvPr/>
          </p:nvSpPr>
          <p:spPr>
            <a:xfrm>
              <a:off x="0" y="0"/>
              <a:ext cx="1377868" cy="124554"/>
            </a:xfrm>
            <a:custGeom>
              <a:avLst/>
              <a:gdLst/>
              <a:ahLst/>
              <a:cxnLst/>
              <a:rect l="l" t="t" r="r" b="b"/>
              <a:pathLst>
                <a:path w="1377868" h="124554">
                  <a:moveTo>
                    <a:pt x="62277" y="0"/>
                  </a:moveTo>
                  <a:lnTo>
                    <a:pt x="1315591" y="0"/>
                  </a:lnTo>
                  <a:cubicBezTo>
                    <a:pt x="1332108" y="0"/>
                    <a:pt x="1347948" y="6561"/>
                    <a:pt x="1359627" y="18241"/>
                  </a:cubicBezTo>
                  <a:cubicBezTo>
                    <a:pt x="1371307" y="29920"/>
                    <a:pt x="1377868" y="45760"/>
                    <a:pt x="1377868" y="62277"/>
                  </a:cubicBezTo>
                  <a:lnTo>
                    <a:pt x="1377868" y="62277"/>
                  </a:lnTo>
                  <a:cubicBezTo>
                    <a:pt x="1377868" y="78794"/>
                    <a:pt x="1371307" y="94634"/>
                    <a:pt x="1359627" y="106314"/>
                  </a:cubicBezTo>
                  <a:cubicBezTo>
                    <a:pt x="1347948" y="117993"/>
                    <a:pt x="1332108" y="124554"/>
                    <a:pt x="1315591"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22" name="TextBox 22"/>
            <p:cNvSpPr txBox="1"/>
            <p:nvPr/>
          </p:nvSpPr>
          <p:spPr>
            <a:xfrm>
              <a:off x="0" y="-28575"/>
              <a:ext cx="1377868" cy="153129"/>
            </a:xfrm>
            <a:prstGeom prst="rect">
              <a:avLst/>
            </a:prstGeom>
          </p:spPr>
          <p:txBody>
            <a:bodyPr lIns="50800" tIns="50800" rIns="50800" bIns="50800" rtlCol="0" anchor="ctr"/>
            <a:lstStyle/>
            <a:p>
              <a:pPr algn="ctr">
                <a:lnSpc>
                  <a:spcPts val="3224"/>
                </a:lnSpc>
              </a:pPr>
              <a:endParaRPr/>
            </a:p>
          </p:txBody>
        </p:sp>
      </p:grpSp>
      <p:sp>
        <p:nvSpPr>
          <p:cNvPr id="23" name="TextBox 23"/>
          <p:cNvSpPr txBox="1"/>
          <p:nvPr/>
        </p:nvSpPr>
        <p:spPr>
          <a:xfrm>
            <a:off x="8330750" y="547789"/>
            <a:ext cx="3327928" cy="416204"/>
          </a:xfrm>
          <a:prstGeom prst="rect">
            <a:avLst/>
          </a:prstGeom>
        </p:spPr>
        <p:txBody>
          <a:bodyPr lIns="0" tIns="0" rIns="0" bIns="0" rtlCol="0" anchor="t">
            <a:spAutoFit/>
          </a:bodyPr>
          <a:lstStyle/>
          <a:p>
            <a:pPr algn="l">
              <a:lnSpc>
                <a:spcPts val="3499"/>
              </a:lnSpc>
              <a:spcBef>
                <a:spcPct val="0"/>
              </a:spcBef>
            </a:pPr>
            <a:r>
              <a:rPr lang="en-US" sz="2499" spc="97" dirty="0">
                <a:solidFill>
                  <a:srgbClr val="FFFFFF"/>
                </a:solidFill>
                <a:latin typeface="Gilroy"/>
                <a:ea typeface="Gilroy"/>
                <a:cs typeface="Gilroy"/>
                <a:sym typeface="Gilroy"/>
              </a:rPr>
              <a:t>Nutrition Program</a:t>
            </a:r>
          </a:p>
        </p:txBody>
      </p:sp>
      <p:sp>
        <p:nvSpPr>
          <p:cNvPr id="24" name="Freeform 24"/>
          <p:cNvSpPr/>
          <p:nvPr/>
        </p:nvSpPr>
        <p:spPr>
          <a:xfrm>
            <a:off x="11544800" y="609431"/>
            <a:ext cx="318090" cy="365621"/>
          </a:xfrm>
          <a:custGeom>
            <a:avLst/>
            <a:gdLst/>
            <a:ahLst/>
            <a:cxnLst/>
            <a:rect l="l" t="t" r="r" b="b"/>
            <a:pathLst>
              <a:path w="318090" h="365621">
                <a:moveTo>
                  <a:pt x="0" y="0"/>
                </a:moveTo>
                <a:lnTo>
                  <a:pt x="318091" y="0"/>
                </a:lnTo>
                <a:lnTo>
                  <a:pt x="318091" y="365621"/>
                </a:lnTo>
                <a:lnTo>
                  <a:pt x="0" y="3656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grpSp>
        <p:nvGrpSpPr>
          <p:cNvPr id="25" name="Group 25"/>
          <p:cNvGrpSpPr/>
          <p:nvPr/>
        </p:nvGrpSpPr>
        <p:grpSpPr>
          <a:xfrm>
            <a:off x="-303936" y="-112204"/>
            <a:ext cx="8125652" cy="10546296"/>
            <a:chOff x="0" y="0"/>
            <a:chExt cx="2140089" cy="2777625"/>
          </a:xfrm>
        </p:grpSpPr>
        <p:sp>
          <p:nvSpPr>
            <p:cNvPr id="26" name="Freeform 26"/>
            <p:cNvSpPr/>
            <p:nvPr/>
          </p:nvSpPr>
          <p:spPr>
            <a:xfrm>
              <a:off x="0" y="0"/>
              <a:ext cx="2140090" cy="2777625"/>
            </a:xfrm>
            <a:custGeom>
              <a:avLst/>
              <a:gdLst/>
              <a:ahLst/>
              <a:cxnLst/>
              <a:rect l="l" t="t" r="r" b="b"/>
              <a:pathLst>
                <a:path w="2140090" h="2777625">
                  <a:moveTo>
                    <a:pt x="0" y="0"/>
                  </a:moveTo>
                  <a:lnTo>
                    <a:pt x="2140090" y="0"/>
                  </a:lnTo>
                  <a:lnTo>
                    <a:pt x="2140090" y="2777625"/>
                  </a:lnTo>
                  <a:lnTo>
                    <a:pt x="0" y="2777625"/>
                  </a:lnTo>
                  <a:close/>
                </a:path>
              </a:pathLst>
            </a:custGeom>
            <a:solidFill>
              <a:srgbClr val="F6F6F6"/>
            </a:solidFill>
          </p:spPr>
          <p:txBody>
            <a:bodyPr/>
            <a:lstStyle/>
            <a:p>
              <a:endParaRPr lang="es-PE"/>
            </a:p>
          </p:txBody>
        </p:sp>
        <p:sp>
          <p:nvSpPr>
            <p:cNvPr id="27" name="TextBox 27"/>
            <p:cNvSpPr txBox="1"/>
            <p:nvPr/>
          </p:nvSpPr>
          <p:spPr>
            <a:xfrm>
              <a:off x="0" y="-47625"/>
              <a:ext cx="2140089" cy="2825250"/>
            </a:xfrm>
            <a:prstGeom prst="rect">
              <a:avLst/>
            </a:prstGeom>
          </p:spPr>
          <p:txBody>
            <a:bodyPr lIns="50800" tIns="50800" rIns="50800" bIns="50800" rtlCol="0" anchor="ctr"/>
            <a:lstStyle/>
            <a:p>
              <a:pPr algn="ctr">
                <a:lnSpc>
                  <a:spcPts val="2479"/>
                </a:lnSpc>
              </a:pPr>
              <a:endParaRPr/>
            </a:p>
          </p:txBody>
        </p:sp>
      </p:grpSp>
      <p:grpSp>
        <p:nvGrpSpPr>
          <p:cNvPr id="28" name="Group 28"/>
          <p:cNvGrpSpPr/>
          <p:nvPr/>
        </p:nvGrpSpPr>
        <p:grpSpPr>
          <a:xfrm>
            <a:off x="942975" y="8404174"/>
            <a:ext cx="6105246" cy="1485965"/>
            <a:chOff x="0" y="0"/>
            <a:chExt cx="1607966" cy="309630"/>
          </a:xfrm>
        </p:grpSpPr>
        <p:sp>
          <p:nvSpPr>
            <p:cNvPr id="29" name="Freeform 29"/>
            <p:cNvSpPr/>
            <p:nvPr/>
          </p:nvSpPr>
          <p:spPr>
            <a:xfrm>
              <a:off x="0" y="0"/>
              <a:ext cx="1607966" cy="309630"/>
            </a:xfrm>
            <a:custGeom>
              <a:avLst/>
              <a:gdLst/>
              <a:ahLst/>
              <a:cxnLst/>
              <a:rect l="l" t="t" r="r" b="b"/>
              <a:pathLst>
                <a:path w="1607966" h="309630">
                  <a:moveTo>
                    <a:pt x="0" y="0"/>
                  </a:moveTo>
                  <a:lnTo>
                    <a:pt x="1607966" y="0"/>
                  </a:lnTo>
                  <a:lnTo>
                    <a:pt x="1607966" y="309630"/>
                  </a:lnTo>
                  <a:lnTo>
                    <a:pt x="0" y="309630"/>
                  </a:lnTo>
                  <a:close/>
                </a:path>
              </a:pathLst>
            </a:custGeom>
            <a:solidFill>
              <a:srgbClr val="0033A0"/>
            </a:solidFill>
          </p:spPr>
          <p:txBody>
            <a:bodyPr/>
            <a:lstStyle/>
            <a:p>
              <a:endParaRPr lang="es-PE"/>
            </a:p>
          </p:txBody>
        </p:sp>
        <p:sp>
          <p:nvSpPr>
            <p:cNvPr id="30" name="TextBox 30"/>
            <p:cNvSpPr txBox="1"/>
            <p:nvPr/>
          </p:nvSpPr>
          <p:spPr>
            <a:xfrm>
              <a:off x="0" y="-28575"/>
              <a:ext cx="1607966" cy="338205"/>
            </a:xfrm>
            <a:prstGeom prst="rect">
              <a:avLst/>
            </a:prstGeom>
          </p:spPr>
          <p:txBody>
            <a:bodyPr lIns="50800" tIns="50800" rIns="50800" bIns="50800" rtlCol="0" anchor="ctr"/>
            <a:lstStyle/>
            <a:p>
              <a:pPr algn="ctr">
                <a:lnSpc>
                  <a:spcPts val="3224"/>
                </a:lnSpc>
              </a:pPr>
              <a:endParaRPr/>
            </a:p>
          </p:txBody>
        </p:sp>
      </p:grpSp>
      <p:sp>
        <p:nvSpPr>
          <p:cNvPr id="31" name="Freeform 31"/>
          <p:cNvSpPr/>
          <p:nvPr/>
        </p:nvSpPr>
        <p:spPr>
          <a:xfrm>
            <a:off x="1269839" y="1326545"/>
            <a:ext cx="5801073" cy="5685051"/>
          </a:xfrm>
          <a:custGeom>
            <a:avLst/>
            <a:gdLst/>
            <a:ahLst/>
            <a:cxnLst/>
            <a:rect l="l" t="t" r="r" b="b"/>
            <a:pathLst>
              <a:path w="5801073" h="5685051">
                <a:moveTo>
                  <a:pt x="0" y="0"/>
                </a:moveTo>
                <a:lnTo>
                  <a:pt x="5801073" y="0"/>
                </a:lnTo>
                <a:lnTo>
                  <a:pt x="5801073" y="5685051"/>
                </a:lnTo>
                <a:lnTo>
                  <a:pt x="0" y="5685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PE"/>
          </a:p>
        </p:txBody>
      </p:sp>
      <p:sp>
        <p:nvSpPr>
          <p:cNvPr id="32" name="TextBox 32"/>
          <p:cNvSpPr txBox="1"/>
          <p:nvPr/>
        </p:nvSpPr>
        <p:spPr>
          <a:xfrm>
            <a:off x="1032619" y="7613578"/>
            <a:ext cx="6038293" cy="391389"/>
          </a:xfrm>
          <a:prstGeom prst="rect">
            <a:avLst/>
          </a:prstGeom>
        </p:spPr>
        <p:txBody>
          <a:bodyPr lIns="0" tIns="0" rIns="0" bIns="0" rtlCol="0" anchor="t">
            <a:spAutoFit/>
          </a:bodyPr>
          <a:lstStyle/>
          <a:p>
            <a:pPr algn="ctr">
              <a:lnSpc>
                <a:spcPts val="3224"/>
              </a:lnSpc>
              <a:spcBef>
                <a:spcPct val="0"/>
              </a:spcBef>
            </a:pPr>
            <a:r>
              <a:rPr lang="en-US" sz="2499" b="1" spc="97" dirty="0">
                <a:solidFill>
                  <a:srgbClr val="0033A0"/>
                </a:solidFill>
                <a:latin typeface="Gilroy Bold"/>
                <a:ea typeface="Gilroy Bold"/>
                <a:cs typeface="Gilroy Bold"/>
                <a:sym typeface="Gilroy Bold"/>
              </a:rPr>
              <a:t>+ 25 thousand beneficiaries:</a:t>
            </a:r>
          </a:p>
        </p:txBody>
      </p:sp>
      <p:sp>
        <p:nvSpPr>
          <p:cNvPr id="33" name="TextBox 33"/>
          <p:cNvSpPr txBox="1"/>
          <p:nvPr/>
        </p:nvSpPr>
        <p:spPr>
          <a:xfrm>
            <a:off x="1157887" y="8548364"/>
            <a:ext cx="5690009" cy="1231106"/>
          </a:xfrm>
          <a:prstGeom prst="rect">
            <a:avLst/>
          </a:prstGeom>
        </p:spPr>
        <p:txBody>
          <a:bodyPr lIns="0" tIns="0" rIns="0" bIns="0" rtlCol="0" anchor="t">
            <a:spAutoFit/>
          </a:bodyPr>
          <a:lstStyle/>
          <a:p>
            <a:pPr algn="ctr">
              <a:lnSpc>
                <a:spcPts val="3224"/>
              </a:lnSpc>
            </a:pPr>
            <a:r>
              <a:rPr lang="en-US" sz="2400" dirty="0">
                <a:solidFill>
                  <a:schemeClr val="bg1"/>
                </a:solidFill>
                <a:latin typeface="Gilroy Bold" panose="020B0604020202020204" charset="0"/>
              </a:rPr>
              <a:t>Women of childbearing age, pregnant women, infants, schoolchildren, and adolescents.</a:t>
            </a:r>
            <a:endParaRPr lang="en-US" sz="2400" b="1" spc="97" dirty="0">
              <a:solidFill>
                <a:schemeClr val="bg1"/>
              </a:solidFill>
              <a:latin typeface="Gilroy Bold" panose="020B0604020202020204" charset="0"/>
              <a:ea typeface="Gilroy Bold"/>
              <a:cs typeface="Gilroy Bold"/>
              <a:sym typeface="Gilroy Bold"/>
            </a:endParaRPr>
          </a:p>
        </p:txBody>
      </p:sp>
      <p:sp>
        <p:nvSpPr>
          <p:cNvPr id="34" name="TextBox 34"/>
          <p:cNvSpPr txBox="1"/>
          <p:nvPr/>
        </p:nvSpPr>
        <p:spPr>
          <a:xfrm>
            <a:off x="3561718" y="3847557"/>
            <a:ext cx="1143812" cy="633502"/>
          </a:xfrm>
          <a:prstGeom prst="rect">
            <a:avLst/>
          </a:prstGeom>
        </p:spPr>
        <p:txBody>
          <a:bodyPr lIns="0" tIns="0" rIns="0" bIns="0" rtlCol="0" anchor="t">
            <a:spAutoFit/>
          </a:bodyPr>
          <a:lstStyle/>
          <a:p>
            <a:pPr algn="ctr">
              <a:lnSpc>
                <a:spcPts val="2414"/>
              </a:lnSpc>
            </a:pPr>
            <a:r>
              <a:rPr lang="en-US" sz="2081" b="1" dirty="0">
                <a:solidFill>
                  <a:srgbClr val="000000"/>
                </a:solidFill>
                <a:latin typeface="Gilroy Bold"/>
                <a:ea typeface="Gilroy Bold"/>
                <a:cs typeface="Gilroy Bold"/>
                <a:sym typeface="Gilroy Bold"/>
              </a:rPr>
              <a:t>Anemia Zero</a:t>
            </a:r>
          </a:p>
        </p:txBody>
      </p:sp>
      <p:sp>
        <p:nvSpPr>
          <p:cNvPr id="35" name="TextBox 35"/>
          <p:cNvSpPr txBox="1"/>
          <p:nvPr/>
        </p:nvSpPr>
        <p:spPr>
          <a:xfrm>
            <a:off x="4412380" y="2404536"/>
            <a:ext cx="1738454" cy="565417"/>
          </a:xfrm>
          <a:prstGeom prst="rect">
            <a:avLst/>
          </a:prstGeom>
        </p:spPr>
        <p:txBody>
          <a:bodyPr lIns="0" tIns="0" rIns="0" bIns="0" rtlCol="0" anchor="t">
            <a:spAutoFit/>
          </a:bodyPr>
          <a:lstStyle/>
          <a:p>
            <a:pPr algn="ctr">
              <a:lnSpc>
                <a:spcPts val="2216"/>
              </a:lnSpc>
            </a:pPr>
            <a:r>
              <a:rPr lang="en-US" sz="1911" b="1" dirty="0">
                <a:solidFill>
                  <a:srgbClr val="FFFFFF"/>
                </a:solidFill>
                <a:latin typeface="Gilroy Bold"/>
                <a:ea typeface="Gilroy Bold"/>
                <a:cs typeface="Gilroy Bold"/>
                <a:sym typeface="Gilroy Bold"/>
              </a:rPr>
              <a:t>1) </a:t>
            </a:r>
            <a:r>
              <a:rPr lang="es-PE" sz="2000" b="1" dirty="0" err="1">
                <a:solidFill>
                  <a:schemeClr val="bg1"/>
                </a:solidFill>
                <a:latin typeface="Gilroy Bold" panose="020B0604020202020204" charset="0"/>
              </a:rPr>
              <a:t>Food</a:t>
            </a:r>
            <a:r>
              <a:rPr lang="es-PE" sz="2000" b="1" dirty="0">
                <a:solidFill>
                  <a:schemeClr val="bg1"/>
                </a:solidFill>
                <a:latin typeface="Gilroy Bold" panose="020B0604020202020204" charset="0"/>
              </a:rPr>
              <a:t> </a:t>
            </a:r>
            <a:r>
              <a:rPr lang="es-PE" sz="2000" b="1" dirty="0" err="1">
                <a:solidFill>
                  <a:schemeClr val="bg1"/>
                </a:solidFill>
                <a:latin typeface="Gilroy Bold" panose="020B0604020202020204" charset="0"/>
              </a:rPr>
              <a:t>Fortification</a:t>
            </a:r>
            <a:endParaRPr lang="en-US" sz="1911" b="1" dirty="0">
              <a:solidFill>
                <a:schemeClr val="bg1"/>
              </a:solidFill>
              <a:latin typeface="Gilroy Bold" panose="020B0604020202020204" charset="0"/>
              <a:ea typeface="Gilroy Bold"/>
              <a:cs typeface="Gilroy Bold"/>
              <a:sym typeface="Gilroy Bold"/>
            </a:endParaRPr>
          </a:p>
        </p:txBody>
      </p:sp>
      <p:sp>
        <p:nvSpPr>
          <p:cNvPr id="36" name="TextBox 36"/>
          <p:cNvSpPr txBox="1"/>
          <p:nvPr/>
        </p:nvSpPr>
        <p:spPr>
          <a:xfrm>
            <a:off x="5212140" y="4397751"/>
            <a:ext cx="1599518" cy="564257"/>
          </a:xfrm>
          <a:prstGeom prst="rect">
            <a:avLst/>
          </a:prstGeom>
        </p:spPr>
        <p:txBody>
          <a:bodyPr lIns="0" tIns="0" rIns="0" bIns="0" rtlCol="0" anchor="t">
            <a:spAutoFit/>
          </a:bodyPr>
          <a:lstStyle/>
          <a:p>
            <a:pPr algn="ctr">
              <a:lnSpc>
                <a:spcPts val="2216"/>
              </a:lnSpc>
            </a:pPr>
            <a:r>
              <a:rPr lang="en-US" sz="1911" b="1" dirty="0">
                <a:solidFill>
                  <a:srgbClr val="FFFFFF"/>
                </a:solidFill>
                <a:latin typeface="Gilroy Bold"/>
                <a:ea typeface="Gilroy Bold"/>
                <a:cs typeface="Gilroy Bold"/>
                <a:sym typeface="Gilroy Bold"/>
              </a:rPr>
              <a:t>2) Food Security</a:t>
            </a:r>
          </a:p>
        </p:txBody>
      </p:sp>
      <p:sp>
        <p:nvSpPr>
          <p:cNvPr id="37" name="TextBox 37"/>
          <p:cNvSpPr txBox="1"/>
          <p:nvPr/>
        </p:nvSpPr>
        <p:spPr>
          <a:xfrm>
            <a:off x="3233599" y="5666326"/>
            <a:ext cx="1599518" cy="846386"/>
          </a:xfrm>
          <a:prstGeom prst="rect">
            <a:avLst/>
          </a:prstGeom>
        </p:spPr>
        <p:txBody>
          <a:bodyPr lIns="0" tIns="0" rIns="0" bIns="0" rtlCol="0" anchor="t">
            <a:spAutoFit/>
          </a:bodyPr>
          <a:lstStyle/>
          <a:p>
            <a:pPr algn="ctr">
              <a:lnSpc>
                <a:spcPts val="2216"/>
              </a:lnSpc>
            </a:pPr>
            <a:r>
              <a:rPr lang="en-US" sz="1911" b="1" dirty="0">
                <a:solidFill>
                  <a:srgbClr val="FFFFFF"/>
                </a:solidFill>
                <a:latin typeface="Gilroy Bold"/>
                <a:ea typeface="Gilroy Bold"/>
                <a:cs typeface="Gilroy Bold"/>
                <a:sym typeface="Gilroy Bold"/>
              </a:rPr>
              <a:t>3) Access to Clean and Secure Water</a:t>
            </a:r>
          </a:p>
        </p:txBody>
      </p:sp>
      <p:sp>
        <p:nvSpPr>
          <p:cNvPr id="38" name="TextBox 38"/>
          <p:cNvSpPr txBox="1"/>
          <p:nvPr/>
        </p:nvSpPr>
        <p:spPr>
          <a:xfrm>
            <a:off x="1455591" y="4205089"/>
            <a:ext cx="1599518" cy="564257"/>
          </a:xfrm>
          <a:prstGeom prst="rect">
            <a:avLst/>
          </a:prstGeom>
        </p:spPr>
        <p:txBody>
          <a:bodyPr lIns="0" tIns="0" rIns="0" bIns="0" rtlCol="0" anchor="t">
            <a:spAutoFit/>
          </a:bodyPr>
          <a:lstStyle/>
          <a:p>
            <a:pPr algn="ctr">
              <a:lnSpc>
                <a:spcPts val="2216"/>
              </a:lnSpc>
            </a:pPr>
            <a:r>
              <a:rPr lang="en-US" sz="1911" b="1" dirty="0">
                <a:solidFill>
                  <a:srgbClr val="FFFFFF"/>
                </a:solidFill>
                <a:latin typeface="Gilroy Bold"/>
                <a:ea typeface="Gilroy Bold"/>
                <a:cs typeface="Gilroy Bold"/>
                <a:sym typeface="Gilroy Bold"/>
              </a:rPr>
              <a:t>4) Nutritional Education</a:t>
            </a:r>
          </a:p>
        </p:txBody>
      </p:sp>
      <p:sp>
        <p:nvSpPr>
          <p:cNvPr id="39" name="TextBox 39"/>
          <p:cNvSpPr txBox="1"/>
          <p:nvPr/>
        </p:nvSpPr>
        <p:spPr>
          <a:xfrm>
            <a:off x="2366754" y="2359029"/>
            <a:ext cx="1599518" cy="564257"/>
          </a:xfrm>
          <a:prstGeom prst="rect">
            <a:avLst/>
          </a:prstGeom>
        </p:spPr>
        <p:txBody>
          <a:bodyPr lIns="0" tIns="0" rIns="0" bIns="0" rtlCol="0" anchor="t">
            <a:spAutoFit/>
          </a:bodyPr>
          <a:lstStyle/>
          <a:p>
            <a:pPr algn="ctr">
              <a:lnSpc>
                <a:spcPts val="2216"/>
              </a:lnSpc>
            </a:pPr>
            <a:r>
              <a:rPr lang="en-US" sz="1911" b="1" dirty="0">
                <a:solidFill>
                  <a:srgbClr val="FFFFFF"/>
                </a:solidFill>
                <a:latin typeface="Gilroy Bold"/>
                <a:ea typeface="Gilroy Bold"/>
                <a:cs typeface="Gilroy Bold"/>
                <a:sym typeface="Gilroy Bold"/>
              </a:rPr>
              <a:t>5) Female Leaders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51833" y="560767"/>
            <a:ext cx="1593719" cy="935865"/>
          </a:xfrm>
          <a:custGeom>
            <a:avLst/>
            <a:gdLst/>
            <a:ahLst/>
            <a:cxnLst/>
            <a:rect l="l" t="t" r="r" b="b"/>
            <a:pathLst>
              <a:path w="1593719" h="935865">
                <a:moveTo>
                  <a:pt x="0" y="0"/>
                </a:moveTo>
                <a:lnTo>
                  <a:pt x="1593719" y="0"/>
                </a:lnTo>
                <a:lnTo>
                  <a:pt x="1593719" y="935866"/>
                </a:lnTo>
                <a:lnTo>
                  <a:pt x="0" y="935866"/>
                </a:lnTo>
                <a:lnTo>
                  <a:pt x="0" y="0"/>
                </a:lnTo>
                <a:close/>
              </a:path>
            </a:pathLst>
          </a:custGeom>
          <a:blipFill>
            <a:blip r:embed="rId2"/>
            <a:stretch>
              <a:fillRect t="-33025" b="-37268"/>
            </a:stretch>
          </a:blipFill>
        </p:spPr>
        <p:txBody>
          <a:bodyPr/>
          <a:lstStyle/>
          <a:p>
            <a:endParaRPr lang="es-PE"/>
          </a:p>
        </p:txBody>
      </p:sp>
      <p:grpSp>
        <p:nvGrpSpPr>
          <p:cNvPr id="3" name="Group 3"/>
          <p:cNvGrpSpPr/>
          <p:nvPr/>
        </p:nvGrpSpPr>
        <p:grpSpPr>
          <a:xfrm>
            <a:off x="834981" y="746999"/>
            <a:ext cx="8292701" cy="472917"/>
            <a:chOff x="0" y="0"/>
            <a:chExt cx="2184086" cy="124554"/>
          </a:xfrm>
        </p:grpSpPr>
        <p:sp>
          <p:nvSpPr>
            <p:cNvPr id="4" name="Freeform 4"/>
            <p:cNvSpPr/>
            <p:nvPr/>
          </p:nvSpPr>
          <p:spPr>
            <a:xfrm>
              <a:off x="0" y="0"/>
              <a:ext cx="2184086" cy="124554"/>
            </a:xfrm>
            <a:custGeom>
              <a:avLst/>
              <a:gdLst/>
              <a:ahLst/>
              <a:cxnLst/>
              <a:rect l="l" t="t" r="r" b="b"/>
              <a:pathLst>
                <a:path w="2184086" h="124554">
                  <a:moveTo>
                    <a:pt x="47613" y="0"/>
                  </a:moveTo>
                  <a:lnTo>
                    <a:pt x="2136473" y="0"/>
                  </a:lnTo>
                  <a:cubicBezTo>
                    <a:pt x="2162769" y="0"/>
                    <a:pt x="2184086" y="21317"/>
                    <a:pt x="2184086" y="47613"/>
                  </a:cubicBezTo>
                  <a:lnTo>
                    <a:pt x="2184086" y="76941"/>
                  </a:lnTo>
                  <a:cubicBezTo>
                    <a:pt x="2184086" y="103237"/>
                    <a:pt x="2162769" y="124554"/>
                    <a:pt x="2136473" y="124554"/>
                  </a:cubicBezTo>
                  <a:lnTo>
                    <a:pt x="47613" y="124554"/>
                  </a:lnTo>
                  <a:cubicBezTo>
                    <a:pt x="21317" y="124554"/>
                    <a:pt x="0" y="103237"/>
                    <a:pt x="0" y="76941"/>
                  </a:cubicBezTo>
                  <a:lnTo>
                    <a:pt x="0" y="47613"/>
                  </a:lnTo>
                  <a:cubicBezTo>
                    <a:pt x="0" y="21317"/>
                    <a:pt x="21317" y="0"/>
                    <a:pt x="47613" y="0"/>
                  </a:cubicBezTo>
                  <a:close/>
                </a:path>
              </a:pathLst>
            </a:custGeom>
            <a:solidFill>
              <a:srgbClr val="FB861B"/>
            </a:solidFill>
          </p:spPr>
          <p:txBody>
            <a:bodyPr/>
            <a:lstStyle/>
            <a:p>
              <a:endParaRPr lang="es-PE"/>
            </a:p>
          </p:txBody>
        </p:sp>
        <p:sp>
          <p:nvSpPr>
            <p:cNvPr id="5" name="TextBox 5"/>
            <p:cNvSpPr txBox="1"/>
            <p:nvPr/>
          </p:nvSpPr>
          <p:spPr>
            <a:xfrm>
              <a:off x="0" y="-28575"/>
              <a:ext cx="2184086" cy="153129"/>
            </a:xfrm>
            <a:prstGeom prst="rect">
              <a:avLst/>
            </a:prstGeom>
          </p:spPr>
          <p:txBody>
            <a:bodyPr lIns="50800" tIns="50800" rIns="50800" bIns="50800" rtlCol="0" anchor="ctr"/>
            <a:lstStyle/>
            <a:p>
              <a:pPr algn="ctr">
                <a:lnSpc>
                  <a:spcPts val="3224"/>
                </a:lnSpc>
              </a:pPr>
              <a:endParaRPr/>
            </a:p>
          </p:txBody>
        </p:sp>
      </p:grpSp>
      <p:sp>
        <p:nvSpPr>
          <p:cNvPr id="6" name="AutoShape 6"/>
          <p:cNvSpPr/>
          <p:nvPr/>
        </p:nvSpPr>
        <p:spPr>
          <a:xfrm>
            <a:off x="2110586" y="2440215"/>
            <a:ext cx="6924986" cy="2605341"/>
          </a:xfrm>
          <a:prstGeom prst="rect">
            <a:avLst/>
          </a:prstGeom>
          <a:solidFill>
            <a:srgbClr val="F6F6F6">
              <a:alpha val="67843"/>
            </a:srgbClr>
          </a:solidFill>
        </p:spPr>
        <p:txBody>
          <a:bodyPr/>
          <a:lstStyle/>
          <a:p>
            <a:endParaRPr lang="es-PE"/>
          </a:p>
        </p:txBody>
      </p:sp>
      <p:grpSp>
        <p:nvGrpSpPr>
          <p:cNvPr id="7" name="Group 7"/>
          <p:cNvGrpSpPr/>
          <p:nvPr/>
        </p:nvGrpSpPr>
        <p:grpSpPr>
          <a:xfrm>
            <a:off x="553551" y="2444266"/>
            <a:ext cx="2601290" cy="26012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A0"/>
            </a:solidFill>
          </p:spPr>
          <p:txBody>
            <a:bodyPr/>
            <a:lstStyle/>
            <a:p>
              <a:endParaRPr lang="es-PE"/>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3224"/>
                </a:lnSpc>
              </a:pPr>
              <a:endParaRPr/>
            </a:p>
          </p:txBody>
        </p:sp>
      </p:grpSp>
      <p:grpSp>
        <p:nvGrpSpPr>
          <p:cNvPr id="10" name="Group 10"/>
          <p:cNvGrpSpPr/>
          <p:nvPr/>
        </p:nvGrpSpPr>
        <p:grpSpPr>
          <a:xfrm>
            <a:off x="682871" y="2573586"/>
            <a:ext cx="2342650" cy="23426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60642"/>
              </a:stretch>
            </a:blipFill>
          </p:spPr>
          <p:txBody>
            <a:bodyPr/>
            <a:lstStyle/>
            <a:p>
              <a:endParaRPr lang="es-PE"/>
            </a:p>
          </p:txBody>
        </p:sp>
      </p:grpSp>
      <p:sp>
        <p:nvSpPr>
          <p:cNvPr id="12" name="AutoShape 12"/>
          <p:cNvSpPr/>
          <p:nvPr/>
        </p:nvSpPr>
        <p:spPr>
          <a:xfrm>
            <a:off x="10871592" y="2246090"/>
            <a:ext cx="6975429" cy="2823033"/>
          </a:xfrm>
          <a:prstGeom prst="rect">
            <a:avLst/>
          </a:prstGeom>
          <a:solidFill>
            <a:srgbClr val="F6F6F6">
              <a:alpha val="67843"/>
            </a:srgbClr>
          </a:solidFill>
        </p:spPr>
        <p:txBody>
          <a:bodyPr/>
          <a:lstStyle/>
          <a:p>
            <a:endParaRPr lang="es-PE"/>
          </a:p>
        </p:txBody>
      </p:sp>
      <p:grpSp>
        <p:nvGrpSpPr>
          <p:cNvPr id="13" name="Group 13"/>
          <p:cNvGrpSpPr/>
          <p:nvPr/>
        </p:nvGrpSpPr>
        <p:grpSpPr>
          <a:xfrm>
            <a:off x="9365000" y="2246090"/>
            <a:ext cx="2583198" cy="258319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61B"/>
            </a:solidFill>
          </p:spPr>
          <p:txBody>
            <a:bodyPr/>
            <a:lstStyle/>
            <a:p>
              <a:endParaRPr lang="es-PE"/>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3224"/>
                </a:lnSpc>
              </a:pPr>
              <a:endParaRPr/>
            </a:p>
          </p:txBody>
        </p:sp>
      </p:grpSp>
      <p:grpSp>
        <p:nvGrpSpPr>
          <p:cNvPr id="16" name="Group 16"/>
          <p:cNvGrpSpPr/>
          <p:nvPr/>
        </p:nvGrpSpPr>
        <p:grpSpPr>
          <a:xfrm>
            <a:off x="9493421" y="2374511"/>
            <a:ext cx="2326357" cy="232635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3934"/>
              </a:stretch>
            </a:blipFill>
          </p:spPr>
          <p:txBody>
            <a:bodyPr/>
            <a:lstStyle/>
            <a:p>
              <a:endParaRPr lang="es-PE"/>
            </a:p>
          </p:txBody>
        </p:sp>
      </p:grpSp>
      <p:sp>
        <p:nvSpPr>
          <p:cNvPr id="18" name="AutoShape 18"/>
          <p:cNvSpPr/>
          <p:nvPr/>
        </p:nvSpPr>
        <p:spPr>
          <a:xfrm>
            <a:off x="6550262" y="6210694"/>
            <a:ext cx="6779745" cy="2750744"/>
          </a:xfrm>
          <a:prstGeom prst="rect">
            <a:avLst/>
          </a:prstGeom>
          <a:solidFill>
            <a:srgbClr val="F6F6F6">
              <a:alpha val="67843"/>
            </a:srgbClr>
          </a:solidFill>
        </p:spPr>
        <p:txBody>
          <a:bodyPr/>
          <a:lstStyle/>
          <a:p>
            <a:endParaRPr lang="es-PE"/>
          </a:p>
        </p:txBody>
      </p:sp>
      <p:grpSp>
        <p:nvGrpSpPr>
          <p:cNvPr id="19" name="Group 19"/>
          <p:cNvGrpSpPr/>
          <p:nvPr/>
        </p:nvGrpSpPr>
        <p:grpSpPr>
          <a:xfrm>
            <a:off x="4993227" y="6360149"/>
            <a:ext cx="2601290" cy="26012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FAD"/>
            </a:solidFill>
          </p:spPr>
          <p:txBody>
            <a:bodyPr/>
            <a:lstStyle/>
            <a:p>
              <a:endParaRPr lang="es-PE"/>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3224"/>
                </a:lnSpc>
              </a:pPr>
              <a:endParaRPr/>
            </a:p>
          </p:txBody>
        </p:sp>
      </p:grpSp>
      <p:grpSp>
        <p:nvGrpSpPr>
          <p:cNvPr id="22" name="Group 22"/>
          <p:cNvGrpSpPr/>
          <p:nvPr/>
        </p:nvGrpSpPr>
        <p:grpSpPr>
          <a:xfrm>
            <a:off x="5122547" y="6489469"/>
            <a:ext cx="2342650" cy="234265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338" r="-6338"/>
              </a:stretch>
            </a:blipFill>
          </p:spPr>
          <p:txBody>
            <a:bodyPr/>
            <a:lstStyle/>
            <a:p>
              <a:endParaRPr lang="es-PE"/>
            </a:p>
          </p:txBody>
        </p:sp>
      </p:grpSp>
      <p:sp>
        <p:nvSpPr>
          <p:cNvPr id="24" name="TextBox 24"/>
          <p:cNvSpPr txBox="1"/>
          <p:nvPr/>
        </p:nvSpPr>
        <p:spPr>
          <a:xfrm>
            <a:off x="1470746" y="739004"/>
            <a:ext cx="7021172" cy="416204"/>
          </a:xfrm>
          <a:prstGeom prst="rect">
            <a:avLst/>
          </a:prstGeom>
        </p:spPr>
        <p:txBody>
          <a:bodyPr lIns="0" tIns="0" rIns="0" bIns="0" rtlCol="0" anchor="t">
            <a:spAutoFit/>
          </a:bodyPr>
          <a:lstStyle/>
          <a:p>
            <a:pPr algn="l">
              <a:lnSpc>
                <a:spcPts val="3499"/>
              </a:lnSpc>
              <a:spcBef>
                <a:spcPct val="0"/>
              </a:spcBef>
            </a:pPr>
            <a:r>
              <a:rPr lang="en-US" sz="2499" spc="97" dirty="0">
                <a:solidFill>
                  <a:srgbClr val="FFFFFF"/>
                </a:solidFill>
                <a:latin typeface="Gilroy"/>
                <a:ea typeface="Gilroy"/>
                <a:cs typeface="Gilroy"/>
                <a:sym typeface="Gilroy"/>
              </a:rPr>
              <a:t>5 </a:t>
            </a:r>
            <a:r>
              <a:rPr lang="en-US" sz="2499" spc="97" dirty="0" err="1">
                <a:solidFill>
                  <a:srgbClr val="FFFFFF"/>
                </a:solidFill>
                <a:latin typeface="Gilroy"/>
                <a:ea typeface="Gilroy"/>
                <a:cs typeface="Gilroy"/>
                <a:sym typeface="Gilroy"/>
              </a:rPr>
              <a:t>pilares</a:t>
            </a:r>
            <a:r>
              <a:rPr lang="en-US" sz="2499" spc="97" dirty="0">
                <a:solidFill>
                  <a:srgbClr val="FFFFFF"/>
                </a:solidFill>
                <a:latin typeface="Gilroy"/>
                <a:ea typeface="Gilroy"/>
                <a:cs typeface="Gilroy"/>
                <a:sym typeface="Gilroy"/>
              </a:rPr>
              <a:t> of our Intervention Model</a:t>
            </a:r>
          </a:p>
        </p:txBody>
      </p:sp>
      <p:sp>
        <p:nvSpPr>
          <p:cNvPr id="25" name="TextBox 25"/>
          <p:cNvSpPr txBox="1"/>
          <p:nvPr/>
        </p:nvSpPr>
        <p:spPr>
          <a:xfrm>
            <a:off x="834981" y="1705691"/>
            <a:ext cx="6924986" cy="378502"/>
          </a:xfrm>
          <a:prstGeom prst="rect">
            <a:avLst/>
          </a:prstGeom>
        </p:spPr>
        <p:txBody>
          <a:bodyPr wrap="square" lIns="0" tIns="0" rIns="0" bIns="0" rtlCol="0" anchor="t">
            <a:spAutoFit/>
          </a:bodyPr>
          <a:lstStyle/>
          <a:p>
            <a:pPr algn="l">
              <a:lnSpc>
                <a:spcPts val="3096"/>
              </a:lnSpc>
              <a:spcBef>
                <a:spcPct val="0"/>
              </a:spcBef>
            </a:pPr>
            <a:r>
              <a:rPr lang="en-US" sz="2400" b="1" spc="93" dirty="0">
                <a:solidFill>
                  <a:srgbClr val="0033A0"/>
                </a:solidFill>
                <a:latin typeface="Gilroy Bold"/>
                <a:ea typeface="Gilroy Bold"/>
                <a:cs typeface="Gilroy Bold"/>
                <a:sym typeface="Gilroy Bold"/>
              </a:rPr>
              <a:t>3) Access to Clean and Secure Water</a:t>
            </a:r>
          </a:p>
        </p:txBody>
      </p:sp>
      <p:sp>
        <p:nvSpPr>
          <p:cNvPr id="26" name="TextBox 26"/>
          <p:cNvSpPr txBox="1"/>
          <p:nvPr/>
        </p:nvSpPr>
        <p:spPr>
          <a:xfrm>
            <a:off x="3205284" y="2592779"/>
            <a:ext cx="5632164" cy="2214837"/>
          </a:xfrm>
          <a:prstGeom prst="rect">
            <a:avLst/>
          </a:prstGeom>
        </p:spPr>
        <p:txBody>
          <a:bodyPr lIns="0" tIns="0" rIns="0" bIns="0" rtlCol="0" anchor="t">
            <a:spAutoFit/>
          </a:bodyPr>
          <a:lstStyle/>
          <a:p>
            <a:pPr marL="518160" lvl="1" indent="-259080">
              <a:lnSpc>
                <a:spcPts val="2904"/>
              </a:lnSpc>
              <a:buFont typeface="Arial"/>
              <a:buChar char="•"/>
            </a:pPr>
            <a:r>
              <a:rPr lang="en-US" sz="2400" dirty="0">
                <a:latin typeface="Gilroy" panose="020B0604020202020204" charset="0"/>
              </a:rPr>
              <a:t>Installation of water filter system.</a:t>
            </a:r>
          </a:p>
          <a:p>
            <a:pPr marL="518160" lvl="1" indent="-259080">
              <a:lnSpc>
                <a:spcPts val="2904"/>
              </a:lnSpc>
              <a:buFont typeface="Arial"/>
              <a:buChar char="•"/>
            </a:pPr>
            <a:r>
              <a:rPr lang="en-US" sz="2400" dirty="0">
                <a:latin typeface="Gilroy" panose="020B0604020202020204" charset="0"/>
              </a:rPr>
              <a:t>Deworming campaigns.</a:t>
            </a:r>
          </a:p>
          <a:p>
            <a:pPr marL="518160" lvl="1" indent="-259080">
              <a:lnSpc>
                <a:spcPts val="2904"/>
              </a:lnSpc>
              <a:buFont typeface="Arial"/>
              <a:buChar char="•"/>
            </a:pPr>
            <a:r>
              <a:rPr lang="en-US" sz="2400" dirty="0">
                <a:latin typeface="Gilroy" panose="020B0604020202020204" charset="0"/>
              </a:rPr>
              <a:t>Training for Community Leaders on clean water and parasites.</a:t>
            </a:r>
          </a:p>
          <a:p>
            <a:pPr marL="518160" lvl="1" indent="-259080">
              <a:lnSpc>
                <a:spcPts val="2904"/>
              </a:lnSpc>
              <a:buFont typeface="Arial"/>
              <a:buChar char="•"/>
            </a:pPr>
            <a:r>
              <a:rPr lang="en-US" sz="2400" dirty="0">
                <a:latin typeface="Gilroy" panose="020B0604020202020204" charset="0"/>
              </a:rPr>
              <a:t>Distribution of sustainable water bottles</a:t>
            </a:r>
            <a:endParaRPr lang="en-US" sz="2400" dirty="0">
              <a:solidFill>
                <a:srgbClr val="000000"/>
              </a:solidFill>
              <a:latin typeface="Gilroy" panose="020B0604020202020204" charset="0"/>
              <a:ea typeface="Gilroy"/>
              <a:cs typeface="Gilroy"/>
              <a:sym typeface="Gilroy"/>
            </a:endParaRPr>
          </a:p>
        </p:txBody>
      </p:sp>
      <p:sp>
        <p:nvSpPr>
          <p:cNvPr id="27" name="TextBox 27"/>
          <p:cNvSpPr txBox="1"/>
          <p:nvPr/>
        </p:nvSpPr>
        <p:spPr>
          <a:xfrm>
            <a:off x="9494320" y="1640871"/>
            <a:ext cx="3835687" cy="378502"/>
          </a:xfrm>
          <a:prstGeom prst="rect">
            <a:avLst/>
          </a:prstGeom>
        </p:spPr>
        <p:txBody>
          <a:bodyPr lIns="0" tIns="0" rIns="0" bIns="0" rtlCol="0" anchor="t">
            <a:spAutoFit/>
          </a:bodyPr>
          <a:lstStyle/>
          <a:p>
            <a:pPr algn="l">
              <a:lnSpc>
                <a:spcPts val="3096"/>
              </a:lnSpc>
              <a:spcBef>
                <a:spcPct val="0"/>
              </a:spcBef>
            </a:pPr>
            <a:r>
              <a:rPr lang="en-US" sz="2400" b="1" spc="93" dirty="0">
                <a:solidFill>
                  <a:srgbClr val="FB861B"/>
                </a:solidFill>
                <a:latin typeface="Gilroy Bold"/>
                <a:ea typeface="Gilroy Bold"/>
                <a:cs typeface="Gilroy Bold"/>
                <a:sym typeface="Gilroy Bold"/>
              </a:rPr>
              <a:t>4) Nutritional Education</a:t>
            </a:r>
          </a:p>
        </p:txBody>
      </p:sp>
      <p:sp>
        <p:nvSpPr>
          <p:cNvPr id="28" name="TextBox 28"/>
          <p:cNvSpPr txBox="1"/>
          <p:nvPr/>
        </p:nvSpPr>
        <p:spPr>
          <a:xfrm>
            <a:off x="11966290" y="2398654"/>
            <a:ext cx="6504584" cy="2586734"/>
          </a:xfrm>
          <a:prstGeom prst="rect">
            <a:avLst/>
          </a:prstGeom>
        </p:spPr>
        <p:txBody>
          <a:bodyPr lIns="0" tIns="0" rIns="0" bIns="0" rtlCol="0" anchor="t">
            <a:spAutoFit/>
          </a:bodyPr>
          <a:lstStyle/>
          <a:p>
            <a:pPr>
              <a:lnSpc>
                <a:spcPts val="2904"/>
              </a:lnSpc>
            </a:pPr>
            <a:r>
              <a:rPr lang="en-US" sz="2400" dirty="0">
                <a:latin typeface="Gilroy" panose="020B0604020202020204" charset="0"/>
              </a:rPr>
              <a:t>Directed to communities and schools:</a:t>
            </a:r>
          </a:p>
          <a:p>
            <a:pPr marL="342900" indent="-342900">
              <a:lnSpc>
                <a:spcPts val="2904"/>
              </a:lnSpc>
              <a:buFont typeface="Arial" panose="020B0604020202020204" pitchFamily="34" charset="0"/>
              <a:buChar char="•"/>
            </a:pPr>
            <a:r>
              <a:rPr lang="en-US" sz="2400" dirty="0">
                <a:latin typeface="Gilroy" panose="020B0604020202020204" charset="0"/>
              </a:rPr>
              <a:t>Educational talks</a:t>
            </a:r>
          </a:p>
          <a:p>
            <a:pPr marL="342900" indent="-342900">
              <a:lnSpc>
                <a:spcPts val="2904"/>
              </a:lnSpc>
              <a:buFont typeface="Arial" panose="020B0604020202020204" pitchFamily="34" charset="0"/>
              <a:buChar char="•"/>
            </a:pPr>
            <a:r>
              <a:rPr lang="en-US" sz="2400" dirty="0">
                <a:latin typeface="Gilroy" panose="020B0604020202020204" charset="0"/>
              </a:rPr>
              <a:t>Interactive workshops</a:t>
            </a:r>
          </a:p>
          <a:p>
            <a:pPr marL="342900" indent="-342900">
              <a:lnSpc>
                <a:spcPts val="2904"/>
              </a:lnSpc>
              <a:buFont typeface="Arial" panose="020B0604020202020204" pitchFamily="34" charset="0"/>
              <a:buChar char="•"/>
            </a:pPr>
            <a:r>
              <a:rPr lang="en-US" sz="2400" dirty="0">
                <a:latin typeface="Gilroy" panose="020B0604020202020204" charset="0"/>
              </a:rPr>
              <a:t>Demonstration sessions</a:t>
            </a:r>
          </a:p>
          <a:p>
            <a:pPr marL="342900" indent="-342900">
              <a:lnSpc>
                <a:spcPts val="2904"/>
              </a:lnSpc>
              <a:buFont typeface="Arial" panose="020B0604020202020204" pitchFamily="34" charset="0"/>
              <a:buChar char="•"/>
            </a:pPr>
            <a:r>
              <a:rPr lang="en-US" sz="2400" dirty="0">
                <a:latin typeface="Gilroy" panose="020B0604020202020204" charset="0"/>
              </a:rPr>
              <a:t>Nutritional counseling</a:t>
            </a:r>
          </a:p>
          <a:p>
            <a:pPr marL="342900" indent="-342900">
              <a:lnSpc>
                <a:spcPts val="2904"/>
              </a:lnSpc>
              <a:buFont typeface="Arial" panose="020B0604020202020204" pitchFamily="34" charset="0"/>
              <a:buChar char="•"/>
            </a:pPr>
            <a:r>
              <a:rPr lang="en-US" sz="2400" dirty="0">
                <a:latin typeface="Gilroy" panose="020B0604020202020204" charset="0"/>
              </a:rPr>
              <a:t>Home visits</a:t>
            </a:r>
          </a:p>
          <a:p>
            <a:pPr marL="342900" indent="-342900">
              <a:lnSpc>
                <a:spcPts val="2904"/>
              </a:lnSpc>
              <a:buFont typeface="Arial" panose="020B0604020202020204" pitchFamily="34" charset="0"/>
              <a:buChar char="•"/>
            </a:pPr>
            <a:r>
              <a:rPr lang="en-US" sz="2400" dirty="0">
                <a:latin typeface="Gilroy" panose="020B0604020202020204" charset="0"/>
              </a:rPr>
              <a:t>Compliance evaluation</a:t>
            </a:r>
            <a:endParaRPr lang="en-US" sz="2400" dirty="0">
              <a:solidFill>
                <a:srgbClr val="000000"/>
              </a:solidFill>
              <a:latin typeface="Gilroy" panose="020B0604020202020204" charset="0"/>
              <a:ea typeface="Gilroy"/>
              <a:cs typeface="Gilroy"/>
              <a:sym typeface="Gilroy"/>
            </a:endParaRPr>
          </a:p>
        </p:txBody>
      </p:sp>
      <p:sp>
        <p:nvSpPr>
          <p:cNvPr id="29" name="TextBox 29"/>
          <p:cNvSpPr txBox="1"/>
          <p:nvPr/>
        </p:nvSpPr>
        <p:spPr>
          <a:xfrm>
            <a:off x="5205132" y="5621574"/>
            <a:ext cx="3286786" cy="378502"/>
          </a:xfrm>
          <a:prstGeom prst="rect">
            <a:avLst/>
          </a:prstGeom>
        </p:spPr>
        <p:txBody>
          <a:bodyPr wrap="square" lIns="0" tIns="0" rIns="0" bIns="0" rtlCol="0" anchor="t">
            <a:spAutoFit/>
          </a:bodyPr>
          <a:lstStyle/>
          <a:p>
            <a:pPr algn="l">
              <a:lnSpc>
                <a:spcPts val="3096"/>
              </a:lnSpc>
              <a:spcBef>
                <a:spcPct val="0"/>
              </a:spcBef>
            </a:pPr>
            <a:r>
              <a:rPr lang="en-US" sz="2400" b="1" spc="93" dirty="0">
                <a:solidFill>
                  <a:srgbClr val="009FAD"/>
                </a:solidFill>
                <a:latin typeface="Gilroy Bold"/>
                <a:ea typeface="Gilroy Bold"/>
                <a:cs typeface="Gilroy Bold"/>
                <a:sym typeface="Gilroy Bold"/>
              </a:rPr>
              <a:t>5) Female Leaders</a:t>
            </a:r>
          </a:p>
        </p:txBody>
      </p:sp>
      <p:sp>
        <p:nvSpPr>
          <p:cNvPr id="30" name="TextBox 30"/>
          <p:cNvSpPr txBox="1"/>
          <p:nvPr/>
        </p:nvSpPr>
        <p:spPr>
          <a:xfrm>
            <a:off x="7465197" y="6345919"/>
            <a:ext cx="5864809" cy="2218621"/>
          </a:xfrm>
          <a:prstGeom prst="rect">
            <a:avLst/>
          </a:prstGeom>
        </p:spPr>
        <p:txBody>
          <a:bodyPr lIns="0" tIns="0" rIns="0" bIns="0" rtlCol="0" anchor="t">
            <a:spAutoFit/>
          </a:bodyPr>
          <a:lstStyle/>
          <a:p>
            <a:pPr marL="518160" lvl="1" indent="-259080">
              <a:lnSpc>
                <a:spcPts val="2904"/>
              </a:lnSpc>
              <a:buFont typeface="Arial"/>
              <a:buChar char="•"/>
            </a:pPr>
            <a:r>
              <a:rPr lang="en-US" sz="2400" dirty="0"/>
              <a:t>Recruitment of volunteer mothers.</a:t>
            </a:r>
          </a:p>
          <a:p>
            <a:pPr marL="518160" lvl="1" indent="-259080">
              <a:lnSpc>
                <a:spcPts val="2904"/>
              </a:lnSpc>
              <a:buFont typeface="Arial"/>
              <a:buChar char="•"/>
            </a:pPr>
            <a:r>
              <a:rPr lang="en-US" sz="2400" dirty="0"/>
              <a:t>Training on health, nutrition, leadership, and empowerment topics.</a:t>
            </a:r>
          </a:p>
          <a:p>
            <a:pPr marL="518160" lvl="1" indent="-259080">
              <a:lnSpc>
                <a:spcPts val="2904"/>
              </a:lnSpc>
              <a:buFont typeface="Arial"/>
              <a:buChar char="•"/>
            </a:pPr>
            <a:r>
              <a:rPr lang="en-US" sz="2400" dirty="0"/>
              <a:t>Assignment of tasks related to the Nutrition Program.</a:t>
            </a:r>
          </a:p>
          <a:p>
            <a:pPr marL="518160" lvl="1" indent="-259080">
              <a:lnSpc>
                <a:spcPts val="2904"/>
              </a:lnSpc>
              <a:buFont typeface="Arial"/>
              <a:buChar char="•"/>
            </a:pPr>
            <a:r>
              <a:rPr lang="en-US" sz="2400" dirty="0"/>
              <a:t>They are ‘Community Agents.</a:t>
            </a:r>
            <a:endParaRPr lang="en-US" sz="2400" dirty="0">
              <a:solidFill>
                <a:srgbClr val="000000"/>
              </a:solidFill>
              <a:latin typeface="Gilroy"/>
              <a:ea typeface="Gilroy"/>
              <a:cs typeface="Gilroy"/>
              <a:sym typeface="Gilro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2"/>
            <a:stretch>
              <a:fillRect t="-33025" b="-37268"/>
            </a:stretch>
          </a:blipFill>
        </p:spPr>
        <p:txBody>
          <a:bodyPr/>
          <a:lstStyle/>
          <a:p>
            <a:endParaRPr lang="es-PE"/>
          </a:p>
        </p:txBody>
      </p:sp>
      <p:grpSp>
        <p:nvGrpSpPr>
          <p:cNvPr id="3" name="Group 3"/>
          <p:cNvGrpSpPr/>
          <p:nvPr/>
        </p:nvGrpSpPr>
        <p:grpSpPr>
          <a:xfrm>
            <a:off x="8732624" y="860323"/>
            <a:ext cx="5472705" cy="630512"/>
            <a:chOff x="0" y="0"/>
            <a:chExt cx="1441371" cy="166061"/>
          </a:xfrm>
        </p:grpSpPr>
        <p:sp>
          <p:nvSpPr>
            <p:cNvPr id="4" name="Freeform 4"/>
            <p:cNvSpPr/>
            <p:nvPr/>
          </p:nvSpPr>
          <p:spPr>
            <a:xfrm>
              <a:off x="0" y="0"/>
              <a:ext cx="1441371" cy="166061"/>
            </a:xfrm>
            <a:custGeom>
              <a:avLst/>
              <a:gdLst/>
              <a:ahLst/>
              <a:cxnLst/>
              <a:rect l="l" t="t" r="r" b="b"/>
              <a:pathLst>
                <a:path w="1441371" h="166061">
                  <a:moveTo>
                    <a:pt x="72147" y="0"/>
                  </a:moveTo>
                  <a:lnTo>
                    <a:pt x="1369224" y="0"/>
                  </a:lnTo>
                  <a:cubicBezTo>
                    <a:pt x="1409070" y="0"/>
                    <a:pt x="1441371" y="32301"/>
                    <a:pt x="1441371" y="72147"/>
                  </a:cubicBezTo>
                  <a:lnTo>
                    <a:pt x="1441371" y="93914"/>
                  </a:lnTo>
                  <a:cubicBezTo>
                    <a:pt x="1441371" y="113048"/>
                    <a:pt x="1433770" y="131399"/>
                    <a:pt x="1420240" y="144929"/>
                  </a:cubicBezTo>
                  <a:cubicBezTo>
                    <a:pt x="1406709" y="158460"/>
                    <a:pt x="1388359" y="166061"/>
                    <a:pt x="1369224" y="166061"/>
                  </a:cubicBezTo>
                  <a:lnTo>
                    <a:pt x="72147" y="166061"/>
                  </a:lnTo>
                  <a:cubicBezTo>
                    <a:pt x="32301" y="166061"/>
                    <a:pt x="0" y="133760"/>
                    <a:pt x="0" y="93914"/>
                  </a:cubicBezTo>
                  <a:lnTo>
                    <a:pt x="0" y="72147"/>
                  </a:lnTo>
                  <a:cubicBezTo>
                    <a:pt x="0" y="53012"/>
                    <a:pt x="7601" y="34661"/>
                    <a:pt x="21131" y="21131"/>
                  </a:cubicBezTo>
                  <a:cubicBezTo>
                    <a:pt x="34661" y="7601"/>
                    <a:pt x="53012" y="0"/>
                    <a:pt x="72147" y="0"/>
                  </a:cubicBezTo>
                  <a:close/>
                </a:path>
              </a:pathLst>
            </a:custGeom>
            <a:solidFill>
              <a:srgbClr val="FB861B"/>
            </a:solidFill>
          </p:spPr>
          <p:txBody>
            <a:bodyPr/>
            <a:lstStyle/>
            <a:p>
              <a:endParaRPr lang="es-PE"/>
            </a:p>
          </p:txBody>
        </p:sp>
        <p:sp>
          <p:nvSpPr>
            <p:cNvPr id="5" name="TextBox 5"/>
            <p:cNvSpPr txBox="1"/>
            <p:nvPr/>
          </p:nvSpPr>
          <p:spPr>
            <a:xfrm>
              <a:off x="0" y="-28575"/>
              <a:ext cx="1441371" cy="194636"/>
            </a:xfrm>
            <a:prstGeom prst="rect">
              <a:avLst/>
            </a:prstGeom>
          </p:spPr>
          <p:txBody>
            <a:bodyPr lIns="50800" tIns="50800" rIns="50800" bIns="50800" rtlCol="0" anchor="ctr"/>
            <a:lstStyle/>
            <a:p>
              <a:pPr algn="ctr">
                <a:lnSpc>
                  <a:spcPts val="3224"/>
                </a:lnSpc>
              </a:pPr>
              <a:endParaRPr/>
            </a:p>
          </p:txBody>
        </p:sp>
      </p:grpSp>
      <p:sp>
        <p:nvSpPr>
          <p:cNvPr id="6" name="TextBox 6"/>
          <p:cNvSpPr txBox="1"/>
          <p:nvPr/>
        </p:nvSpPr>
        <p:spPr>
          <a:xfrm>
            <a:off x="10117352" y="932607"/>
            <a:ext cx="3852501" cy="416204"/>
          </a:xfrm>
          <a:prstGeom prst="rect">
            <a:avLst/>
          </a:prstGeom>
        </p:spPr>
        <p:txBody>
          <a:bodyPr lIns="0" tIns="0" rIns="0" bIns="0" rtlCol="0" anchor="t">
            <a:spAutoFit/>
          </a:bodyPr>
          <a:lstStyle/>
          <a:p>
            <a:pPr algn="l">
              <a:lnSpc>
                <a:spcPts val="3499"/>
              </a:lnSpc>
              <a:spcBef>
                <a:spcPct val="0"/>
              </a:spcBef>
            </a:pPr>
            <a:r>
              <a:rPr lang="en-US" sz="2499" spc="97" dirty="0">
                <a:solidFill>
                  <a:srgbClr val="FFFFFF"/>
                </a:solidFill>
                <a:latin typeface="Gilroy"/>
                <a:ea typeface="Gilroy"/>
                <a:cs typeface="Gilroy"/>
                <a:sym typeface="Gilroy"/>
              </a:rPr>
              <a:t>Nutrition Program</a:t>
            </a:r>
          </a:p>
        </p:txBody>
      </p:sp>
      <p:sp>
        <p:nvSpPr>
          <p:cNvPr id="7" name="TextBox 7"/>
          <p:cNvSpPr txBox="1"/>
          <p:nvPr/>
        </p:nvSpPr>
        <p:spPr>
          <a:xfrm>
            <a:off x="2675493" y="1847973"/>
            <a:ext cx="4046640" cy="490710"/>
          </a:xfrm>
          <a:prstGeom prst="rect">
            <a:avLst/>
          </a:prstGeom>
        </p:spPr>
        <p:txBody>
          <a:bodyPr lIns="0" tIns="0" rIns="0" bIns="0" rtlCol="0" anchor="t">
            <a:spAutoFit/>
          </a:bodyPr>
          <a:lstStyle/>
          <a:p>
            <a:pPr algn="ctr">
              <a:lnSpc>
                <a:spcPts val="3869"/>
              </a:lnSpc>
              <a:spcBef>
                <a:spcPct val="0"/>
              </a:spcBef>
            </a:pPr>
            <a:r>
              <a:rPr lang="en-US" sz="2999" b="1" spc="116">
                <a:solidFill>
                  <a:srgbClr val="FFFFFF"/>
                </a:solidFill>
                <a:latin typeface="Gilroy Bold"/>
                <a:ea typeface="Gilroy Bold"/>
                <a:cs typeface="Gilroy Bold"/>
                <a:sym typeface="Gilroy Bold"/>
              </a:rPr>
              <a:t>LOGROS Y METAS</a:t>
            </a:r>
          </a:p>
        </p:txBody>
      </p:sp>
      <p:sp>
        <p:nvSpPr>
          <p:cNvPr id="8" name="TextBox 8"/>
          <p:cNvSpPr txBox="1"/>
          <p:nvPr/>
        </p:nvSpPr>
        <p:spPr>
          <a:xfrm>
            <a:off x="2453901" y="2767452"/>
            <a:ext cx="4476294" cy="327940"/>
          </a:xfrm>
          <a:prstGeom prst="rect">
            <a:avLst/>
          </a:prstGeom>
        </p:spPr>
        <p:txBody>
          <a:bodyPr lIns="0" tIns="0" rIns="0" bIns="0" rtlCol="0" anchor="t">
            <a:spAutoFit/>
          </a:bodyPr>
          <a:lstStyle/>
          <a:p>
            <a:pPr algn="l">
              <a:lnSpc>
                <a:spcPts val="2770"/>
              </a:lnSpc>
            </a:pPr>
            <a:r>
              <a:rPr lang="en-US" sz="1710" b="1">
                <a:solidFill>
                  <a:srgbClr val="0033A0"/>
                </a:solidFill>
                <a:latin typeface="Gilroy Bold"/>
                <a:ea typeface="Gilroy Bold"/>
                <a:cs typeface="Gilroy Bold"/>
                <a:sym typeface="Gilroy Bold"/>
              </a:rPr>
              <a:t>Evolución de atenciones médicas gratuitas</a:t>
            </a:r>
          </a:p>
        </p:txBody>
      </p:sp>
      <p:sp>
        <p:nvSpPr>
          <p:cNvPr id="9" name="TextBox 9"/>
          <p:cNvSpPr txBox="1"/>
          <p:nvPr/>
        </p:nvSpPr>
        <p:spPr>
          <a:xfrm>
            <a:off x="3017222" y="5028949"/>
            <a:ext cx="616016" cy="136646"/>
          </a:xfrm>
          <a:prstGeom prst="rect">
            <a:avLst/>
          </a:prstGeom>
        </p:spPr>
        <p:txBody>
          <a:bodyPr lIns="0" tIns="0" rIns="0" bIns="0" rtlCol="0" anchor="t">
            <a:spAutoFit/>
          </a:bodyPr>
          <a:lstStyle/>
          <a:p>
            <a:pPr algn="ctr">
              <a:lnSpc>
                <a:spcPts val="1019"/>
              </a:lnSpc>
            </a:pPr>
            <a:r>
              <a:rPr lang="en-US" sz="849">
                <a:solidFill>
                  <a:srgbClr val="FFFFFF"/>
                </a:solidFill>
                <a:latin typeface="Gilroy"/>
                <a:ea typeface="Gilroy"/>
                <a:cs typeface="Gilroy"/>
                <a:sym typeface="Gilroy"/>
              </a:rPr>
              <a:t>4,800</a:t>
            </a:r>
          </a:p>
        </p:txBody>
      </p:sp>
      <p:sp>
        <p:nvSpPr>
          <p:cNvPr id="10" name="TextBox 10"/>
          <p:cNvSpPr txBox="1"/>
          <p:nvPr/>
        </p:nvSpPr>
        <p:spPr>
          <a:xfrm>
            <a:off x="4076033" y="4677775"/>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13,800</a:t>
            </a:r>
          </a:p>
        </p:txBody>
      </p:sp>
      <p:sp>
        <p:nvSpPr>
          <p:cNvPr id="11" name="TextBox 11"/>
          <p:cNvSpPr txBox="1"/>
          <p:nvPr/>
        </p:nvSpPr>
        <p:spPr>
          <a:xfrm>
            <a:off x="5024160" y="4286468"/>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17,365</a:t>
            </a:r>
          </a:p>
        </p:txBody>
      </p:sp>
      <p:sp>
        <p:nvSpPr>
          <p:cNvPr id="12" name="TextBox 12"/>
          <p:cNvSpPr txBox="1"/>
          <p:nvPr/>
        </p:nvSpPr>
        <p:spPr>
          <a:xfrm>
            <a:off x="5888697" y="4019620"/>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20,206</a:t>
            </a:r>
          </a:p>
        </p:txBody>
      </p:sp>
      <p:sp>
        <p:nvSpPr>
          <p:cNvPr id="13" name="TextBox 13"/>
          <p:cNvSpPr txBox="1"/>
          <p:nvPr/>
        </p:nvSpPr>
        <p:spPr>
          <a:xfrm>
            <a:off x="3153345" y="5534790"/>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4,800</a:t>
            </a:r>
          </a:p>
        </p:txBody>
      </p:sp>
      <p:sp>
        <p:nvSpPr>
          <p:cNvPr id="14" name="TextBox 14"/>
          <p:cNvSpPr txBox="1"/>
          <p:nvPr/>
        </p:nvSpPr>
        <p:spPr>
          <a:xfrm>
            <a:off x="2665968" y="6710230"/>
            <a:ext cx="3776646" cy="328488"/>
          </a:xfrm>
          <a:prstGeom prst="rect">
            <a:avLst/>
          </a:prstGeom>
        </p:spPr>
        <p:txBody>
          <a:bodyPr lIns="0" tIns="0" rIns="0" bIns="0" rtlCol="0" anchor="t">
            <a:spAutoFit/>
          </a:bodyPr>
          <a:lstStyle/>
          <a:p>
            <a:pPr algn="l">
              <a:lnSpc>
                <a:spcPts val="2754"/>
              </a:lnSpc>
            </a:pPr>
            <a:r>
              <a:rPr lang="en-US" sz="1700" b="1">
                <a:solidFill>
                  <a:srgbClr val="0033A0"/>
                </a:solidFill>
                <a:latin typeface="Gilroy Bold"/>
                <a:ea typeface="Gilroy Bold"/>
                <a:cs typeface="Gilroy Bold"/>
                <a:sym typeface="Gilroy Bold"/>
              </a:rPr>
              <a:t>Evolución de comunidades atendidas</a:t>
            </a:r>
          </a:p>
        </p:txBody>
      </p:sp>
      <p:sp>
        <p:nvSpPr>
          <p:cNvPr id="15" name="TextBox 15"/>
          <p:cNvSpPr txBox="1"/>
          <p:nvPr/>
        </p:nvSpPr>
        <p:spPr>
          <a:xfrm>
            <a:off x="4982891" y="7609237"/>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182</a:t>
            </a:r>
          </a:p>
        </p:txBody>
      </p:sp>
      <p:sp>
        <p:nvSpPr>
          <p:cNvPr id="16" name="TextBox 16"/>
          <p:cNvSpPr txBox="1"/>
          <p:nvPr/>
        </p:nvSpPr>
        <p:spPr>
          <a:xfrm>
            <a:off x="5917272" y="7385990"/>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200</a:t>
            </a:r>
          </a:p>
        </p:txBody>
      </p:sp>
      <p:grpSp>
        <p:nvGrpSpPr>
          <p:cNvPr id="17" name="Group 17"/>
          <p:cNvGrpSpPr/>
          <p:nvPr/>
        </p:nvGrpSpPr>
        <p:grpSpPr>
          <a:xfrm>
            <a:off x="-487050" y="-94914"/>
            <a:ext cx="9947177" cy="10698696"/>
            <a:chOff x="0" y="0"/>
            <a:chExt cx="2619833" cy="2817764"/>
          </a:xfrm>
        </p:grpSpPr>
        <p:sp>
          <p:nvSpPr>
            <p:cNvPr id="18" name="Freeform 18"/>
            <p:cNvSpPr/>
            <p:nvPr/>
          </p:nvSpPr>
          <p:spPr>
            <a:xfrm>
              <a:off x="0" y="0"/>
              <a:ext cx="2619833" cy="2817764"/>
            </a:xfrm>
            <a:custGeom>
              <a:avLst/>
              <a:gdLst/>
              <a:ahLst/>
              <a:cxnLst/>
              <a:rect l="l" t="t" r="r" b="b"/>
              <a:pathLst>
                <a:path w="2619833" h="2817764">
                  <a:moveTo>
                    <a:pt x="0" y="0"/>
                  </a:moveTo>
                  <a:lnTo>
                    <a:pt x="2619833" y="0"/>
                  </a:lnTo>
                  <a:lnTo>
                    <a:pt x="2619833" y="2817764"/>
                  </a:lnTo>
                  <a:lnTo>
                    <a:pt x="0" y="2817764"/>
                  </a:lnTo>
                  <a:close/>
                </a:path>
              </a:pathLst>
            </a:custGeom>
            <a:solidFill>
              <a:srgbClr val="F6F6F6"/>
            </a:solidFill>
          </p:spPr>
          <p:txBody>
            <a:bodyPr/>
            <a:lstStyle/>
            <a:p>
              <a:endParaRPr lang="es-PE"/>
            </a:p>
          </p:txBody>
        </p:sp>
        <p:sp>
          <p:nvSpPr>
            <p:cNvPr id="19" name="TextBox 19"/>
            <p:cNvSpPr txBox="1"/>
            <p:nvPr/>
          </p:nvSpPr>
          <p:spPr>
            <a:xfrm>
              <a:off x="0" y="-47625"/>
              <a:ext cx="2619833" cy="2865389"/>
            </a:xfrm>
            <a:prstGeom prst="rect">
              <a:avLst/>
            </a:prstGeom>
          </p:spPr>
          <p:txBody>
            <a:bodyPr lIns="50800" tIns="50800" rIns="50800" bIns="50800" rtlCol="0" anchor="ctr"/>
            <a:lstStyle/>
            <a:p>
              <a:pPr algn="ctr">
                <a:lnSpc>
                  <a:spcPts val="2479"/>
                </a:lnSpc>
              </a:pPr>
              <a:endParaRPr/>
            </a:p>
          </p:txBody>
        </p:sp>
      </p:grpSp>
      <p:grpSp>
        <p:nvGrpSpPr>
          <p:cNvPr id="20" name="Group 20"/>
          <p:cNvGrpSpPr/>
          <p:nvPr/>
        </p:nvGrpSpPr>
        <p:grpSpPr>
          <a:xfrm>
            <a:off x="2157392" y="1910213"/>
            <a:ext cx="5194239" cy="699606"/>
            <a:chOff x="0" y="0"/>
            <a:chExt cx="1368030" cy="184258"/>
          </a:xfrm>
        </p:grpSpPr>
        <p:sp>
          <p:nvSpPr>
            <p:cNvPr id="21" name="Freeform 21"/>
            <p:cNvSpPr/>
            <p:nvPr/>
          </p:nvSpPr>
          <p:spPr>
            <a:xfrm>
              <a:off x="0" y="0"/>
              <a:ext cx="1368030" cy="184258"/>
            </a:xfrm>
            <a:custGeom>
              <a:avLst/>
              <a:gdLst/>
              <a:ahLst/>
              <a:cxnLst/>
              <a:rect l="l" t="t" r="r" b="b"/>
              <a:pathLst>
                <a:path w="1368030" h="184258">
                  <a:moveTo>
                    <a:pt x="0" y="0"/>
                  </a:moveTo>
                  <a:lnTo>
                    <a:pt x="1368030" y="0"/>
                  </a:lnTo>
                  <a:lnTo>
                    <a:pt x="1368030" y="184258"/>
                  </a:lnTo>
                  <a:lnTo>
                    <a:pt x="0" y="184258"/>
                  </a:lnTo>
                  <a:close/>
                </a:path>
              </a:pathLst>
            </a:custGeom>
            <a:solidFill>
              <a:srgbClr val="FF7828"/>
            </a:solidFill>
          </p:spPr>
          <p:txBody>
            <a:bodyPr/>
            <a:lstStyle/>
            <a:p>
              <a:endParaRPr lang="es-PE"/>
            </a:p>
          </p:txBody>
        </p:sp>
        <p:sp>
          <p:nvSpPr>
            <p:cNvPr id="22" name="TextBox 22"/>
            <p:cNvSpPr txBox="1"/>
            <p:nvPr/>
          </p:nvSpPr>
          <p:spPr>
            <a:xfrm>
              <a:off x="0" y="-28575"/>
              <a:ext cx="1368030" cy="212833"/>
            </a:xfrm>
            <a:prstGeom prst="rect">
              <a:avLst/>
            </a:prstGeom>
          </p:spPr>
          <p:txBody>
            <a:bodyPr lIns="50800" tIns="50800" rIns="50800" bIns="50800" rtlCol="0" anchor="ctr"/>
            <a:lstStyle/>
            <a:p>
              <a:pPr algn="ctr">
                <a:lnSpc>
                  <a:spcPts val="3224"/>
                </a:lnSpc>
              </a:pPr>
              <a:endParaRPr/>
            </a:p>
          </p:txBody>
        </p:sp>
      </p:grpSp>
      <p:sp>
        <p:nvSpPr>
          <p:cNvPr id="23" name="TextBox 23"/>
          <p:cNvSpPr txBox="1"/>
          <p:nvPr/>
        </p:nvSpPr>
        <p:spPr>
          <a:xfrm>
            <a:off x="3169622" y="5181349"/>
            <a:ext cx="616016" cy="136646"/>
          </a:xfrm>
          <a:prstGeom prst="rect">
            <a:avLst/>
          </a:prstGeom>
        </p:spPr>
        <p:txBody>
          <a:bodyPr lIns="0" tIns="0" rIns="0" bIns="0" rtlCol="0" anchor="t">
            <a:spAutoFit/>
          </a:bodyPr>
          <a:lstStyle/>
          <a:p>
            <a:pPr algn="ctr">
              <a:lnSpc>
                <a:spcPts val="1019"/>
              </a:lnSpc>
            </a:pPr>
            <a:r>
              <a:rPr lang="en-US" sz="849">
                <a:solidFill>
                  <a:srgbClr val="FFFFFF"/>
                </a:solidFill>
                <a:latin typeface="Gilroy"/>
                <a:ea typeface="Gilroy"/>
                <a:cs typeface="Gilroy"/>
                <a:sym typeface="Gilroy"/>
              </a:rPr>
              <a:t>4,800</a:t>
            </a:r>
          </a:p>
        </p:txBody>
      </p:sp>
      <p:sp>
        <p:nvSpPr>
          <p:cNvPr id="24" name="TextBox 24"/>
          <p:cNvSpPr txBox="1"/>
          <p:nvPr/>
        </p:nvSpPr>
        <p:spPr>
          <a:xfrm>
            <a:off x="4228433" y="4830175"/>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13,800</a:t>
            </a:r>
          </a:p>
        </p:txBody>
      </p:sp>
      <p:sp>
        <p:nvSpPr>
          <p:cNvPr id="25" name="TextBox 25"/>
          <p:cNvSpPr txBox="1"/>
          <p:nvPr/>
        </p:nvSpPr>
        <p:spPr>
          <a:xfrm>
            <a:off x="5176560" y="4438868"/>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17,365</a:t>
            </a:r>
          </a:p>
        </p:txBody>
      </p:sp>
      <p:sp>
        <p:nvSpPr>
          <p:cNvPr id="26" name="TextBox 26"/>
          <p:cNvSpPr txBox="1"/>
          <p:nvPr/>
        </p:nvSpPr>
        <p:spPr>
          <a:xfrm>
            <a:off x="3305745" y="5687190"/>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4,800</a:t>
            </a:r>
          </a:p>
        </p:txBody>
      </p:sp>
      <p:sp>
        <p:nvSpPr>
          <p:cNvPr id="27" name="TextBox 27"/>
          <p:cNvSpPr txBox="1"/>
          <p:nvPr/>
        </p:nvSpPr>
        <p:spPr>
          <a:xfrm>
            <a:off x="6069672" y="7538390"/>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200</a:t>
            </a:r>
          </a:p>
        </p:txBody>
      </p:sp>
      <p:grpSp>
        <p:nvGrpSpPr>
          <p:cNvPr id="28" name="Group 28"/>
          <p:cNvGrpSpPr/>
          <p:nvPr/>
        </p:nvGrpSpPr>
        <p:grpSpPr>
          <a:xfrm>
            <a:off x="915944" y="3941416"/>
            <a:ext cx="7677137" cy="3741982"/>
            <a:chOff x="0" y="0"/>
            <a:chExt cx="10236182" cy="4989310"/>
          </a:xfrm>
        </p:grpSpPr>
        <p:sp>
          <p:nvSpPr>
            <p:cNvPr id="29" name="AutoShape 29"/>
            <p:cNvSpPr/>
            <p:nvPr/>
          </p:nvSpPr>
          <p:spPr>
            <a:xfrm>
              <a:off x="721126" y="4486993"/>
              <a:ext cx="8825799" cy="0"/>
            </a:xfrm>
            <a:prstGeom prst="line">
              <a:avLst/>
            </a:prstGeom>
            <a:ln w="40560" cap="flat">
              <a:solidFill>
                <a:srgbClr val="114085"/>
              </a:solidFill>
              <a:prstDash val="solid"/>
              <a:headEnd type="none" w="sm" len="sm"/>
              <a:tailEnd type="none" w="sm" len="sm"/>
            </a:ln>
          </p:spPr>
          <p:txBody>
            <a:bodyPr/>
            <a:lstStyle/>
            <a:p>
              <a:endParaRPr lang="es-PE"/>
            </a:p>
          </p:txBody>
        </p:sp>
        <p:sp>
          <p:nvSpPr>
            <p:cNvPr id="30" name="AutoShape 30"/>
            <p:cNvSpPr/>
            <p:nvPr/>
          </p:nvSpPr>
          <p:spPr>
            <a:xfrm flipH="1" flipV="1">
              <a:off x="721126" y="91"/>
              <a:ext cx="20280" cy="4496980"/>
            </a:xfrm>
            <a:prstGeom prst="line">
              <a:avLst/>
            </a:prstGeom>
            <a:ln w="40560" cap="flat">
              <a:solidFill>
                <a:srgbClr val="114085"/>
              </a:solidFill>
              <a:prstDash val="solid"/>
              <a:headEnd type="none" w="sm" len="sm"/>
              <a:tailEnd type="none" w="sm" len="sm"/>
            </a:ln>
          </p:spPr>
          <p:txBody>
            <a:bodyPr/>
            <a:lstStyle/>
            <a:p>
              <a:endParaRPr lang="es-PE"/>
            </a:p>
          </p:txBody>
        </p:sp>
        <p:sp>
          <p:nvSpPr>
            <p:cNvPr id="31" name="AutoShape 31"/>
            <p:cNvSpPr/>
            <p:nvPr/>
          </p:nvSpPr>
          <p:spPr>
            <a:xfrm flipV="1">
              <a:off x="9526645" y="91"/>
              <a:ext cx="20280" cy="4497046"/>
            </a:xfrm>
            <a:prstGeom prst="line">
              <a:avLst/>
            </a:prstGeom>
            <a:ln w="40560" cap="flat">
              <a:solidFill>
                <a:srgbClr val="114085"/>
              </a:solidFill>
              <a:prstDash val="solid"/>
              <a:headEnd type="none" w="sm" len="sm"/>
              <a:tailEnd type="none" w="sm" len="sm"/>
            </a:ln>
          </p:spPr>
          <p:txBody>
            <a:bodyPr/>
            <a:lstStyle/>
            <a:p>
              <a:endParaRPr lang="es-PE"/>
            </a:p>
          </p:txBody>
        </p:sp>
        <p:sp>
          <p:nvSpPr>
            <p:cNvPr id="32" name="AutoShape 32"/>
            <p:cNvSpPr/>
            <p:nvPr/>
          </p:nvSpPr>
          <p:spPr>
            <a:xfrm flipH="1" flipV="1">
              <a:off x="1307976" y="4326963"/>
              <a:ext cx="0" cy="320060"/>
            </a:xfrm>
            <a:prstGeom prst="line">
              <a:avLst/>
            </a:prstGeom>
            <a:ln w="40560" cap="flat">
              <a:solidFill>
                <a:srgbClr val="114085"/>
              </a:solidFill>
              <a:prstDash val="solid"/>
              <a:headEnd type="none" w="sm" len="sm"/>
              <a:tailEnd type="none" w="sm" len="sm"/>
            </a:ln>
          </p:spPr>
          <p:txBody>
            <a:bodyPr/>
            <a:lstStyle/>
            <a:p>
              <a:endParaRPr lang="es-PE"/>
            </a:p>
          </p:txBody>
        </p:sp>
        <p:sp>
          <p:nvSpPr>
            <p:cNvPr id="33" name="AutoShape 33"/>
            <p:cNvSpPr/>
            <p:nvPr/>
          </p:nvSpPr>
          <p:spPr>
            <a:xfrm flipH="1" flipV="1">
              <a:off x="2817233" y="4337108"/>
              <a:ext cx="0" cy="320060"/>
            </a:xfrm>
            <a:prstGeom prst="line">
              <a:avLst/>
            </a:prstGeom>
            <a:ln w="40560" cap="flat">
              <a:solidFill>
                <a:srgbClr val="114085"/>
              </a:solidFill>
              <a:prstDash val="solid"/>
              <a:headEnd type="none" w="sm" len="sm"/>
              <a:tailEnd type="none" w="sm" len="sm"/>
            </a:ln>
          </p:spPr>
          <p:txBody>
            <a:bodyPr/>
            <a:lstStyle/>
            <a:p>
              <a:endParaRPr lang="es-PE"/>
            </a:p>
          </p:txBody>
        </p:sp>
        <p:sp>
          <p:nvSpPr>
            <p:cNvPr id="34" name="AutoShape 34"/>
            <p:cNvSpPr/>
            <p:nvPr/>
          </p:nvSpPr>
          <p:spPr>
            <a:xfrm flipH="1" flipV="1">
              <a:off x="4351340" y="4337108"/>
              <a:ext cx="0" cy="320060"/>
            </a:xfrm>
            <a:prstGeom prst="line">
              <a:avLst/>
            </a:prstGeom>
            <a:ln w="40560" cap="flat">
              <a:solidFill>
                <a:srgbClr val="114085"/>
              </a:solidFill>
              <a:prstDash val="solid"/>
              <a:headEnd type="none" w="sm" len="sm"/>
              <a:tailEnd type="none" w="sm" len="sm"/>
            </a:ln>
          </p:spPr>
          <p:txBody>
            <a:bodyPr/>
            <a:lstStyle/>
            <a:p>
              <a:endParaRPr lang="es-PE"/>
            </a:p>
          </p:txBody>
        </p:sp>
        <p:sp>
          <p:nvSpPr>
            <p:cNvPr id="35" name="AutoShape 35"/>
            <p:cNvSpPr/>
            <p:nvPr/>
          </p:nvSpPr>
          <p:spPr>
            <a:xfrm flipH="1" flipV="1">
              <a:off x="5885447" y="4337042"/>
              <a:ext cx="0" cy="320060"/>
            </a:xfrm>
            <a:prstGeom prst="line">
              <a:avLst/>
            </a:prstGeom>
            <a:ln w="40560" cap="flat">
              <a:solidFill>
                <a:srgbClr val="114085"/>
              </a:solidFill>
              <a:prstDash val="solid"/>
              <a:headEnd type="none" w="sm" len="sm"/>
              <a:tailEnd type="none" w="sm" len="sm"/>
            </a:ln>
          </p:spPr>
          <p:txBody>
            <a:bodyPr/>
            <a:lstStyle/>
            <a:p>
              <a:endParaRPr lang="es-PE"/>
            </a:p>
          </p:txBody>
        </p:sp>
        <p:sp>
          <p:nvSpPr>
            <p:cNvPr id="36" name="AutoShape 36"/>
            <p:cNvSpPr/>
            <p:nvPr/>
          </p:nvSpPr>
          <p:spPr>
            <a:xfrm flipH="1" flipV="1">
              <a:off x="7388836" y="4337108"/>
              <a:ext cx="0" cy="320060"/>
            </a:xfrm>
            <a:prstGeom prst="line">
              <a:avLst/>
            </a:prstGeom>
            <a:ln w="40560" cap="flat">
              <a:solidFill>
                <a:srgbClr val="114085"/>
              </a:solidFill>
              <a:prstDash val="solid"/>
              <a:headEnd type="none" w="sm" len="sm"/>
              <a:tailEnd type="none" w="sm" len="sm"/>
            </a:ln>
          </p:spPr>
          <p:txBody>
            <a:bodyPr/>
            <a:lstStyle/>
            <a:p>
              <a:endParaRPr lang="es-PE"/>
            </a:p>
          </p:txBody>
        </p:sp>
        <p:sp>
          <p:nvSpPr>
            <p:cNvPr id="37" name="AutoShape 37"/>
            <p:cNvSpPr/>
            <p:nvPr/>
          </p:nvSpPr>
          <p:spPr>
            <a:xfrm flipH="1" flipV="1">
              <a:off x="8922942" y="4326963"/>
              <a:ext cx="0" cy="320060"/>
            </a:xfrm>
            <a:prstGeom prst="line">
              <a:avLst/>
            </a:prstGeom>
            <a:ln w="40560" cap="flat">
              <a:solidFill>
                <a:srgbClr val="114085"/>
              </a:solidFill>
              <a:prstDash val="solid"/>
              <a:headEnd type="none" w="sm" len="sm"/>
              <a:tailEnd type="none" w="sm" len="sm"/>
            </a:ln>
          </p:spPr>
          <p:txBody>
            <a:bodyPr/>
            <a:lstStyle/>
            <a:p>
              <a:endParaRPr lang="es-PE"/>
            </a:p>
          </p:txBody>
        </p:sp>
        <p:sp>
          <p:nvSpPr>
            <p:cNvPr id="38" name="AutoShape 38"/>
            <p:cNvSpPr/>
            <p:nvPr/>
          </p:nvSpPr>
          <p:spPr>
            <a:xfrm>
              <a:off x="489229" y="3977289"/>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39" name="TextBox 39"/>
            <p:cNvSpPr txBox="1"/>
            <p:nvPr/>
          </p:nvSpPr>
          <p:spPr>
            <a:xfrm>
              <a:off x="1094908" y="4717400"/>
              <a:ext cx="426135" cy="271910"/>
            </a:xfrm>
            <a:prstGeom prst="rect">
              <a:avLst/>
            </a:prstGeom>
          </p:spPr>
          <p:txBody>
            <a:bodyPr lIns="0" tIns="0" rIns="0" bIns="0" rtlCol="0" anchor="t">
              <a:spAutoFit/>
            </a:bodyPr>
            <a:lstStyle/>
            <a:p>
              <a:pPr algn="ctr">
                <a:lnSpc>
                  <a:spcPts val="1676"/>
                </a:lnSpc>
              </a:pPr>
              <a:r>
                <a:rPr lang="en-US" sz="1197" b="1">
                  <a:solidFill>
                    <a:srgbClr val="000000"/>
                  </a:solidFill>
                  <a:latin typeface="Gilroy Bold"/>
                  <a:ea typeface="Gilroy Bold"/>
                  <a:cs typeface="Gilroy Bold"/>
                  <a:sym typeface="Gilroy Bold"/>
                </a:rPr>
                <a:t>2019</a:t>
              </a:r>
            </a:p>
          </p:txBody>
        </p:sp>
        <p:sp>
          <p:nvSpPr>
            <p:cNvPr id="40" name="TextBox 40"/>
            <p:cNvSpPr txBox="1"/>
            <p:nvPr/>
          </p:nvSpPr>
          <p:spPr>
            <a:xfrm>
              <a:off x="2581750" y="4717400"/>
              <a:ext cx="470967" cy="271910"/>
            </a:xfrm>
            <a:prstGeom prst="rect">
              <a:avLst/>
            </a:prstGeom>
          </p:spPr>
          <p:txBody>
            <a:bodyPr lIns="0" tIns="0" rIns="0" bIns="0" rtlCol="0" anchor="t">
              <a:spAutoFit/>
            </a:bodyPr>
            <a:lstStyle/>
            <a:p>
              <a:pPr algn="ctr">
                <a:lnSpc>
                  <a:spcPts val="1676"/>
                </a:lnSpc>
              </a:pPr>
              <a:r>
                <a:rPr lang="en-US" sz="1197" b="1">
                  <a:solidFill>
                    <a:srgbClr val="000000"/>
                  </a:solidFill>
                  <a:latin typeface="Gilroy Bold"/>
                  <a:ea typeface="Gilroy Bold"/>
                  <a:cs typeface="Gilroy Bold"/>
                  <a:sym typeface="Gilroy Bold"/>
                </a:rPr>
                <a:t>2020</a:t>
              </a:r>
            </a:p>
          </p:txBody>
        </p:sp>
        <p:sp>
          <p:nvSpPr>
            <p:cNvPr id="41" name="TextBox 41"/>
            <p:cNvSpPr txBox="1"/>
            <p:nvPr/>
          </p:nvSpPr>
          <p:spPr>
            <a:xfrm>
              <a:off x="4140502" y="4717400"/>
              <a:ext cx="421676" cy="271910"/>
            </a:xfrm>
            <a:prstGeom prst="rect">
              <a:avLst/>
            </a:prstGeom>
          </p:spPr>
          <p:txBody>
            <a:bodyPr lIns="0" tIns="0" rIns="0" bIns="0" rtlCol="0" anchor="t">
              <a:spAutoFit/>
            </a:bodyPr>
            <a:lstStyle/>
            <a:p>
              <a:pPr algn="ctr">
                <a:lnSpc>
                  <a:spcPts val="1676"/>
                </a:lnSpc>
              </a:pPr>
              <a:r>
                <a:rPr lang="en-US" sz="1197" b="1">
                  <a:solidFill>
                    <a:srgbClr val="000000"/>
                  </a:solidFill>
                  <a:latin typeface="Gilroy Bold"/>
                  <a:ea typeface="Gilroy Bold"/>
                  <a:cs typeface="Gilroy Bold"/>
                  <a:sym typeface="Gilroy Bold"/>
                </a:rPr>
                <a:t>2021</a:t>
              </a:r>
            </a:p>
          </p:txBody>
        </p:sp>
        <p:sp>
          <p:nvSpPr>
            <p:cNvPr id="42" name="TextBox 42"/>
            <p:cNvSpPr txBox="1"/>
            <p:nvPr/>
          </p:nvSpPr>
          <p:spPr>
            <a:xfrm>
              <a:off x="5612260" y="4717400"/>
              <a:ext cx="450898" cy="271910"/>
            </a:xfrm>
            <a:prstGeom prst="rect">
              <a:avLst/>
            </a:prstGeom>
          </p:spPr>
          <p:txBody>
            <a:bodyPr lIns="0" tIns="0" rIns="0" bIns="0" rtlCol="0" anchor="t">
              <a:spAutoFit/>
            </a:bodyPr>
            <a:lstStyle/>
            <a:p>
              <a:pPr algn="ctr">
                <a:lnSpc>
                  <a:spcPts val="1676"/>
                </a:lnSpc>
              </a:pPr>
              <a:r>
                <a:rPr lang="en-US" sz="1197" b="1">
                  <a:solidFill>
                    <a:srgbClr val="000000"/>
                  </a:solidFill>
                  <a:latin typeface="Gilroy Bold"/>
                  <a:ea typeface="Gilroy Bold"/>
                  <a:cs typeface="Gilroy Bold"/>
                  <a:sym typeface="Gilroy Bold"/>
                </a:rPr>
                <a:t>2022</a:t>
              </a:r>
            </a:p>
          </p:txBody>
        </p:sp>
        <p:sp>
          <p:nvSpPr>
            <p:cNvPr id="43" name="TextBox 43"/>
            <p:cNvSpPr txBox="1"/>
            <p:nvPr/>
          </p:nvSpPr>
          <p:spPr>
            <a:xfrm>
              <a:off x="7161978" y="4717400"/>
              <a:ext cx="453715" cy="271910"/>
            </a:xfrm>
            <a:prstGeom prst="rect">
              <a:avLst/>
            </a:prstGeom>
          </p:spPr>
          <p:txBody>
            <a:bodyPr lIns="0" tIns="0" rIns="0" bIns="0" rtlCol="0" anchor="t">
              <a:spAutoFit/>
            </a:bodyPr>
            <a:lstStyle/>
            <a:p>
              <a:pPr algn="ctr">
                <a:lnSpc>
                  <a:spcPts val="1676"/>
                </a:lnSpc>
              </a:pPr>
              <a:r>
                <a:rPr lang="en-US" sz="1197" b="1">
                  <a:solidFill>
                    <a:srgbClr val="000000"/>
                  </a:solidFill>
                  <a:latin typeface="Gilroy Bold"/>
                  <a:ea typeface="Gilroy Bold"/>
                  <a:cs typeface="Gilroy Bold"/>
                  <a:sym typeface="Gilroy Bold"/>
                </a:rPr>
                <a:t>2023</a:t>
              </a:r>
            </a:p>
          </p:txBody>
        </p:sp>
        <p:sp>
          <p:nvSpPr>
            <p:cNvPr id="44" name="TextBox 44"/>
            <p:cNvSpPr txBox="1"/>
            <p:nvPr/>
          </p:nvSpPr>
          <p:spPr>
            <a:xfrm>
              <a:off x="8692505" y="4717400"/>
              <a:ext cx="460874" cy="271910"/>
            </a:xfrm>
            <a:prstGeom prst="rect">
              <a:avLst/>
            </a:prstGeom>
          </p:spPr>
          <p:txBody>
            <a:bodyPr lIns="0" tIns="0" rIns="0" bIns="0" rtlCol="0" anchor="t">
              <a:spAutoFit/>
            </a:bodyPr>
            <a:lstStyle/>
            <a:p>
              <a:pPr algn="ctr">
                <a:lnSpc>
                  <a:spcPts val="1676"/>
                </a:lnSpc>
              </a:pPr>
              <a:r>
                <a:rPr lang="en-US" sz="1197" b="1">
                  <a:solidFill>
                    <a:srgbClr val="000000"/>
                  </a:solidFill>
                  <a:latin typeface="Gilroy Bold"/>
                  <a:ea typeface="Gilroy Bold"/>
                  <a:cs typeface="Gilroy Bold"/>
                  <a:sym typeface="Gilroy Bold"/>
                </a:rPr>
                <a:t>2024</a:t>
              </a:r>
            </a:p>
          </p:txBody>
        </p:sp>
        <p:sp>
          <p:nvSpPr>
            <p:cNvPr id="45" name="AutoShape 45"/>
            <p:cNvSpPr/>
            <p:nvPr/>
          </p:nvSpPr>
          <p:spPr>
            <a:xfrm>
              <a:off x="489229" y="3586132"/>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46" name="AutoShape 46"/>
            <p:cNvSpPr/>
            <p:nvPr/>
          </p:nvSpPr>
          <p:spPr>
            <a:xfrm>
              <a:off x="489229" y="3194975"/>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47" name="AutoShape 47"/>
            <p:cNvSpPr/>
            <p:nvPr/>
          </p:nvSpPr>
          <p:spPr>
            <a:xfrm>
              <a:off x="489229" y="2798749"/>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48" name="AutoShape 48"/>
            <p:cNvSpPr/>
            <p:nvPr/>
          </p:nvSpPr>
          <p:spPr>
            <a:xfrm>
              <a:off x="489229" y="2402522"/>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49" name="AutoShape 49"/>
            <p:cNvSpPr/>
            <p:nvPr/>
          </p:nvSpPr>
          <p:spPr>
            <a:xfrm>
              <a:off x="489229" y="2006295"/>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50" name="AutoShape 50"/>
            <p:cNvSpPr/>
            <p:nvPr/>
          </p:nvSpPr>
          <p:spPr>
            <a:xfrm>
              <a:off x="489229" y="1610068"/>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51" name="AutoShape 51"/>
            <p:cNvSpPr/>
            <p:nvPr/>
          </p:nvSpPr>
          <p:spPr>
            <a:xfrm>
              <a:off x="489229" y="1213841"/>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52" name="AutoShape 52"/>
            <p:cNvSpPr/>
            <p:nvPr/>
          </p:nvSpPr>
          <p:spPr>
            <a:xfrm>
              <a:off x="489229" y="817614"/>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53" name="AutoShape 53"/>
            <p:cNvSpPr/>
            <p:nvPr/>
          </p:nvSpPr>
          <p:spPr>
            <a:xfrm>
              <a:off x="489229" y="421387"/>
              <a:ext cx="9289591" cy="0"/>
            </a:xfrm>
            <a:prstGeom prst="line">
              <a:avLst/>
            </a:prstGeom>
            <a:ln w="10140" cap="flat">
              <a:solidFill>
                <a:srgbClr val="545454"/>
              </a:solidFill>
              <a:prstDash val="solid"/>
              <a:headEnd type="none" w="sm" len="sm"/>
              <a:tailEnd type="none" w="sm" len="sm"/>
            </a:ln>
          </p:spPr>
          <p:txBody>
            <a:bodyPr/>
            <a:lstStyle/>
            <a:p>
              <a:endParaRPr lang="es-PE"/>
            </a:p>
          </p:txBody>
        </p:sp>
        <p:sp>
          <p:nvSpPr>
            <p:cNvPr id="54" name="TextBox 54"/>
            <p:cNvSpPr txBox="1"/>
            <p:nvPr/>
          </p:nvSpPr>
          <p:spPr>
            <a:xfrm>
              <a:off x="269743" y="4370022"/>
              <a:ext cx="118906"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0</a:t>
              </a:r>
            </a:p>
          </p:txBody>
        </p:sp>
        <p:sp>
          <p:nvSpPr>
            <p:cNvPr id="55" name="TextBox 55"/>
            <p:cNvSpPr txBox="1"/>
            <p:nvPr/>
          </p:nvSpPr>
          <p:spPr>
            <a:xfrm>
              <a:off x="118780" y="3866449"/>
              <a:ext cx="301925"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100</a:t>
              </a:r>
            </a:p>
          </p:txBody>
        </p:sp>
        <p:sp>
          <p:nvSpPr>
            <p:cNvPr id="56" name="TextBox 56"/>
            <p:cNvSpPr txBox="1"/>
            <p:nvPr/>
          </p:nvSpPr>
          <p:spPr>
            <a:xfrm>
              <a:off x="101335" y="3453202"/>
              <a:ext cx="336816"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200</a:t>
              </a:r>
            </a:p>
          </p:txBody>
        </p:sp>
        <p:sp>
          <p:nvSpPr>
            <p:cNvPr id="57" name="TextBox 57"/>
            <p:cNvSpPr txBox="1"/>
            <p:nvPr/>
          </p:nvSpPr>
          <p:spPr>
            <a:xfrm>
              <a:off x="100894" y="3044680"/>
              <a:ext cx="337698"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300</a:t>
              </a:r>
            </a:p>
          </p:txBody>
        </p:sp>
        <p:sp>
          <p:nvSpPr>
            <p:cNvPr id="58" name="TextBox 58"/>
            <p:cNvSpPr txBox="1"/>
            <p:nvPr/>
          </p:nvSpPr>
          <p:spPr>
            <a:xfrm>
              <a:off x="96170" y="2648676"/>
              <a:ext cx="347145"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400</a:t>
              </a:r>
            </a:p>
          </p:txBody>
        </p:sp>
        <p:sp>
          <p:nvSpPr>
            <p:cNvPr id="59" name="TextBox 59"/>
            <p:cNvSpPr txBox="1"/>
            <p:nvPr/>
          </p:nvSpPr>
          <p:spPr>
            <a:xfrm>
              <a:off x="99949" y="2242567"/>
              <a:ext cx="339587"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500</a:t>
              </a:r>
            </a:p>
          </p:txBody>
        </p:sp>
        <p:sp>
          <p:nvSpPr>
            <p:cNvPr id="60" name="TextBox 60"/>
            <p:cNvSpPr txBox="1"/>
            <p:nvPr/>
          </p:nvSpPr>
          <p:spPr>
            <a:xfrm>
              <a:off x="99508" y="1862529"/>
              <a:ext cx="337698"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600</a:t>
              </a:r>
            </a:p>
          </p:txBody>
        </p:sp>
        <p:sp>
          <p:nvSpPr>
            <p:cNvPr id="61" name="TextBox 61"/>
            <p:cNvSpPr txBox="1"/>
            <p:nvPr/>
          </p:nvSpPr>
          <p:spPr>
            <a:xfrm>
              <a:off x="100894" y="1454006"/>
              <a:ext cx="330140"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700</a:t>
              </a:r>
            </a:p>
          </p:txBody>
        </p:sp>
        <p:sp>
          <p:nvSpPr>
            <p:cNvPr id="62" name="TextBox 62"/>
            <p:cNvSpPr txBox="1"/>
            <p:nvPr/>
          </p:nvSpPr>
          <p:spPr>
            <a:xfrm>
              <a:off x="95414" y="1078133"/>
              <a:ext cx="341099"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800</a:t>
              </a:r>
            </a:p>
          </p:txBody>
        </p:sp>
        <p:sp>
          <p:nvSpPr>
            <p:cNvPr id="63" name="TextBox 63"/>
            <p:cNvSpPr txBox="1"/>
            <p:nvPr/>
          </p:nvSpPr>
          <p:spPr>
            <a:xfrm>
              <a:off x="97808" y="680493"/>
              <a:ext cx="337698"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900</a:t>
              </a:r>
            </a:p>
          </p:txBody>
        </p:sp>
        <p:sp>
          <p:nvSpPr>
            <p:cNvPr id="64" name="TextBox 64"/>
            <p:cNvSpPr txBox="1"/>
            <p:nvPr/>
          </p:nvSpPr>
          <p:spPr>
            <a:xfrm>
              <a:off x="0" y="304620"/>
              <a:ext cx="420705" cy="252088"/>
            </a:xfrm>
            <a:prstGeom prst="rect">
              <a:avLst/>
            </a:prstGeom>
          </p:spPr>
          <p:txBody>
            <a:bodyPr lIns="0" tIns="0" rIns="0" bIns="0" rtlCol="0" anchor="t">
              <a:spAutoFit/>
            </a:bodyPr>
            <a:lstStyle/>
            <a:p>
              <a:pPr algn="ctr">
                <a:lnSpc>
                  <a:spcPts val="1559"/>
                </a:lnSpc>
              </a:pPr>
              <a:r>
                <a:rPr lang="en-US" sz="1114">
                  <a:solidFill>
                    <a:srgbClr val="000000"/>
                  </a:solidFill>
                  <a:latin typeface="Gilroy"/>
                  <a:ea typeface="Gilroy"/>
                  <a:cs typeface="Gilroy"/>
                  <a:sym typeface="Gilroy"/>
                </a:rPr>
                <a:t>1000</a:t>
              </a:r>
            </a:p>
          </p:txBody>
        </p:sp>
        <p:sp>
          <p:nvSpPr>
            <p:cNvPr id="65" name="TextBox 65"/>
            <p:cNvSpPr txBox="1"/>
            <p:nvPr/>
          </p:nvSpPr>
          <p:spPr>
            <a:xfrm>
              <a:off x="9919583" y="4370022"/>
              <a:ext cx="118906"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0</a:t>
              </a:r>
            </a:p>
          </p:txBody>
        </p:sp>
        <p:sp>
          <p:nvSpPr>
            <p:cNvPr id="66" name="TextBox 66"/>
            <p:cNvSpPr txBox="1"/>
            <p:nvPr/>
          </p:nvSpPr>
          <p:spPr>
            <a:xfrm>
              <a:off x="9897540" y="3866449"/>
              <a:ext cx="235671"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5%</a:t>
              </a:r>
            </a:p>
          </p:txBody>
        </p:sp>
        <p:sp>
          <p:nvSpPr>
            <p:cNvPr id="67" name="TextBox 67"/>
            <p:cNvSpPr txBox="1"/>
            <p:nvPr/>
          </p:nvSpPr>
          <p:spPr>
            <a:xfrm>
              <a:off x="9880094" y="3453202"/>
              <a:ext cx="316789"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10%</a:t>
              </a:r>
            </a:p>
          </p:txBody>
        </p:sp>
        <p:sp>
          <p:nvSpPr>
            <p:cNvPr id="68" name="TextBox 68"/>
            <p:cNvSpPr txBox="1"/>
            <p:nvPr/>
          </p:nvSpPr>
          <p:spPr>
            <a:xfrm>
              <a:off x="9879654" y="3044680"/>
              <a:ext cx="299784"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15%</a:t>
              </a:r>
            </a:p>
          </p:txBody>
        </p:sp>
        <p:sp>
          <p:nvSpPr>
            <p:cNvPr id="69" name="TextBox 69"/>
            <p:cNvSpPr txBox="1"/>
            <p:nvPr/>
          </p:nvSpPr>
          <p:spPr>
            <a:xfrm>
              <a:off x="9874930" y="2648676"/>
              <a:ext cx="351679"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20%</a:t>
              </a:r>
            </a:p>
          </p:txBody>
        </p:sp>
        <p:sp>
          <p:nvSpPr>
            <p:cNvPr id="70" name="TextBox 70"/>
            <p:cNvSpPr txBox="1"/>
            <p:nvPr/>
          </p:nvSpPr>
          <p:spPr>
            <a:xfrm>
              <a:off x="9878709" y="2242567"/>
              <a:ext cx="334675"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25%</a:t>
              </a:r>
            </a:p>
          </p:txBody>
        </p:sp>
        <p:sp>
          <p:nvSpPr>
            <p:cNvPr id="71" name="TextBox 71"/>
            <p:cNvSpPr txBox="1"/>
            <p:nvPr/>
          </p:nvSpPr>
          <p:spPr>
            <a:xfrm>
              <a:off x="9878268" y="1862529"/>
              <a:ext cx="352687"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30%</a:t>
              </a:r>
            </a:p>
          </p:txBody>
        </p:sp>
        <p:sp>
          <p:nvSpPr>
            <p:cNvPr id="72" name="TextBox 72"/>
            <p:cNvSpPr txBox="1"/>
            <p:nvPr/>
          </p:nvSpPr>
          <p:spPr>
            <a:xfrm>
              <a:off x="9879654" y="1454006"/>
              <a:ext cx="335682"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35%</a:t>
              </a:r>
            </a:p>
          </p:txBody>
        </p:sp>
        <p:sp>
          <p:nvSpPr>
            <p:cNvPr id="73" name="TextBox 73"/>
            <p:cNvSpPr txBox="1"/>
            <p:nvPr/>
          </p:nvSpPr>
          <p:spPr>
            <a:xfrm>
              <a:off x="9874174" y="1078133"/>
              <a:ext cx="362008"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40%</a:t>
              </a:r>
            </a:p>
          </p:txBody>
        </p:sp>
        <p:sp>
          <p:nvSpPr>
            <p:cNvPr id="74" name="TextBox 74"/>
            <p:cNvSpPr txBox="1"/>
            <p:nvPr/>
          </p:nvSpPr>
          <p:spPr>
            <a:xfrm>
              <a:off x="9876568" y="680493"/>
              <a:ext cx="345129"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45%</a:t>
              </a:r>
            </a:p>
          </p:txBody>
        </p:sp>
        <p:sp>
          <p:nvSpPr>
            <p:cNvPr id="75" name="TextBox 75"/>
            <p:cNvSpPr txBox="1"/>
            <p:nvPr/>
          </p:nvSpPr>
          <p:spPr>
            <a:xfrm>
              <a:off x="9870270" y="304620"/>
              <a:ext cx="354450" cy="252088"/>
            </a:xfrm>
            <a:prstGeom prst="rect">
              <a:avLst/>
            </a:prstGeom>
          </p:spPr>
          <p:txBody>
            <a:bodyPr lIns="0" tIns="0" rIns="0" bIns="0" rtlCol="0" anchor="t">
              <a:spAutoFit/>
            </a:bodyPr>
            <a:lstStyle/>
            <a:p>
              <a:pPr algn="l">
                <a:lnSpc>
                  <a:spcPts val="1559"/>
                </a:lnSpc>
              </a:pPr>
              <a:r>
                <a:rPr lang="en-US" sz="1114">
                  <a:solidFill>
                    <a:srgbClr val="000000"/>
                  </a:solidFill>
                  <a:latin typeface="Gilroy"/>
                  <a:ea typeface="Gilroy"/>
                  <a:cs typeface="Gilroy"/>
                  <a:sym typeface="Gilroy"/>
                </a:rPr>
                <a:t>50%</a:t>
              </a:r>
            </a:p>
          </p:txBody>
        </p:sp>
      </p:grpSp>
      <p:grpSp>
        <p:nvGrpSpPr>
          <p:cNvPr id="76" name="Group 76"/>
          <p:cNvGrpSpPr/>
          <p:nvPr/>
        </p:nvGrpSpPr>
        <p:grpSpPr>
          <a:xfrm>
            <a:off x="2185569" y="8060607"/>
            <a:ext cx="489916" cy="112820"/>
            <a:chOff x="0" y="0"/>
            <a:chExt cx="211746" cy="48762"/>
          </a:xfrm>
        </p:grpSpPr>
        <p:sp>
          <p:nvSpPr>
            <p:cNvPr id="77" name="Freeform 77"/>
            <p:cNvSpPr/>
            <p:nvPr/>
          </p:nvSpPr>
          <p:spPr>
            <a:xfrm>
              <a:off x="0" y="0"/>
              <a:ext cx="211746" cy="48762"/>
            </a:xfrm>
            <a:custGeom>
              <a:avLst/>
              <a:gdLst/>
              <a:ahLst/>
              <a:cxnLst/>
              <a:rect l="l" t="t" r="r" b="b"/>
              <a:pathLst>
                <a:path w="211746" h="48762">
                  <a:moveTo>
                    <a:pt x="0" y="0"/>
                  </a:moveTo>
                  <a:lnTo>
                    <a:pt x="211746" y="0"/>
                  </a:lnTo>
                  <a:lnTo>
                    <a:pt x="211746" y="48762"/>
                  </a:lnTo>
                  <a:lnTo>
                    <a:pt x="0" y="48762"/>
                  </a:lnTo>
                  <a:close/>
                </a:path>
              </a:pathLst>
            </a:custGeom>
            <a:solidFill>
              <a:srgbClr val="8C52FF"/>
            </a:solidFill>
          </p:spPr>
          <p:txBody>
            <a:bodyPr/>
            <a:lstStyle/>
            <a:p>
              <a:endParaRPr lang="es-PE"/>
            </a:p>
          </p:txBody>
        </p:sp>
        <p:sp>
          <p:nvSpPr>
            <p:cNvPr id="78" name="TextBox 78"/>
            <p:cNvSpPr txBox="1"/>
            <p:nvPr/>
          </p:nvSpPr>
          <p:spPr>
            <a:xfrm>
              <a:off x="0" y="-38100"/>
              <a:ext cx="211746" cy="86862"/>
            </a:xfrm>
            <a:prstGeom prst="rect">
              <a:avLst/>
            </a:prstGeom>
          </p:spPr>
          <p:txBody>
            <a:bodyPr lIns="50800" tIns="50800" rIns="50800" bIns="50800" rtlCol="0" anchor="ctr"/>
            <a:lstStyle/>
            <a:p>
              <a:pPr algn="ctr">
                <a:lnSpc>
                  <a:spcPts val="1820"/>
                </a:lnSpc>
              </a:pPr>
              <a:endParaRPr/>
            </a:p>
          </p:txBody>
        </p:sp>
      </p:grpSp>
      <p:grpSp>
        <p:nvGrpSpPr>
          <p:cNvPr id="79" name="Group 79"/>
          <p:cNvGrpSpPr/>
          <p:nvPr/>
        </p:nvGrpSpPr>
        <p:grpSpPr>
          <a:xfrm>
            <a:off x="5189347" y="8060607"/>
            <a:ext cx="489916" cy="112820"/>
            <a:chOff x="0" y="0"/>
            <a:chExt cx="211746" cy="48762"/>
          </a:xfrm>
        </p:grpSpPr>
        <p:sp>
          <p:nvSpPr>
            <p:cNvPr id="80" name="Freeform 80"/>
            <p:cNvSpPr/>
            <p:nvPr/>
          </p:nvSpPr>
          <p:spPr>
            <a:xfrm>
              <a:off x="0" y="0"/>
              <a:ext cx="211746" cy="48762"/>
            </a:xfrm>
            <a:custGeom>
              <a:avLst/>
              <a:gdLst/>
              <a:ahLst/>
              <a:cxnLst/>
              <a:rect l="l" t="t" r="r" b="b"/>
              <a:pathLst>
                <a:path w="211746" h="48762">
                  <a:moveTo>
                    <a:pt x="0" y="0"/>
                  </a:moveTo>
                  <a:lnTo>
                    <a:pt x="211746" y="0"/>
                  </a:lnTo>
                  <a:lnTo>
                    <a:pt x="211746" y="48762"/>
                  </a:lnTo>
                  <a:lnTo>
                    <a:pt x="0" y="48762"/>
                  </a:lnTo>
                  <a:close/>
                </a:path>
              </a:pathLst>
            </a:custGeom>
            <a:solidFill>
              <a:srgbClr val="E8012A"/>
            </a:solidFill>
          </p:spPr>
          <p:txBody>
            <a:bodyPr/>
            <a:lstStyle/>
            <a:p>
              <a:endParaRPr lang="es-PE"/>
            </a:p>
          </p:txBody>
        </p:sp>
        <p:sp>
          <p:nvSpPr>
            <p:cNvPr id="81" name="TextBox 81"/>
            <p:cNvSpPr txBox="1"/>
            <p:nvPr/>
          </p:nvSpPr>
          <p:spPr>
            <a:xfrm>
              <a:off x="0" y="-38100"/>
              <a:ext cx="211746" cy="86862"/>
            </a:xfrm>
            <a:prstGeom prst="rect">
              <a:avLst/>
            </a:prstGeom>
          </p:spPr>
          <p:txBody>
            <a:bodyPr lIns="50800" tIns="50800" rIns="50800" bIns="50800" rtlCol="0" anchor="ctr"/>
            <a:lstStyle/>
            <a:p>
              <a:pPr algn="ctr">
                <a:lnSpc>
                  <a:spcPts val="1820"/>
                </a:lnSpc>
              </a:pPr>
              <a:endParaRPr/>
            </a:p>
          </p:txBody>
        </p:sp>
      </p:grpSp>
      <p:grpSp>
        <p:nvGrpSpPr>
          <p:cNvPr id="82" name="Group 82"/>
          <p:cNvGrpSpPr/>
          <p:nvPr/>
        </p:nvGrpSpPr>
        <p:grpSpPr>
          <a:xfrm>
            <a:off x="1712447" y="6899064"/>
            <a:ext cx="393079" cy="396065"/>
            <a:chOff x="0" y="0"/>
            <a:chExt cx="169893" cy="171183"/>
          </a:xfrm>
        </p:grpSpPr>
        <p:sp>
          <p:nvSpPr>
            <p:cNvPr id="83" name="Freeform 83"/>
            <p:cNvSpPr/>
            <p:nvPr/>
          </p:nvSpPr>
          <p:spPr>
            <a:xfrm>
              <a:off x="0" y="0"/>
              <a:ext cx="169893" cy="171183"/>
            </a:xfrm>
            <a:custGeom>
              <a:avLst/>
              <a:gdLst/>
              <a:ahLst/>
              <a:cxnLst/>
              <a:rect l="l" t="t" r="r" b="b"/>
              <a:pathLst>
                <a:path w="169893" h="171183">
                  <a:moveTo>
                    <a:pt x="78782" y="0"/>
                  </a:moveTo>
                  <a:lnTo>
                    <a:pt x="91110" y="0"/>
                  </a:lnTo>
                  <a:cubicBezTo>
                    <a:pt x="112005" y="0"/>
                    <a:pt x="132043" y="8300"/>
                    <a:pt x="146818" y="23075"/>
                  </a:cubicBezTo>
                  <a:cubicBezTo>
                    <a:pt x="161592" y="37849"/>
                    <a:pt x="169893" y="57888"/>
                    <a:pt x="169893" y="78782"/>
                  </a:cubicBezTo>
                  <a:lnTo>
                    <a:pt x="169893" y="92401"/>
                  </a:lnTo>
                  <a:cubicBezTo>
                    <a:pt x="169893" y="113295"/>
                    <a:pt x="161592" y="133334"/>
                    <a:pt x="146818" y="148109"/>
                  </a:cubicBezTo>
                  <a:cubicBezTo>
                    <a:pt x="132043" y="162883"/>
                    <a:pt x="112005" y="171183"/>
                    <a:pt x="91110" y="171183"/>
                  </a:cubicBezTo>
                  <a:lnTo>
                    <a:pt x="78782" y="171183"/>
                  </a:lnTo>
                  <a:cubicBezTo>
                    <a:pt x="57888" y="171183"/>
                    <a:pt x="37849" y="162883"/>
                    <a:pt x="23075" y="148109"/>
                  </a:cubicBezTo>
                  <a:cubicBezTo>
                    <a:pt x="8300" y="133334"/>
                    <a:pt x="0" y="113295"/>
                    <a:pt x="0" y="92401"/>
                  </a:cubicBezTo>
                  <a:lnTo>
                    <a:pt x="0" y="78782"/>
                  </a:lnTo>
                  <a:cubicBezTo>
                    <a:pt x="0" y="57888"/>
                    <a:pt x="8300" y="37849"/>
                    <a:pt x="23075" y="23075"/>
                  </a:cubicBezTo>
                  <a:cubicBezTo>
                    <a:pt x="37849" y="8300"/>
                    <a:pt x="57888" y="0"/>
                    <a:pt x="78782" y="0"/>
                  </a:cubicBezTo>
                  <a:close/>
                </a:path>
              </a:pathLst>
            </a:custGeom>
            <a:solidFill>
              <a:srgbClr val="8C52FF"/>
            </a:solidFill>
          </p:spPr>
          <p:txBody>
            <a:bodyPr/>
            <a:lstStyle/>
            <a:p>
              <a:endParaRPr lang="es-PE"/>
            </a:p>
          </p:txBody>
        </p:sp>
        <p:sp>
          <p:nvSpPr>
            <p:cNvPr id="84" name="TextBox 84"/>
            <p:cNvSpPr txBox="1"/>
            <p:nvPr/>
          </p:nvSpPr>
          <p:spPr>
            <a:xfrm>
              <a:off x="0" y="-38100"/>
              <a:ext cx="169893" cy="209283"/>
            </a:xfrm>
            <a:prstGeom prst="rect">
              <a:avLst/>
            </a:prstGeom>
          </p:spPr>
          <p:txBody>
            <a:bodyPr lIns="50800" tIns="50800" rIns="50800" bIns="50800" rtlCol="0" anchor="ctr"/>
            <a:lstStyle/>
            <a:p>
              <a:pPr algn="ctr">
                <a:lnSpc>
                  <a:spcPts val="1820"/>
                </a:lnSpc>
              </a:pPr>
              <a:endParaRPr/>
            </a:p>
          </p:txBody>
        </p:sp>
      </p:grpSp>
      <p:grpSp>
        <p:nvGrpSpPr>
          <p:cNvPr id="85" name="Group 85"/>
          <p:cNvGrpSpPr/>
          <p:nvPr/>
        </p:nvGrpSpPr>
        <p:grpSpPr>
          <a:xfrm>
            <a:off x="2835467" y="6233312"/>
            <a:ext cx="393079" cy="1061817"/>
            <a:chOff x="0" y="0"/>
            <a:chExt cx="169893" cy="458928"/>
          </a:xfrm>
        </p:grpSpPr>
        <p:sp>
          <p:nvSpPr>
            <p:cNvPr id="86" name="Freeform 86"/>
            <p:cNvSpPr/>
            <p:nvPr/>
          </p:nvSpPr>
          <p:spPr>
            <a:xfrm>
              <a:off x="0" y="0"/>
              <a:ext cx="169893" cy="458928"/>
            </a:xfrm>
            <a:custGeom>
              <a:avLst/>
              <a:gdLst/>
              <a:ahLst/>
              <a:cxnLst/>
              <a:rect l="l" t="t" r="r" b="b"/>
              <a:pathLst>
                <a:path w="169893" h="458928">
                  <a:moveTo>
                    <a:pt x="78782" y="0"/>
                  </a:moveTo>
                  <a:lnTo>
                    <a:pt x="91110" y="0"/>
                  </a:lnTo>
                  <a:cubicBezTo>
                    <a:pt x="112005" y="0"/>
                    <a:pt x="132043" y="8300"/>
                    <a:pt x="146818" y="23075"/>
                  </a:cubicBezTo>
                  <a:cubicBezTo>
                    <a:pt x="161592" y="37849"/>
                    <a:pt x="169893" y="57888"/>
                    <a:pt x="169893" y="78782"/>
                  </a:cubicBezTo>
                  <a:lnTo>
                    <a:pt x="169893" y="380146"/>
                  </a:lnTo>
                  <a:cubicBezTo>
                    <a:pt x="169893" y="401040"/>
                    <a:pt x="161592" y="421079"/>
                    <a:pt x="146818" y="435853"/>
                  </a:cubicBezTo>
                  <a:cubicBezTo>
                    <a:pt x="132043" y="450628"/>
                    <a:pt x="112005" y="458928"/>
                    <a:pt x="91110" y="458928"/>
                  </a:cubicBezTo>
                  <a:lnTo>
                    <a:pt x="78782" y="458928"/>
                  </a:lnTo>
                  <a:cubicBezTo>
                    <a:pt x="57888" y="458928"/>
                    <a:pt x="37849" y="450628"/>
                    <a:pt x="23075" y="435853"/>
                  </a:cubicBezTo>
                  <a:cubicBezTo>
                    <a:pt x="8300" y="421079"/>
                    <a:pt x="0" y="401040"/>
                    <a:pt x="0" y="380146"/>
                  </a:cubicBezTo>
                  <a:lnTo>
                    <a:pt x="0" y="78782"/>
                  </a:lnTo>
                  <a:cubicBezTo>
                    <a:pt x="0" y="57888"/>
                    <a:pt x="8300" y="37849"/>
                    <a:pt x="23075" y="23075"/>
                  </a:cubicBezTo>
                  <a:cubicBezTo>
                    <a:pt x="37849" y="8300"/>
                    <a:pt x="57888" y="0"/>
                    <a:pt x="78782" y="0"/>
                  </a:cubicBezTo>
                  <a:close/>
                </a:path>
              </a:pathLst>
            </a:custGeom>
            <a:solidFill>
              <a:srgbClr val="8C52FF"/>
            </a:solidFill>
          </p:spPr>
          <p:txBody>
            <a:bodyPr/>
            <a:lstStyle/>
            <a:p>
              <a:endParaRPr lang="es-PE"/>
            </a:p>
          </p:txBody>
        </p:sp>
        <p:sp>
          <p:nvSpPr>
            <p:cNvPr id="87" name="TextBox 87"/>
            <p:cNvSpPr txBox="1"/>
            <p:nvPr/>
          </p:nvSpPr>
          <p:spPr>
            <a:xfrm>
              <a:off x="0" y="-38100"/>
              <a:ext cx="169893" cy="497028"/>
            </a:xfrm>
            <a:prstGeom prst="rect">
              <a:avLst/>
            </a:prstGeom>
          </p:spPr>
          <p:txBody>
            <a:bodyPr lIns="50800" tIns="50800" rIns="50800" bIns="50800" rtlCol="0" anchor="ctr"/>
            <a:lstStyle/>
            <a:p>
              <a:pPr algn="ctr">
                <a:lnSpc>
                  <a:spcPts val="1820"/>
                </a:lnSpc>
              </a:pPr>
              <a:endParaRPr/>
            </a:p>
          </p:txBody>
        </p:sp>
      </p:grpSp>
      <p:grpSp>
        <p:nvGrpSpPr>
          <p:cNvPr id="88" name="Group 88"/>
          <p:cNvGrpSpPr/>
          <p:nvPr/>
        </p:nvGrpSpPr>
        <p:grpSpPr>
          <a:xfrm>
            <a:off x="3983298" y="6258123"/>
            <a:ext cx="393079" cy="1037006"/>
            <a:chOff x="0" y="0"/>
            <a:chExt cx="169893" cy="448204"/>
          </a:xfrm>
        </p:grpSpPr>
        <p:sp>
          <p:nvSpPr>
            <p:cNvPr id="89" name="Freeform 89"/>
            <p:cNvSpPr/>
            <p:nvPr/>
          </p:nvSpPr>
          <p:spPr>
            <a:xfrm>
              <a:off x="0" y="0"/>
              <a:ext cx="169893" cy="448204"/>
            </a:xfrm>
            <a:custGeom>
              <a:avLst/>
              <a:gdLst/>
              <a:ahLst/>
              <a:cxnLst/>
              <a:rect l="l" t="t" r="r" b="b"/>
              <a:pathLst>
                <a:path w="169893" h="448204">
                  <a:moveTo>
                    <a:pt x="78782" y="0"/>
                  </a:moveTo>
                  <a:lnTo>
                    <a:pt x="91110" y="0"/>
                  </a:lnTo>
                  <a:cubicBezTo>
                    <a:pt x="112005" y="0"/>
                    <a:pt x="132043" y="8300"/>
                    <a:pt x="146818" y="23075"/>
                  </a:cubicBezTo>
                  <a:cubicBezTo>
                    <a:pt x="161592" y="37849"/>
                    <a:pt x="169893" y="57888"/>
                    <a:pt x="169893" y="78782"/>
                  </a:cubicBezTo>
                  <a:lnTo>
                    <a:pt x="169893" y="369422"/>
                  </a:lnTo>
                  <a:cubicBezTo>
                    <a:pt x="169893" y="390317"/>
                    <a:pt x="161592" y="410355"/>
                    <a:pt x="146818" y="425130"/>
                  </a:cubicBezTo>
                  <a:cubicBezTo>
                    <a:pt x="132043" y="439904"/>
                    <a:pt x="112005" y="448204"/>
                    <a:pt x="91110" y="448204"/>
                  </a:cubicBezTo>
                  <a:lnTo>
                    <a:pt x="78782" y="448204"/>
                  </a:lnTo>
                  <a:cubicBezTo>
                    <a:pt x="57888" y="448204"/>
                    <a:pt x="37849" y="439904"/>
                    <a:pt x="23075" y="425130"/>
                  </a:cubicBezTo>
                  <a:cubicBezTo>
                    <a:pt x="8300" y="410355"/>
                    <a:pt x="0" y="390317"/>
                    <a:pt x="0" y="369422"/>
                  </a:cubicBezTo>
                  <a:lnTo>
                    <a:pt x="0" y="78782"/>
                  </a:lnTo>
                  <a:cubicBezTo>
                    <a:pt x="0" y="57888"/>
                    <a:pt x="8300" y="37849"/>
                    <a:pt x="23075" y="23075"/>
                  </a:cubicBezTo>
                  <a:cubicBezTo>
                    <a:pt x="37849" y="8300"/>
                    <a:pt x="57888" y="0"/>
                    <a:pt x="78782" y="0"/>
                  </a:cubicBezTo>
                  <a:close/>
                </a:path>
              </a:pathLst>
            </a:custGeom>
            <a:solidFill>
              <a:srgbClr val="8C52FF"/>
            </a:solidFill>
          </p:spPr>
          <p:txBody>
            <a:bodyPr/>
            <a:lstStyle/>
            <a:p>
              <a:endParaRPr lang="es-PE"/>
            </a:p>
          </p:txBody>
        </p:sp>
        <p:sp>
          <p:nvSpPr>
            <p:cNvPr id="90" name="TextBox 90"/>
            <p:cNvSpPr txBox="1"/>
            <p:nvPr/>
          </p:nvSpPr>
          <p:spPr>
            <a:xfrm>
              <a:off x="0" y="-38100"/>
              <a:ext cx="169893" cy="486304"/>
            </a:xfrm>
            <a:prstGeom prst="rect">
              <a:avLst/>
            </a:prstGeom>
          </p:spPr>
          <p:txBody>
            <a:bodyPr lIns="50800" tIns="50800" rIns="50800" bIns="50800" rtlCol="0" anchor="ctr"/>
            <a:lstStyle/>
            <a:p>
              <a:pPr algn="ctr">
                <a:lnSpc>
                  <a:spcPts val="1820"/>
                </a:lnSpc>
              </a:pPr>
              <a:endParaRPr/>
            </a:p>
          </p:txBody>
        </p:sp>
      </p:grpSp>
      <p:grpSp>
        <p:nvGrpSpPr>
          <p:cNvPr id="91" name="Group 91"/>
          <p:cNvGrpSpPr/>
          <p:nvPr/>
        </p:nvGrpSpPr>
        <p:grpSpPr>
          <a:xfrm>
            <a:off x="5127298" y="5322014"/>
            <a:ext cx="393079" cy="1973115"/>
            <a:chOff x="0" y="0"/>
            <a:chExt cx="169893" cy="852800"/>
          </a:xfrm>
        </p:grpSpPr>
        <p:sp>
          <p:nvSpPr>
            <p:cNvPr id="92" name="Freeform 92"/>
            <p:cNvSpPr/>
            <p:nvPr/>
          </p:nvSpPr>
          <p:spPr>
            <a:xfrm>
              <a:off x="0" y="0"/>
              <a:ext cx="169893" cy="852800"/>
            </a:xfrm>
            <a:custGeom>
              <a:avLst/>
              <a:gdLst/>
              <a:ahLst/>
              <a:cxnLst/>
              <a:rect l="l" t="t" r="r" b="b"/>
              <a:pathLst>
                <a:path w="169893" h="852800">
                  <a:moveTo>
                    <a:pt x="78782" y="0"/>
                  </a:moveTo>
                  <a:lnTo>
                    <a:pt x="91110" y="0"/>
                  </a:lnTo>
                  <a:cubicBezTo>
                    <a:pt x="112005" y="0"/>
                    <a:pt x="132043" y="8300"/>
                    <a:pt x="146818" y="23075"/>
                  </a:cubicBezTo>
                  <a:cubicBezTo>
                    <a:pt x="161592" y="37849"/>
                    <a:pt x="169893" y="57888"/>
                    <a:pt x="169893" y="78782"/>
                  </a:cubicBezTo>
                  <a:lnTo>
                    <a:pt x="169893" y="774017"/>
                  </a:lnTo>
                  <a:cubicBezTo>
                    <a:pt x="169893" y="794912"/>
                    <a:pt x="161592" y="814950"/>
                    <a:pt x="146818" y="829725"/>
                  </a:cubicBezTo>
                  <a:cubicBezTo>
                    <a:pt x="132043" y="844500"/>
                    <a:pt x="112005" y="852800"/>
                    <a:pt x="91110" y="852800"/>
                  </a:cubicBezTo>
                  <a:lnTo>
                    <a:pt x="78782" y="852800"/>
                  </a:lnTo>
                  <a:cubicBezTo>
                    <a:pt x="57888" y="852800"/>
                    <a:pt x="37849" y="844500"/>
                    <a:pt x="23075" y="829725"/>
                  </a:cubicBezTo>
                  <a:cubicBezTo>
                    <a:pt x="8300" y="814950"/>
                    <a:pt x="0" y="794912"/>
                    <a:pt x="0" y="774017"/>
                  </a:cubicBezTo>
                  <a:lnTo>
                    <a:pt x="0" y="78782"/>
                  </a:lnTo>
                  <a:cubicBezTo>
                    <a:pt x="0" y="57888"/>
                    <a:pt x="8300" y="37849"/>
                    <a:pt x="23075" y="23075"/>
                  </a:cubicBezTo>
                  <a:cubicBezTo>
                    <a:pt x="37849" y="8300"/>
                    <a:pt x="57888" y="0"/>
                    <a:pt x="78782" y="0"/>
                  </a:cubicBezTo>
                  <a:close/>
                </a:path>
              </a:pathLst>
            </a:custGeom>
            <a:solidFill>
              <a:srgbClr val="8C52FF"/>
            </a:solidFill>
          </p:spPr>
          <p:txBody>
            <a:bodyPr/>
            <a:lstStyle/>
            <a:p>
              <a:endParaRPr lang="es-PE"/>
            </a:p>
          </p:txBody>
        </p:sp>
        <p:sp>
          <p:nvSpPr>
            <p:cNvPr id="93" name="TextBox 93"/>
            <p:cNvSpPr txBox="1"/>
            <p:nvPr/>
          </p:nvSpPr>
          <p:spPr>
            <a:xfrm>
              <a:off x="0" y="-38100"/>
              <a:ext cx="169893" cy="890900"/>
            </a:xfrm>
            <a:prstGeom prst="rect">
              <a:avLst/>
            </a:prstGeom>
          </p:spPr>
          <p:txBody>
            <a:bodyPr lIns="50800" tIns="50800" rIns="50800" bIns="50800" rtlCol="0" anchor="ctr"/>
            <a:lstStyle/>
            <a:p>
              <a:pPr algn="ctr">
                <a:lnSpc>
                  <a:spcPts val="1820"/>
                </a:lnSpc>
              </a:pPr>
              <a:endParaRPr/>
            </a:p>
          </p:txBody>
        </p:sp>
      </p:grpSp>
      <p:grpSp>
        <p:nvGrpSpPr>
          <p:cNvPr id="94" name="Group 94"/>
          <p:cNvGrpSpPr/>
          <p:nvPr/>
        </p:nvGrpSpPr>
        <p:grpSpPr>
          <a:xfrm>
            <a:off x="6246812" y="5277739"/>
            <a:ext cx="393079" cy="2017390"/>
            <a:chOff x="0" y="0"/>
            <a:chExt cx="169893" cy="871936"/>
          </a:xfrm>
        </p:grpSpPr>
        <p:sp>
          <p:nvSpPr>
            <p:cNvPr id="95" name="Freeform 95"/>
            <p:cNvSpPr/>
            <p:nvPr/>
          </p:nvSpPr>
          <p:spPr>
            <a:xfrm>
              <a:off x="0" y="0"/>
              <a:ext cx="169893" cy="871936"/>
            </a:xfrm>
            <a:custGeom>
              <a:avLst/>
              <a:gdLst/>
              <a:ahLst/>
              <a:cxnLst/>
              <a:rect l="l" t="t" r="r" b="b"/>
              <a:pathLst>
                <a:path w="169893" h="871936">
                  <a:moveTo>
                    <a:pt x="78782" y="0"/>
                  </a:moveTo>
                  <a:lnTo>
                    <a:pt x="91110" y="0"/>
                  </a:lnTo>
                  <a:cubicBezTo>
                    <a:pt x="112005" y="0"/>
                    <a:pt x="132043" y="8300"/>
                    <a:pt x="146818" y="23075"/>
                  </a:cubicBezTo>
                  <a:cubicBezTo>
                    <a:pt x="161592" y="37849"/>
                    <a:pt x="169893" y="57888"/>
                    <a:pt x="169893" y="78782"/>
                  </a:cubicBezTo>
                  <a:lnTo>
                    <a:pt x="169893" y="793154"/>
                  </a:lnTo>
                  <a:cubicBezTo>
                    <a:pt x="169893" y="814048"/>
                    <a:pt x="161592" y="834087"/>
                    <a:pt x="146818" y="848861"/>
                  </a:cubicBezTo>
                  <a:cubicBezTo>
                    <a:pt x="132043" y="863636"/>
                    <a:pt x="112005" y="871936"/>
                    <a:pt x="91110" y="871936"/>
                  </a:cubicBezTo>
                  <a:lnTo>
                    <a:pt x="78782" y="871936"/>
                  </a:lnTo>
                  <a:cubicBezTo>
                    <a:pt x="57888" y="871936"/>
                    <a:pt x="37849" y="863636"/>
                    <a:pt x="23075" y="848861"/>
                  </a:cubicBezTo>
                  <a:cubicBezTo>
                    <a:pt x="8300" y="834087"/>
                    <a:pt x="0" y="814048"/>
                    <a:pt x="0" y="793154"/>
                  </a:cubicBezTo>
                  <a:lnTo>
                    <a:pt x="0" y="78782"/>
                  </a:lnTo>
                  <a:cubicBezTo>
                    <a:pt x="0" y="57888"/>
                    <a:pt x="8300" y="37849"/>
                    <a:pt x="23075" y="23075"/>
                  </a:cubicBezTo>
                  <a:cubicBezTo>
                    <a:pt x="37849" y="8300"/>
                    <a:pt x="57888" y="0"/>
                    <a:pt x="78782" y="0"/>
                  </a:cubicBezTo>
                  <a:close/>
                </a:path>
              </a:pathLst>
            </a:custGeom>
            <a:solidFill>
              <a:srgbClr val="8C52FF"/>
            </a:solidFill>
          </p:spPr>
          <p:txBody>
            <a:bodyPr/>
            <a:lstStyle/>
            <a:p>
              <a:endParaRPr lang="es-PE"/>
            </a:p>
          </p:txBody>
        </p:sp>
        <p:sp>
          <p:nvSpPr>
            <p:cNvPr id="96" name="TextBox 96"/>
            <p:cNvSpPr txBox="1"/>
            <p:nvPr/>
          </p:nvSpPr>
          <p:spPr>
            <a:xfrm>
              <a:off x="0" y="-38100"/>
              <a:ext cx="169893" cy="910036"/>
            </a:xfrm>
            <a:prstGeom prst="rect">
              <a:avLst/>
            </a:prstGeom>
          </p:spPr>
          <p:txBody>
            <a:bodyPr lIns="50800" tIns="50800" rIns="50800" bIns="50800" rtlCol="0" anchor="ctr"/>
            <a:lstStyle/>
            <a:p>
              <a:pPr algn="ctr">
                <a:lnSpc>
                  <a:spcPts val="1820"/>
                </a:lnSpc>
              </a:pPr>
              <a:endParaRPr/>
            </a:p>
          </p:txBody>
        </p:sp>
      </p:grpSp>
      <p:grpSp>
        <p:nvGrpSpPr>
          <p:cNvPr id="97" name="Group 97"/>
          <p:cNvGrpSpPr/>
          <p:nvPr/>
        </p:nvGrpSpPr>
        <p:grpSpPr>
          <a:xfrm>
            <a:off x="7431854" y="4929861"/>
            <a:ext cx="393079" cy="2365268"/>
            <a:chOff x="0" y="0"/>
            <a:chExt cx="169893" cy="1022292"/>
          </a:xfrm>
        </p:grpSpPr>
        <p:sp>
          <p:nvSpPr>
            <p:cNvPr id="98" name="Freeform 98"/>
            <p:cNvSpPr/>
            <p:nvPr/>
          </p:nvSpPr>
          <p:spPr>
            <a:xfrm>
              <a:off x="0" y="0"/>
              <a:ext cx="169893" cy="1022292"/>
            </a:xfrm>
            <a:custGeom>
              <a:avLst/>
              <a:gdLst/>
              <a:ahLst/>
              <a:cxnLst/>
              <a:rect l="l" t="t" r="r" b="b"/>
              <a:pathLst>
                <a:path w="169893" h="1022292">
                  <a:moveTo>
                    <a:pt x="78782" y="0"/>
                  </a:moveTo>
                  <a:lnTo>
                    <a:pt x="91110" y="0"/>
                  </a:lnTo>
                  <a:cubicBezTo>
                    <a:pt x="112005" y="0"/>
                    <a:pt x="132043" y="8300"/>
                    <a:pt x="146818" y="23075"/>
                  </a:cubicBezTo>
                  <a:cubicBezTo>
                    <a:pt x="161592" y="37849"/>
                    <a:pt x="169893" y="57888"/>
                    <a:pt x="169893" y="78782"/>
                  </a:cubicBezTo>
                  <a:lnTo>
                    <a:pt x="169893" y="943510"/>
                  </a:lnTo>
                  <a:cubicBezTo>
                    <a:pt x="169893" y="964405"/>
                    <a:pt x="161592" y="984443"/>
                    <a:pt x="146818" y="999218"/>
                  </a:cubicBezTo>
                  <a:cubicBezTo>
                    <a:pt x="132043" y="1013992"/>
                    <a:pt x="112005" y="1022292"/>
                    <a:pt x="91110" y="1022292"/>
                  </a:cubicBezTo>
                  <a:lnTo>
                    <a:pt x="78782" y="1022292"/>
                  </a:lnTo>
                  <a:cubicBezTo>
                    <a:pt x="57888" y="1022292"/>
                    <a:pt x="37849" y="1013992"/>
                    <a:pt x="23075" y="999218"/>
                  </a:cubicBezTo>
                  <a:cubicBezTo>
                    <a:pt x="8300" y="984443"/>
                    <a:pt x="0" y="964405"/>
                    <a:pt x="0" y="943510"/>
                  </a:cubicBezTo>
                  <a:lnTo>
                    <a:pt x="0" y="78782"/>
                  </a:lnTo>
                  <a:cubicBezTo>
                    <a:pt x="0" y="57888"/>
                    <a:pt x="8300" y="37849"/>
                    <a:pt x="23075" y="23075"/>
                  </a:cubicBezTo>
                  <a:cubicBezTo>
                    <a:pt x="37849" y="8300"/>
                    <a:pt x="57888" y="0"/>
                    <a:pt x="78782" y="0"/>
                  </a:cubicBezTo>
                  <a:close/>
                </a:path>
              </a:pathLst>
            </a:custGeom>
            <a:solidFill>
              <a:srgbClr val="8C52FF"/>
            </a:solidFill>
          </p:spPr>
          <p:txBody>
            <a:bodyPr/>
            <a:lstStyle/>
            <a:p>
              <a:endParaRPr lang="es-PE"/>
            </a:p>
          </p:txBody>
        </p:sp>
        <p:sp>
          <p:nvSpPr>
            <p:cNvPr id="99" name="TextBox 99"/>
            <p:cNvSpPr txBox="1"/>
            <p:nvPr/>
          </p:nvSpPr>
          <p:spPr>
            <a:xfrm>
              <a:off x="0" y="-38100"/>
              <a:ext cx="169893" cy="1060392"/>
            </a:xfrm>
            <a:prstGeom prst="rect">
              <a:avLst/>
            </a:prstGeom>
          </p:spPr>
          <p:txBody>
            <a:bodyPr lIns="50800" tIns="50800" rIns="50800" bIns="50800" rtlCol="0" anchor="ctr"/>
            <a:lstStyle/>
            <a:p>
              <a:pPr algn="ctr">
                <a:lnSpc>
                  <a:spcPts val="1820"/>
                </a:lnSpc>
              </a:pPr>
              <a:endParaRPr/>
            </a:p>
          </p:txBody>
        </p:sp>
      </p:grpSp>
      <p:grpSp>
        <p:nvGrpSpPr>
          <p:cNvPr id="100" name="Group 100"/>
          <p:cNvGrpSpPr/>
          <p:nvPr/>
        </p:nvGrpSpPr>
        <p:grpSpPr>
          <a:xfrm>
            <a:off x="1621494" y="4484144"/>
            <a:ext cx="130127" cy="130127"/>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E8012A"/>
            </a:solidFill>
          </p:spPr>
          <p:txBody>
            <a:bodyPr/>
            <a:lstStyle/>
            <a:p>
              <a:endParaRPr lang="es-PE"/>
            </a:p>
          </p:txBody>
        </p:sp>
        <p:sp>
          <p:nvSpPr>
            <p:cNvPr id="102" name="TextBox 102"/>
            <p:cNvSpPr txBox="1"/>
            <p:nvPr/>
          </p:nvSpPr>
          <p:spPr>
            <a:xfrm>
              <a:off x="139700" y="101600"/>
              <a:ext cx="533400" cy="571500"/>
            </a:xfrm>
            <a:prstGeom prst="rect">
              <a:avLst/>
            </a:prstGeom>
          </p:spPr>
          <p:txBody>
            <a:bodyPr lIns="50800" tIns="50800" rIns="50800" bIns="50800" rtlCol="0" anchor="ctr"/>
            <a:lstStyle/>
            <a:p>
              <a:pPr algn="ctr">
                <a:lnSpc>
                  <a:spcPts val="1820"/>
                </a:lnSpc>
              </a:pPr>
              <a:endParaRPr/>
            </a:p>
          </p:txBody>
        </p:sp>
      </p:grpSp>
      <p:grpSp>
        <p:nvGrpSpPr>
          <p:cNvPr id="103" name="Group 103"/>
          <p:cNvGrpSpPr/>
          <p:nvPr/>
        </p:nvGrpSpPr>
        <p:grpSpPr>
          <a:xfrm>
            <a:off x="2744514" y="5948058"/>
            <a:ext cx="130127" cy="130127"/>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E8012A"/>
            </a:solidFill>
          </p:spPr>
          <p:txBody>
            <a:bodyPr/>
            <a:lstStyle/>
            <a:p>
              <a:endParaRPr lang="es-PE"/>
            </a:p>
          </p:txBody>
        </p:sp>
        <p:sp>
          <p:nvSpPr>
            <p:cNvPr id="105" name="TextBox 105"/>
            <p:cNvSpPr txBox="1"/>
            <p:nvPr/>
          </p:nvSpPr>
          <p:spPr>
            <a:xfrm>
              <a:off x="139700" y="101600"/>
              <a:ext cx="533400" cy="571500"/>
            </a:xfrm>
            <a:prstGeom prst="rect">
              <a:avLst/>
            </a:prstGeom>
          </p:spPr>
          <p:txBody>
            <a:bodyPr lIns="50800" tIns="50800" rIns="50800" bIns="50800" rtlCol="0" anchor="ctr"/>
            <a:lstStyle/>
            <a:p>
              <a:pPr algn="ctr">
                <a:lnSpc>
                  <a:spcPts val="1820"/>
                </a:lnSpc>
              </a:pPr>
              <a:endParaRPr/>
            </a:p>
          </p:txBody>
        </p:sp>
      </p:grpSp>
      <p:grpSp>
        <p:nvGrpSpPr>
          <p:cNvPr id="106" name="Group 106"/>
          <p:cNvGrpSpPr/>
          <p:nvPr/>
        </p:nvGrpSpPr>
        <p:grpSpPr>
          <a:xfrm>
            <a:off x="4112859" y="6563094"/>
            <a:ext cx="130127" cy="130127"/>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E8012A"/>
            </a:solidFill>
          </p:spPr>
          <p:txBody>
            <a:bodyPr/>
            <a:lstStyle/>
            <a:p>
              <a:endParaRPr lang="es-PE"/>
            </a:p>
          </p:txBody>
        </p:sp>
        <p:sp>
          <p:nvSpPr>
            <p:cNvPr id="108" name="TextBox 108"/>
            <p:cNvSpPr txBox="1"/>
            <p:nvPr/>
          </p:nvSpPr>
          <p:spPr>
            <a:xfrm>
              <a:off x="139700" y="101600"/>
              <a:ext cx="533400" cy="571500"/>
            </a:xfrm>
            <a:prstGeom prst="rect">
              <a:avLst/>
            </a:prstGeom>
          </p:spPr>
          <p:txBody>
            <a:bodyPr lIns="50800" tIns="50800" rIns="50800" bIns="50800" rtlCol="0" anchor="ctr"/>
            <a:lstStyle/>
            <a:p>
              <a:pPr algn="ctr">
                <a:lnSpc>
                  <a:spcPts val="1820"/>
                </a:lnSpc>
              </a:pPr>
              <a:endParaRPr/>
            </a:p>
          </p:txBody>
        </p:sp>
      </p:grpSp>
      <p:grpSp>
        <p:nvGrpSpPr>
          <p:cNvPr id="109" name="Group 109"/>
          <p:cNvGrpSpPr/>
          <p:nvPr/>
        </p:nvGrpSpPr>
        <p:grpSpPr>
          <a:xfrm>
            <a:off x="5258774" y="7032033"/>
            <a:ext cx="130127" cy="130127"/>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E8012A"/>
            </a:solidFill>
          </p:spPr>
          <p:txBody>
            <a:bodyPr/>
            <a:lstStyle/>
            <a:p>
              <a:endParaRPr lang="es-PE"/>
            </a:p>
          </p:txBody>
        </p:sp>
        <p:sp>
          <p:nvSpPr>
            <p:cNvPr id="111" name="TextBox 111"/>
            <p:cNvSpPr txBox="1"/>
            <p:nvPr/>
          </p:nvSpPr>
          <p:spPr>
            <a:xfrm>
              <a:off x="139700" y="101600"/>
              <a:ext cx="533400" cy="571500"/>
            </a:xfrm>
            <a:prstGeom prst="rect">
              <a:avLst/>
            </a:prstGeom>
          </p:spPr>
          <p:txBody>
            <a:bodyPr lIns="50800" tIns="50800" rIns="50800" bIns="50800" rtlCol="0" anchor="ctr"/>
            <a:lstStyle/>
            <a:p>
              <a:pPr algn="ctr">
                <a:lnSpc>
                  <a:spcPts val="1820"/>
                </a:lnSpc>
              </a:pPr>
              <a:endParaRPr/>
            </a:p>
          </p:txBody>
        </p:sp>
      </p:grpSp>
      <p:grpSp>
        <p:nvGrpSpPr>
          <p:cNvPr id="112" name="Group 112"/>
          <p:cNvGrpSpPr/>
          <p:nvPr/>
        </p:nvGrpSpPr>
        <p:grpSpPr>
          <a:xfrm>
            <a:off x="6378288" y="6457454"/>
            <a:ext cx="130127" cy="130127"/>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E8012A"/>
            </a:solidFill>
          </p:spPr>
          <p:txBody>
            <a:bodyPr/>
            <a:lstStyle/>
            <a:p>
              <a:endParaRPr lang="es-PE"/>
            </a:p>
          </p:txBody>
        </p:sp>
        <p:sp>
          <p:nvSpPr>
            <p:cNvPr id="114" name="TextBox 114"/>
            <p:cNvSpPr txBox="1"/>
            <p:nvPr/>
          </p:nvSpPr>
          <p:spPr>
            <a:xfrm>
              <a:off x="139700" y="101600"/>
              <a:ext cx="533400" cy="571500"/>
            </a:xfrm>
            <a:prstGeom prst="rect">
              <a:avLst/>
            </a:prstGeom>
          </p:spPr>
          <p:txBody>
            <a:bodyPr lIns="50800" tIns="50800" rIns="50800" bIns="50800" rtlCol="0" anchor="ctr"/>
            <a:lstStyle/>
            <a:p>
              <a:pPr algn="ctr">
                <a:lnSpc>
                  <a:spcPts val="1820"/>
                </a:lnSpc>
              </a:pPr>
              <a:endParaRPr/>
            </a:p>
          </p:txBody>
        </p:sp>
      </p:grpSp>
      <p:grpSp>
        <p:nvGrpSpPr>
          <p:cNvPr id="115" name="Group 115"/>
          <p:cNvGrpSpPr/>
          <p:nvPr/>
        </p:nvGrpSpPr>
        <p:grpSpPr>
          <a:xfrm>
            <a:off x="7563330" y="6809514"/>
            <a:ext cx="130127" cy="130127"/>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E8012A"/>
            </a:solidFill>
          </p:spPr>
          <p:txBody>
            <a:bodyPr/>
            <a:lstStyle/>
            <a:p>
              <a:endParaRPr lang="es-PE"/>
            </a:p>
          </p:txBody>
        </p:sp>
        <p:sp>
          <p:nvSpPr>
            <p:cNvPr id="117" name="TextBox 117"/>
            <p:cNvSpPr txBox="1"/>
            <p:nvPr/>
          </p:nvSpPr>
          <p:spPr>
            <a:xfrm>
              <a:off x="139700" y="101600"/>
              <a:ext cx="533400" cy="571500"/>
            </a:xfrm>
            <a:prstGeom prst="rect">
              <a:avLst/>
            </a:prstGeom>
          </p:spPr>
          <p:txBody>
            <a:bodyPr lIns="50800" tIns="50800" rIns="50800" bIns="50800" rtlCol="0" anchor="ctr"/>
            <a:lstStyle/>
            <a:p>
              <a:pPr algn="ctr">
                <a:lnSpc>
                  <a:spcPts val="1820"/>
                </a:lnSpc>
              </a:pPr>
              <a:endParaRPr/>
            </a:p>
          </p:txBody>
        </p:sp>
      </p:grpSp>
      <p:sp>
        <p:nvSpPr>
          <p:cNvPr id="118" name="AutoShape 118"/>
          <p:cNvSpPr/>
          <p:nvPr/>
        </p:nvSpPr>
        <p:spPr>
          <a:xfrm>
            <a:off x="1690336" y="4560487"/>
            <a:ext cx="1090927" cy="1415886"/>
          </a:xfrm>
          <a:prstGeom prst="line">
            <a:avLst/>
          </a:prstGeom>
          <a:ln w="19050" cap="flat">
            <a:solidFill>
              <a:srgbClr val="E8012A"/>
            </a:solidFill>
            <a:prstDash val="solid"/>
            <a:headEnd type="none" w="sm" len="sm"/>
            <a:tailEnd type="none" w="sm" len="sm"/>
          </a:ln>
        </p:spPr>
        <p:txBody>
          <a:bodyPr/>
          <a:lstStyle/>
          <a:p>
            <a:endParaRPr lang="es-PE"/>
          </a:p>
        </p:txBody>
      </p:sp>
      <p:sp>
        <p:nvSpPr>
          <p:cNvPr id="119" name="AutoShape 119"/>
          <p:cNvSpPr/>
          <p:nvPr/>
        </p:nvSpPr>
        <p:spPr>
          <a:xfrm>
            <a:off x="2854465" y="6033297"/>
            <a:ext cx="1278570" cy="574684"/>
          </a:xfrm>
          <a:prstGeom prst="line">
            <a:avLst/>
          </a:prstGeom>
          <a:ln w="19050" cap="flat">
            <a:solidFill>
              <a:srgbClr val="E8012A"/>
            </a:solidFill>
            <a:prstDash val="solid"/>
            <a:headEnd type="none" w="sm" len="sm"/>
            <a:tailEnd type="none" w="sm" len="sm"/>
          </a:ln>
        </p:spPr>
        <p:txBody>
          <a:bodyPr/>
          <a:lstStyle/>
          <a:p>
            <a:endParaRPr lang="es-PE"/>
          </a:p>
        </p:txBody>
      </p:sp>
      <p:sp>
        <p:nvSpPr>
          <p:cNvPr id="120" name="AutoShape 120"/>
          <p:cNvSpPr/>
          <p:nvPr/>
        </p:nvSpPr>
        <p:spPr>
          <a:xfrm>
            <a:off x="4224092" y="6647051"/>
            <a:ext cx="1053576" cy="431152"/>
          </a:xfrm>
          <a:prstGeom prst="line">
            <a:avLst/>
          </a:prstGeom>
          <a:ln w="19050" cap="flat">
            <a:solidFill>
              <a:srgbClr val="E8012A"/>
            </a:solidFill>
            <a:prstDash val="solid"/>
            <a:headEnd type="none" w="sm" len="sm"/>
            <a:tailEnd type="none" w="sm" len="sm"/>
          </a:ln>
        </p:spPr>
        <p:txBody>
          <a:bodyPr/>
          <a:lstStyle/>
          <a:p>
            <a:endParaRPr lang="es-PE"/>
          </a:p>
        </p:txBody>
      </p:sp>
      <p:sp>
        <p:nvSpPr>
          <p:cNvPr id="121" name="AutoShape 121"/>
          <p:cNvSpPr/>
          <p:nvPr/>
        </p:nvSpPr>
        <p:spPr>
          <a:xfrm flipV="1">
            <a:off x="5366834" y="6544585"/>
            <a:ext cx="1033522" cy="530445"/>
          </a:xfrm>
          <a:prstGeom prst="line">
            <a:avLst/>
          </a:prstGeom>
          <a:ln w="19050" cap="flat">
            <a:solidFill>
              <a:srgbClr val="E8012A"/>
            </a:solidFill>
            <a:prstDash val="solid"/>
            <a:headEnd type="none" w="sm" len="sm"/>
            <a:tailEnd type="none" w="sm" len="sm"/>
          </a:ln>
        </p:spPr>
        <p:txBody>
          <a:bodyPr/>
          <a:lstStyle/>
          <a:p>
            <a:endParaRPr lang="es-PE"/>
          </a:p>
        </p:txBody>
      </p:sp>
      <p:sp>
        <p:nvSpPr>
          <p:cNvPr id="122" name="AutoShape 122"/>
          <p:cNvSpPr/>
          <p:nvPr/>
        </p:nvSpPr>
        <p:spPr>
          <a:xfrm>
            <a:off x="6493512" y="6537419"/>
            <a:ext cx="1084720" cy="322256"/>
          </a:xfrm>
          <a:prstGeom prst="line">
            <a:avLst/>
          </a:prstGeom>
          <a:ln w="19050" cap="flat">
            <a:solidFill>
              <a:srgbClr val="E8012A"/>
            </a:solidFill>
            <a:prstDash val="solid"/>
            <a:headEnd type="none" w="sm" len="sm"/>
            <a:tailEnd type="none" w="sm" len="sm"/>
          </a:ln>
        </p:spPr>
        <p:txBody>
          <a:bodyPr/>
          <a:lstStyle/>
          <a:p>
            <a:endParaRPr lang="es-PE"/>
          </a:p>
        </p:txBody>
      </p:sp>
      <p:grpSp>
        <p:nvGrpSpPr>
          <p:cNvPr id="123" name="Group 123"/>
          <p:cNvGrpSpPr/>
          <p:nvPr/>
        </p:nvGrpSpPr>
        <p:grpSpPr>
          <a:xfrm>
            <a:off x="915944" y="3411489"/>
            <a:ext cx="7560920" cy="342348"/>
            <a:chOff x="0" y="0"/>
            <a:chExt cx="4116855" cy="186405"/>
          </a:xfrm>
        </p:grpSpPr>
        <p:sp>
          <p:nvSpPr>
            <p:cNvPr id="124" name="Freeform 124"/>
            <p:cNvSpPr/>
            <p:nvPr/>
          </p:nvSpPr>
          <p:spPr>
            <a:xfrm>
              <a:off x="0" y="0"/>
              <a:ext cx="4116855" cy="186405"/>
            </a:xfrm>
            <a:custGeom>
              <a:avLst/>
              <a:gdLst/>
              <a:ahLst/>
              <a:cxnLst/>
              <a:rect l="l" t="t" r="r" b="b"/>
              <a:pathLst>
                <a:path w="4116855" h="186405">
                  <a:moveTo>
                    <a:pt x="24575" y="0"/>
                  </a:moveTo>
                  <a:lnTo>
                    <a:pt x="4092281" y="0"/>
                  </a:lnTo>
                  <a:cubicBezTo>
                    <a:pt x="4098798" y="0"/>
                    <a:pt x="4105049" y="2589"/>
                    <a:pt x="4109658" y="7198"/>
                  </a:cubicBezTo>
                  <a:cubicBezTo>
                    <a:pt x="4114266" y="11806"/>
                    <a:pt x="4116855" y="18057"/>
                    <a:pt x="4116855" y="24575"/>
                  </a:cubicBezTo>
                  <a:lnTo>
                    <a:pt x="4116855" y="161831"/>
                  </a:lnTo>
                  <a:cubicBezTo>
                    <a:pt x="4116855" y="175403"/>
                    <a:pt x="4105853" y="186405"/>
                    <a:pt x="4092281" y="186405"/>
                  </a:cubicBezTo>
                  <a:lnTo>
                    <a:pt x="24575" y="186405"/>
                  </a:lnTo>
                  <a:cubicBezTo>
                    <a:pt x="11002" y="186405"/>
                    <a:pt x="0" y="175403"/>
                    <a:pt x="0" y="161831"/>
                  </a:cubicBezTo>
                  <a:lnTo>
                    <a:pt x="0" y="24575"/>
                  </a:lnTo>
                  <a:cubicBezTo>
                    <a:pt x="0" y="11002"/>
                    <a:pt x="11002" y="0"/>
                    <a:pt x="24575" y="0"/>
                  </a:cubicBezTo>
                  <a:close/>
                </a:path>
              </a:pathLst>
            </a:custGeom>
            <a:solidFill>
              <a:srgbClr val="114085"/>
            </a:solidFill>
          </p:spPr>
          <p:txBody>
            <a:bodyPr/>
            <a:lstStyle/>
            <a:p>
              <a:endParaRPr lang="es-PE"/>
            </a:p>
          </p:txBody>
        </p:sp>
        <p:sp>
          <p:nvSpPr>
            <p:cNvPr id="125" name="TextBox 125"/>
            <p:cNvSpPr txBox="1"/>
            <p:nvPr/>
          </p:nvSpPr>
          <p:spPr>
            <a:xfrm>
              <a:off x="0" y="-9525"/>
              <a:ext cx="4116855" cy="195930"/>
            </a:xfrm>
            <a:prstGeom prst="rect">
              <a:avLst/>
            </a:prstGeom>
          </p:spPr>
          <p:txBody>
            <a:bodyPr lIns="50800" tIns="50800" rIns="50800" bIns="50800" rtlCol="0" anchor="ctr"/>
            <a:lstStyle/>
            <a:p>
              <a:pPr algn="ctr">
                <a:lnSpc>
                  <a:spcPts val="1480"/>
                </a:lnSpc>
              </a:pPr>
              <a:endParaRPr/>
            </a:p>
          </p:txBody>
        </p:sp>
      </p:grpSp>
      <p:sp>
        <p:nvSpPr>
          <p:cNvPr id="126" name="Freeform 126"/>
          <p:cNvSpPr/>
          <p:nvPr/>
        </p:nvSpPr>
        <p:spPr>
          <a:xfrm>
            <a:off x="1127825" y="1866466"/>
            <a:ext cx="744923" cy="744923"/>
          </a:xfrm>
          <a:custGeom>
            <a:avLst/>
            <a:gdLst/>
            <a:ahLst/>
            <a:cxnLst/>
            <a:rect l="l" t="t" r="r" b="b"/>
            <a:pathLst>
              <a:path w="744923" h="744923">
                <a:moveTo>
                  <a:pt x="0" y="0"/>
                </a:moveTo>
                <a:lnTo>
                  <a:pt x="744922" y="0"/>
                </a:lnTo>
                <a:lnTo>
                  <a:pt x="744922" y="744923"/>
                </a:lnTo>
                <a:lnTo>
                  <a:pt x="0" y="744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127" name="TextBox 127"/>
          <p:cNvSpPr txBox="1"/>
          <p:nvPr/>
        </p:nvSpPr>
        <p:spPr>
          <a:xfrm>
            <a:off x="5135291" y="7761637"/>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182</a:t>
            </a:r>
          </a:p>
        </p:txBody>
      </p:sp>
      <p:sp>
        <p:nvSpPr>
          <p:cNvPr id="128" name="TextBox 128"/>
          <p:cNvSpPr txBox="1"/>
          <p:nvPr/>
        </p:nvSpPr>
        <p:spPr>
          <a:xfrm>
            <a:off x="11189756" y="1896147"/>
            <a:ext cx="5441565" cy="466703"/>
          </a:xfrm>
          <a:prstGeom prst="rect">
            <a:avLst/>
          </a:prstGeom>
        </p:spPr>
        <p:txBody>
          <a:bodyPr lIns="0" tIns="0" rIns="0" bIns="0" rtlCol="0" anchor="t">
            <a:spAutoFit/>
          </a:bodyPr>
          <a:lstStyle/>
          <a:p>
            <a:pPr algn="ctr">
              <a:lnSpc>
                <a:spcPts val="3600"/>
              </a:lnSpc>
            </a:pPr>
            <a:r>
              <a:rPr lang="en-US" sz="3000" b="1" dirty="0">
                <a:solidFill>
                  <a:srgbClr val="0033A0"/>
                </a:solidFill>
                <a:latin typeface="Gilroy Bold"/>
                <a:ea typeface="Gilroy Bold"/>
                <a:cs typeface="Gilroy Bold"/>
                <a:sym typeface="Gilroy Bold"/>
              </a:rPr>
              <a:t>Impact Metrics 2024</a:t>
            </a:r>
          </a:p>
        </p:txBody>
      </p:sp>
      <p:sp>
        <p:nvSpPr>
          <p:cNvPr id="129" name="TextBox 129"/>
          <p:cNvSpPr txBox="1"/>
          <p:nvPr/>
        </p:nvSpPr>
        <p:spPr>
          <a:xfrm>
            <a:off x="2703140" y="2016350"/>
            <a:ext cx="4046640" cy="480044"/>
          </a:xfrm>
          <a:prstGeom prst="rect">
            <a:avLst/>
          </a:prstGeom>
        </p:spPr>
        <p:txBody>
          <a:bodyPr lIns="0" tIns="0" rIns="0" bIns="0" rtlCol="0" anchor="t">
            <a:spAutoFit/>
          </a:bodyPr>
          <a:lstStyle/>
          <a:p>
            <a:pPr algn="ctr">
              <a:lnSpc>
                <a:spcPts val="3869"/>
              </a:lnSpc>
              <a:spcBef>
                <a:spcPct val="0"/>
              </a:spcBef>
            </a:pPr>
            <a:r>
              <a:rPr lang="en-US" sz="2999" b="1" spc="116" dirty="0">
                <a:solidFill>
                  <a:srgbClr val="FFFFFF"/>
                </a:solidFill>
                <a:latin typeface="Gilroy Bold"/>
                <a:ea typeface="Gilroy Bold"/>
                <a:cs typeface="Gilroy Bold"/>
                <a:sym typeface="Gilroy Bold"/>
              </a:rPr>
              <a:t>ACHIEVEMENTS</a:t>
            </a:r>
          </a:p>
        </p:txBody>
      </p:sp>
      <p:sp>
        <p:nvSpPr>
          <p:cNvPr id="130" name="TextBox 130"/>
          <p:cNvSpPr txBox="1"/>
          <p:nvPr/>
        </p:nvSpPr>
        <p:spPr>
          <a:xfrm>
            <a:off x="2719598" y="7990506"/>
            <a:ext cx="1487709" cy="214033"/>
          </a:xfrm>
          <a:prstGeom prst="rect">
            <a:avLst/>
          </a:prstGeom>
        </p:spPr>
        <p:txBody>
          <a:bodyPr lIns="0" tIns="0" rIns="0" bIns="0" rtlCol="0" anchor="t">
            <a:spAutoFit/>
          </a:bodyPr>
          <a:lstStyle/>
          <a:p>
            <a:pPr algn="ctr">
              <a:lnSpc>
                <a:spcPts val="1799"/>
              </a:lnSpc>
            </a:pPr>
            <a:r>
              <a:rPr lang="en-US" sz="1285" dirty="0">
                <a:solidFill>
                  <a:srgbClr val="000000"/>
                </a:solidFill>
                <a:latin typeface="Gilroy"/>
                <a:ea typeface="Gilroy"/>
                <a:cs typeface="Gilroy"/>
                <a:sym typeface="Gilroy"/>
              </a:rPr>
              <a:t>Treated Population</a:t>
            </a:r>
          </a:p>
        </p:txBody>
      </p:sp>
      <p:sp>
        <p:nvSpPr>
          <p:cNvPr id="131" name="TextBox 131"/>
          <p:cNvSpPr txBox="1"/>
          <p:nvPr/>
        </p:nvSpPr>
        <p:spPr>
          <a:xfrm>
            <a:off x="5838785" y="7990506"/>
            <a:ext cx="1724545" cy="214033"/>
          </a:xfrm>
          <a:prstGeom prst="rect">
            <a:avLst/>
          </a:prstGeom>
        </p:spPr>
        <p:txBody>
          <a:bodyPr lIns="0" tIns="0" rIns="0" bIns="0" rtlCol="0" anchor="t">
            <a:spAutoFit/>
          </a:bodyPr>
          <a:lstStyle/>
          <a:p>
            <a:pPr algn="ctr">
              <a:lnSpc>
                <a:spcPts val="1799"/>
              </a:lnSpc>
            </a:pPr>
            <a:r>
              <a:rPr lang="en-US" sz="1285" dirty="0">
                <a:solidFill>
                  <a:srgbClr val="000000"/>
                </a:solidFill>
                <a:latin typeface="Gilroy"/>
                <a:ea typeface="Gilroy"/>
                <a:cs typeface="Gilroy"/>
                <a:sym typeface="Gilroy"/>
              </a:rPr>
              <a:t>Prevalence of Anemia</a:t>
            </a:r>
          </a:p>
        </p:txBody>
      </p:sp>
      <p:sp>
        <p:nvSpPr>
          <p:cNvPr id="132" name="TextBox 132"/>
          <p:cNvSpPr txBox="1"/>
          <p:nvPr/>
        </p:nvSpPr>
        <p:spPr>
          <a:xfrm>
            <a:off x="1326360" y="3459376"/>
            <a:ext cx="6933958" cy="436017"/>
          </a:xfrm>
          <a:prstGeom prst="rect">
            <a:avLst/>
          </a:prstGeom>
        </p:spPr>
        <p:txBody>
          <a:bodyPr lIns="0" tIns="0" rIns="0" bIns="0" rtlCol="0" anchor="t">
            <a:spAutoFit/>
          </a:bodyPr>
          <a:lstStyle/>
          <a:p>
            <a:pPr algn="ctr">
              <a:lnSpc>
                <a:spcPts val="1700"/>
              </a:lnSpc>
            </a:pPr>
            <a:r>
              <a:rPr lang="en-US" sz="1518" dirty="0">
                <a:solidFill>
                  <a:srgbClr val="FFFFFF"/>
                </a:solidFill>
                <a:latin typeface="Gilroy"/>
                <a:ea typeface="Gilroy"/>
                <a:cs typeface="Gilroy"/>
                <a:sym typeface="Gilroy"/>
              </a:rPr>
              <a:t>Evolution of Prevalence of Anemia and treated population 019 - 2024</a:t>
            </a:r>
          </a:p>
          <a:p>
            <a:pPr algn="ctr">
              <a:lnSpc>
                <a:spcPts val="1700"/>
              </a:lnSpc>
            </a:pPr>
            <a:endParaRPr lang="en-US" sz="1518" dirty="0">
              <a:solidFill>
                <a:srgbClr val="FFFFFF"/>
              </a:solidFill>
              <a:latin typeface="Gilroy"/>
              <a:ea typeface="Gilroy"/>
              <a:cs typeface="Gilroy"/>
              <a:sym typeface="Gilroy"/>
            </a:endParaRPr>
          </a:p>
        </p:txBody>
      </p:sp>
      <p:sp>
        <p:nvSpPr>
          <p:cNvPr id="133" name="Freeform 133"/>
          <p:cNvSpPr/>
          <p:nvPr/>
        </p:nvSpPr>
        <p:spPr>
          <a:xfrm>
            <a:off x="13369830" y="998742"/>
            <a:ext cx="318090" cy="365621"/>
          </a:xfrm>
          <a:custGeom>
            <a:avLst/>
            <a:gdLst/>
            <a:ahLst/>
            <a:cxnLst/>
            <a:rect l="l" t="t" r="r" b="b"/>
            <a:pathLst>
              <a:path w="318090" h="365621">
                <a:moveTo>
                  <a:pt x="0" y="0"/>
                </a:moveTo>
                <a:lnTo>
                  <a:pt x="318091" y="0"/>
                </a:lnTo>
                <a:lnTo>
                  <a:pt x="318091" y="365621"/>
                </a:lnTo>
                <a:lnTo>
                  <a:pt x="0" y="3656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sp>
        <p:nvSpPr>
          <p:cNvPr id="134" name="Freeform 134"/>
          <p:cNvSpPr/>
          <p:nvPr/>
        </p:nvSpPr>
        <p:spPr>
          <a:xfrm>
            <a:off x="11212994" y="2684177"/>
            <a:ext cx="1437624" cy="1182445"/>
          </a:xfrm>
          <a:custGeom>
            <a:avLst/>
            <a:gdLst/>
            <a:ahLst/>
            <a:cxnLst/>
            <a:rect l="l" t="t" r="r" b="b"/>
            <a:pathLst>
              <a:path w="1437624" h="1182445">
                <a:moveTo>
                  <a:pt x="0" y="0"/>
                </a:moveTo>
                <a:lnTo>
                  <a:pt x="1437623" y="0"/>
                </a:lnTo>
                <a:lnTo>
                  <a:pt x="1437623" y="1182446"/>
                </a:lnTo>
                <a:lnTo>
                  <a:pt x="0" y="11824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PE"/>
          </a:p>
        </p:txBody>
      </p:sp>
      <p:grpSp>
        <p:nvGrpSpPr>
          <p:cNvPr id="135" name="Group 135"/>
          <p:cNvGrpSpPr/>
          <p:nvPr/>
        </p:nvGrpSpPr>
        <p:grpSpPr>
          <a:xfrm>
            <a:off x="10800688" y="4055612"/>
            <a:ext cx="2410304" cy="540640"/>
            <a:chOff x="0" y="0"/>
            <a:chExt cx="555292" cy="124554"/>
          </a:xfrm>
        </p:grpSpPr>
        <p:sp>
          <p:nvSpPr>
            <p:cNvPr id="136" name="Freeform 136"/>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137" name="TextBox 137"/>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138" name="TextBox 138"/>
          <p:cNvSpPr txBox="1"/>
          <p:nvPr/>
        </p:nvSpPr>
        <p:spPr>
          <a:xfrm>
            <a:off x="11234213" y="4113018"/>
            <a:ext cx="1437623" cy="384272"/>
          </a:xfrm>
          <a:prstGeom prst="rect">
            <a:avLst/>
          </a:prstGeom>
        </p:spPr>
        <p:txBody>
          <a:bodyPr wrap="square" lIns="0" tIns="0" rIns="0" bIns="0" rtlCol="0" anchor="t">
            <a:spAutoFit/>
          </a:bodyPr>
          <a:lstStyle/>
          <a:p>
            <a:pPr algn="ctr">
              <a:lnSpc>
                <a:spcPts val="3200"/>
              </a:lnSpc>
              <a:spcBef>
                <a:spcPct val="0"/>
              </a:spcBef>
            </a:pPr>
            <a:r>
              <a:rPr lang="en-US" sz="2286" b="1" dirty="0">
                <a:solidFill>
                  <a:srgbClr val="FFFFFF"/>
                </a:solidFill>
                <a:latin typeface="Gilroy Bold"/>
                <a:ea typeface="Gilroy Bold"/>
                <a:cs typeface="Gilroy Bold"/>
                <a:sym typeface="Gilroy Bold"/>
              </a:rPr>
              <a:t>312,385</a:t>
            </a:r>
          </a:p>
        </p:txBody>
      </p:sp>
      <p:sp>
        <p:nvSpPr>
          <p:cNvPr id="139" name="TextBox 139"/>
          <p:cNvSpPr txBox="1"/>
          <p:nvPr/>
        </p:nvSpPr>
        <p:spPr>
          <a:xfrm>
            <a:off x="10699542" y="4804652"/>
            <a:ext cx="2511450" cy="1282402"/>
          </a:xfrm>
          <a:prstGeom prst="rect">
            <a:avLst/>
          </a:prstGeom>
        </p:spPr>
        <p:txBody>
          <a:bodyPr lIns="0" tIns="0" rIns="0" bIns="0" rtlCol="0" anchor="t">
            <a:spAutoFit/>
          </a:bodyPr>
          <a:lstStyle/>
          <a:p>
            <a:pPr algn="ctr">
              <a:lnSpc>
                <a:spcPts val="2492"/>
              </a:lnSpc>
            </a:pPr>
            <a:r>
              <a:rPr lang="en-US" sz="2286" dirty="0">
                <a:solidFill>
                  <a:srgbClr val="000000"/>
                </a:solidFill>
                <a:latin typeface="Gilroy"/>
                <a:ea typeface="Gilroy"/>
                <a:cs typeface="Gilroy"/>
                <a:sym typeface="Gilroy"/>
              </a:rPr>
              <a:t>Nutritional Complementation with </a:t>
            </a:r>
            <a:r>
              <a:rPr lang="en-US" sz="2286" dirty="0" err="1">
                <a:solidFill>
                  <a:srgbClr val="000000"/>
                </a:solidFill>
                <a:latin typeface="Gilroy"/>
                <a:ea typeface="Gilroy"/>
                <a:cs typeface="Gilroy"/>
                <a:sym typeface="Gilroy"/>
              </a:rPr>
              <a:t>Heminic</a:t>
            </a:r>
            <a:r>
              <a:rPr lang="en-US" sz="2286" dirty="0">
                <a:solidFill>
                  <a:srgbClr val="000000"/>
                </a:solidFill>
                <a:latin typeface="Gilroy"/>
                <a:ea typeface="Gilroy"/>
                <a:cs typeface="Gilroy"/>
                <a:sym typeface="Gilroy"/>
              </a:rPr>
              <a:t> Bread </a:t>
            </a:r>
          </a:p>
        </p:txBody>
      </p:sp>
      <p:sp>
        <p:nvSpPr>
          <p:cNvPr id="140" name="Freeform 140"/>
          <p:cNvSpPr/>
          <p:nvPr/>
        </p:nvSpPr>
        <p:spPr>
          <a:xfrm>
            <a:off x="14722545" y="2684177"/>
            <a:ext cx="1820290" cy="1121754"/>
          </a:xfrm>
          <a:custGeom>
            <a:avLst/>
            <a:gdLst/>
            <a:ahLst/>
            <a:cxnLst/>
            <a:rect l="l" t="t" r="r" b="b"/>
            <a:pathLst>
              <a:path w="1820290" h="1121754">
                <a:moveTo>
                  <a:pt x="0" y="0"/>
                </a:moveTo>
                <a:lnTo>
                  <a:pt x="1820290" y="0"/>
                </a:lnTo>
                <a:lnTo>
                  <a:pt x="1820290" y="1121754"/>
                </a:lnTo>
                <a:lnTo>
                  <a:pt x="0" y="11217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PE"/>
          </a:p>
        </p:txBody>
      </p:sp>
      <p:grpSp>
        <p:nvGrpSpPr>
          <p:cNvPr id="141" name="Group 141"/>
          <p:cNvGrpSpPr/>
          <p:nvPr/>
        </p:nvGrpSpPr>
        <p:grpSpPr>
          <a:xfrm>
            <a:off x="14420667" y="4058358"/>
            <a:ext cx="2410304" cy="540640"/>
            <a:chOff x="0" y="0"/>
            <a:chExt cx="555292" cy="124554"/>
          </a:xfrm>
        </p:grpSpPr>
        <p:sp>
          <p:nvSpPr>
            <p:cNvPr id="142" name="Freeform 142"/>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143" name="TextBox 143"/>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144" name="TextBox 144"/>
          <p:cNvSpPr txBox="1"/>
          <p:nvPr/>
        </p:nvSpPr>
        <p:spPr>
          <a:xfrm>
            <a:off x="14575734" y="4814177"/>
            <a:ext cx="2113913" cy="589905"/>
          </a:xfrm>
          <a:prstGeom prst="rect">
            <a:avLst/>
          </a:prstGeom>
        </p:spPr>
        <p:txBody>
          <a:bodyPr lIns="0" tIns="0" rIns="0" bIns="0" rtlCol="0" anchor="t">
            <a:spAutoFit/>
          </a:bodyPr>
          <a:lstStyle/>
          <a:p>
            <a:pPr algn="ctr">
              <a:lnSpc>
                <a:spcPts val="2332"/>
              </a:lnSpc>
            </a:pPr>
            <a:r>
              <a:rPr lang="en-US" sz="2286" dirty="0">
                <a:solidFill>
                  <a:srgbClr val="000000"/>
                </a:solidFill>
                <a:latin typeface="Gilroy"/>
                <a:ea typeface="Gilroy"/>
                <a:cs typeface="Gilroy"/>
                <a:sym typeface="Gilroy"/>
              </a:rPr>
              <a:t>Metric </a:t>
            </a:r>
            <a:r>
              <a:rPr lang="en-US" sz="2286" dirty="0" err="1">
                <a:solidFill>
                  <a:srgbClr val="000000"/>
                </a:solidFill>
                <a:latin typeface="Gilroy"/>
                <a:ea typeface="Gilroy"/>
                <a:cs typeface="Gilroy"/>
                <a:sym typeface="Gilroy"/>
              </a:rPr>
              <a:t>Tonnes</a:t>
            </a:r>
            <a:r>
              <a:rPr lang="en-US" sz="2286" dirty="0">
                <a:solidFill>
                  <a:srgbClr val="000000"/>
                </a:solidFill>
                <a:latin typeface="Gilroy"/>
                <a:ea typeface="Gilroy"/>
                <a:cs typeface="Gilroy"/>
                <a:sym typeface="Gilroy"/>
              </a:rPr>
              <a:t> of Frozen Fish</a:t>
            </a:r>
          </a:p>
        </p:txBody>
      </p:sp>
      <p:sp>
        <p:nvSpPr>
          <p:cNvPr id="145" name="TextBox 145"/>
          <p:cNvSpPr txBox="1"/>
          <p:nvPr/>
        </p:nvSpPr>
        <p:spPr>
          <a:xfrm>
            <a:off x="15423945" y="4113018"/>
            <a:ext cx="399264" cy="410060"/>
          </a:xfrm>
          <a:prstGeom prst="rect">
            <a:avLst/>
          </a:prstGeom>
        </p:spPr>
        <p:txBody>
          <a:bodyPr lIns="0" tIns="0" rIns="0" bIns="0" rtlCol="0" anchor="t">
            <a:spAutoFit/>
          </a:bodyPr>
          <a:lstStyle/>
          <a:p>
            <a:pPr algn="ctr">
              <a:lnSpc>
                <a:spcPts val="3200"/>
              </a:lnSpc>
              <a:spcBef>
                <a:spcPct val="0"/>
              </a:spcBef>
            </a:pPr>
            <a:r>
              <a:rPr lang="en-US" sz="2286" b="1">
                <a:solidFill>
                  <a:srgbClr val="FFFFFF"/>
                </a:solidFill>
                <a:latin typeface="Gilroy Bold"/>
                <a:ea typeface="Gilroy Bold"/>
                <a:cs typeface="Gilroy Bold"/>
                <a:sym typeface="Gilroy Bold"/>
              </a:rPr>
              <a:t>34 </a:t>
            </a:r>
          </a:p>
        </p:txBody>
      </p:sp>
      <p:sp>
        <p:nvSpPr>
          <p:cNvPr id="146" name="Freeform 146"/>
          <p:cNvSpPr/>
          <p:nvPr/>
        </p:nvSpPr>
        <p:spPr>
          <a:xfrm>
            <a:off x="11779551" y="6626940"/>
            <a:ext cx="522125" cy="1121754"/>
          </a:xfrm>
          <a:custGeom>
            <a:avLst/>
            <a:gdLst/>
            <a:ahLst/>
            <a:cxnLst/>
            <a:rect l="l" t="t" r="r" b="b"/>
            <a:pathLst>
              <a:path w="522125" h="1121754">
                <a:moveTo>
                  <a:pt x="0" y="0"/>
                </a:moveTo>
                <a:lnTo>
                  <a:pt x="522126" y="0"/>
                </a:lnTo>
                <a:lnTo>
                  <a:pt x="522126" y="1121753"/>
                </a:lnTo>
                <a:lnTo>
                  <a:pt x="0" y="11217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PE"/>
          </a:p>
        </p:txBody>
      </p:sp>
      <p:grpSp>
        <p:nvGrpSpPr>
          <p:cNvPr id="147" name="Group 147"/>
          <p:cNvGrpSpPr/>
          <p:nvPr/>
        </p:nvGrpSpPr>
        <p:grpSpPr>
          <a:xfrm>
            <a:off x="10750115" y="7968029"/>
            <a:ext cx="2410304" cy="540640"/>
            <a:chOff x="0" y="0"/>
            <a:chExt cx="555292" cy="124554"/>
          </a:xfrm>
        </p:grpSpPr>
        <p:sp>
          <p:nvSpPr>
            <p:cNvPr id="148" name="Freeform 148"/>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149" name="TextBox 149"/>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150" name="TextBox 150"/>
          <p:cNvSpPr txBox="1"/>
          <p:nvPr/>
        </p:nvSpPr>
        <p:spPr>
          <a:xfrm>
            <a:off x="10905182" y="8723847"/>
            <a:ext cx="2113913" cy="589905"/>
          </a:xfrm>
          <a:prstGeom prst="rect">
            <a:avLst/>
          </a:prstGeom>
        </p:spPr>
        <p:txBody>
          <a:bodyPr lIns="0" tIns="0" rIns="0" bIns="0" rtlCol="0" anchor="t">
            <a:spAutoFit/>
          </a:bodyPr>
          <a:lstStyle/>
          <a:p>
            <a:pPr algn="ctr">
              <a:lnSpc>
                <a:spcPts val="2332"/>
              </a:lnSpc>
            </a:pPr>
            <a:r>
              <a:rPr lang="en-US" sz="2286" dirty="0">
                <a:solidFill>
                  <a:srgbClr val="000000"/>
                </a:solidFill>
                <a:latin typeface="Gilroy"/>
                <a:ea typeface="Gilroy"/>
                <a:cs typeface="Gilroy"/>
                <a:sym typeface="Gilroy"/>
              </a:rPr>
              <a:t>Milk products donated</a:t>
            </a:r>
          </a:p>
        </p:txBody>
      </p:sp>
      <p:sp>
        <p:nvSpPr>
          <p:cNvPr id="151" name="TextBox 151"/>
          <p:cNvSpPr txBox="1"/>
          <p:nvPr/>
        </p:nvSpPr>
        <p:spPr>
          <a:xfrm>
            <a:off x="11563024" y="8022688"/>
            <a:ext cx="780002" cy="410060"/>
          </a:xfrm>
          <a:prstGeom prst="rect">
            <a:avLst/>
          </a:prstGeom>
        </p:spPr>
        <p:txBody>
          <a:bodyPr lIns="0" tIns="0" rIns="0" bIns="0" rtlCol="0" anchor="t">
            <a:spAutoFit/>
          </a:bodyPr>
          <a:lstStyle/>
          <a:p>
            <a:pPr algn="ctr">
              <a:lnSpc>
                <a:spcPts val="3200"/>
              </a:lnSpc>
              <a:spcBef>
                <a:spcPct val="0"/>
              </a:spcBef>
            </a:pPr>
            <a:r>
              <a:rPr lang="en-US" sz="2286" b="1">
                <a:solidFill>
                  <a:srgbClr val="FFFFFF"/>
                </a:solidFill>
                <a:latin typeface="Gilroy Bold"/>
                <a:ea typeface="Gilroy Bold"/>
                <a:cs typeface="Gilroy Bold"/>
                <a:sym typeface="Gilroy Bold"/>
              </a:rPr>
              <a:t>4,800</a:t>
            </a:r>
          </a:p>
        </p:txBody>
      </p:sp>
      <p:grpSp>
        <p:nvGrpSpPr>
          <p:cNvPr id="152" name="Group 152"/>
          <p:cNvGrpSpPr/>
          <p:nvPr/>
        </p:nvGrpSpPr>
        <p:grpSpPr>
          <a:xfrm>
            <a:off x="14341519" y="7968029"/>
            <a:ext cx="2410304" cy="540640"/>
            <a:chOff x="0" y="0"/>
            <a:chExt cx="555292" cy="124554"/>
          </a:xfrm>
        </p:grpSpPr>
        <p:sp>
          <p:nvSpPr>
            <p:cNvPr id="153" name="Freeform 153"/>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154" name="TextBox 154"/>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155" name="Freeform 155"/>
          <p:cNvSpPr/>
          <p:nvPr/>
        </p:nvSpPr>
        <p:spPr>
          <a:xfrm>
            <a:off x="14979992" y="6665181"/>
            <a:ext cx="1147100" cy="1025221"/>
          </a:xfrm>
          <a:custGeom>
            <a:avLst/>
            <a:gdLst/>
            <a:ahLst/>
            <a:cxnLst/>
            <a:rect l="l" t="t" r="r" b="b"/>
            <a:pathLst>
              <a:path w="1147100" h="1025221">
                <a:moveTo>
                  <a:pt x="0" y="0"/>
                </a:moveTo>
                <a:lnTo>
                  <a:pt x="1147100" y="0"/>
                </a:lnTo>
                <a:lnTo>
                  <a:pt x="1147100" y="1025221"/>
                </a:lnTo>
                <a:lnTo>
                  <a:pt x="0" y="10252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PE"/>
          </a:p>
        </p:txBody>
      </p:sp>
      <p:sp>
        <p:nvSpPr>
          <p:cNvPr id="156" name="TextBox 156"/>
          <p:cNvSpPr txBox="1"/>
          <p:nvPr/>
        </p:nvSpPr>
        <p:spPr>
          <a:xfrm>
            <a:off x="14496586" y="8723847"/>
            <a:ext cx="2113913" cy="589905"/>
          </a:xfrm>
          <a:prstGeom prst="rect">
            <a:avLst/>
          </a:prstGeom>
        </p:spPr>
        <p:txBody>
          <a:bodyPr lIns="0" tIns="0" rIns="0" bIns="0" rtlCol="0" anchor="t">
            <a:spAutoFit/>
          </a:bodyPr>
          <a:lstStyle/>
          <a:p>
            <a:pPr algn="ctr">
              <a:lnSpc>
                <a:spcPts val="2332"/>
              </a:lnSpc>
            </a:pPr>
            <a:r>
              <a:rPr lang="en-US" sz="2286" dirty="0">
                <a:solidFill>
                  <a:srgbClr val="000000"/>
                </a:solidFill>
                <a:latin typeface="Gilroy"/>
                <a:ea typeface="Gilroy"/>
                <a:cs typeface="Gilroy"/>
                <a:sym typeface="Gilroy"/>
              </a:rPr>
              <a:t>Free-range Egg Production</a:t>
            </a:r>
          </a:p>
        </p:txBody>
      </p:sp>
      <p:sp>
        <p:nvSpPr>
          <p:cNvPr id="157" name="TextBox 157"/>
          <p:cNvSpPr txBox="1"/>
          <p:nvPr/>
        </p:nvSpPr>
        <p:spPr>
          <a:xfrm>
            <a:off x="15134390" y="8022688"/>
            <a:ext cx="992702" cy="384272"/>
          </a:xfrm>
          <a:prstGeom prst="rect">
            <a:avLst/>
          </a:prstGeom>
        </p:spPr>
        <p:txBody>
          <a:bodyPr wrap="square" lIns="0" tIns="0" rIns="0" bIns="0" rtlCol="0" anchor="t">
            <a:spAutoFit/>
          </a:bodyPr>
          <a:lstStyle/>
          <a:p>
            <a:pPr algn="ctr">
              <a:lnSpc>
                <a:spcPts val="3200"/>
              </a:lnSpc>
              <a:spcBef>
                <a:spcPct val="0"/>
              </a:spcBef>
            </a:pPr>
            <a:r>
              <a:rPr lang="en-US" sz="2286" b="1" dirty="0">
                <a:solidFill>
                  <a:srgbClr val="FFFFFF"/>
                </a:solidFill>
                <a:latin typeface="Gilroy Bold"/>
                <a:ea typeface="Gilroy Bold"/>
                <a:cs typeface="Gilroy Bold"/>
                <a:sym typeface="Gilroy Bold"/>
              </a:rPr>
              <a:t>19,587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94643" y="1779130"/>
            <a:ext cx="12447844" cy="563621"/>
            <a:chOff x="0" y="0"/>
            <a:chExt cx="4116855" cy="186405"/>
          </a:xfrm>
        </p:grpSpPr>
        <p:sp>
          <p:nvSpPr>
            <p:cNvPr id="3" name="Freeform 3"/>
            <p:cNvSpPr/>
            <p:nvPr/>
          </p:nvSpPr>
          <p:spPr>
            <a:xfrm>
              <a:off x="0" y="0"/>
              <a:ext cx="4116855" cy="186405"/>
            </a:xfrm>
            <a:custGeom>
              <a:avLst/>
              <a:gdLst/>
              <a:ahLst/>
              <a:cxnLst/>
              <a:rect l="l" t="t" r="r" b="b"/>
              <a:pathLst>
                <a:path w="4116855" h="186405">
                  <a:moveTo>
                    <a:pt x="14927" y="0"/>
                  </a:moveTo>
                  <a:lnTo>
                    <a:pt x="4101929" y="0"/>
                  </a:lnTo>
                  <a:cubicBezTo>
                    <a:pt x="4105887" y="0"/>
                    <a:pt x="4109684" y="1573"/>
                    <a:pt x="4112483" y="4372"/>
                  </a:cubicBezTo>
                  <a:cubicBezTo>
                    <a:pt x="4115283" y="7171"/>
                    <a:pt x="4116855" y="10968"/>
                    <a:pt x="4116855" y="14927"/>
                  </a:cubicBezTo>
                  <a:lnTo>
                    <a:pt x="4116855" y="171479"/>
                  </a:lnTo>
                  <a:cubicBezTo>
                    <a:pt x="4116855" y="179722"/>
                    <a:pt x="4110172" y="186405"/>
                    <a:pt x="4101929" y="186405"/>
                  </a:cubicBezTo>
                  <a:lnTo>
                    <a:pt x="14927" y="186405"/>
                  </a:lnTo>
                  <a:cubicBezTo>
                    <a:pt x="6683" y="186405"/>
                    <a:pt x="0" y="179722"/>
                    <a:pt x="0" y="171479"/>
                  </a:cubicBezTo>
                  <a:lnTo>
                    <a:pt x="0" y="14927"/>
                  </a:lnTo>
                  <a:cubicBezTo>
                    <a:pt x="0" y="6683"/>
                    <a:pt x="6683" y="0"/>
                    <a:pt x="14927" y="0"/>
                  </a:cubicBezTo>
                  <a:close/>
                </a:path>
              </a:pathLst>
            </a:custGeom>
            <a:solidFill>
              <a:srgbClr val="114085"/>
            </a:solidFill>
          </p:spPr>
          <p:txBody>
            <a:bodyPr/>
            <a:lstStyle/>
            <a:p>
              <a:endParaRPr lang="es-PE"/>
            </a:p>
          </p:txBody>
        </p:sp>
        <p:sp>
          <p:nvSpPr>
            <p:cNvPr id="4" name="TextBox 4"/>
            <p:cNvSpPr txBox="1"/>
            <p:nvPr/>
          </p:nvSpPr>
          <p:spPr>
            <a:xfrm>
              <a:off x="0" y="-9525"/>
              <a:ext cx="4116855" cy="195930"/>
            </a:xfrm>
            <a:prstGeom prst="rect">
              <a:avLst/>
            </a:prstGeom>
          </p:spPr>
          <p:txBody>
            <a:bodyPr lIns="50800" tIns="50800" rIns="50800" bIns="50800" rtlCol="0" anchor="ctr"/>
            <a:lstStyle/>
            <a:p>
              <a:pPr algn="ctr">
                <a:lnSpc>
                  <a:spcPts val="1480"/>
                </a:lnSpc>
              </a:pPr>
              <a:endParaRPr/>
            </a:p>
          </p:txBody>
        </p:sp>
      </p:grpSp>
      <p:sp>
        <p:nvSpPr>
          <p:cNvPr id="5" name="Freeform 5"/>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2"/>
            <a:stretch>
              <a:fillRect t="-33025" b="-37268"/>
            </a:stretch>
          </a:blipFill>
        </p:spPr>
        <p:txBody>
          <a:bodyPr/>
          <a:lstStyle/>
          <a:p>
            <a:endParaRPr lang="es-PE"/>
          </a:p>
        </p:txBody>
      </p:sp>
      <p:grpSp>
        <p:nvGrpSpPr>
          <p:cNvPr id="6" name="Group 6"/>
          <p:cNvGrpSpPr/>
          <p:nvPr/>
        </p:nvGrpSpPr>
        <p:grpSpPr>
          <a:xfrm>
            <a:off x="6627633" y="4521609"/>
            <a:ext cx="2410304" cy="540640"/>
            <a:chOff x="0" y="0"/>
            <a:chExt cx="555292" cy="124554"/>
          </a:xfrm>
        </p:grpSpPr>
        <p:sp>
          <p:nvSpPr>
            <p:cNvPr id="7" name="Freeform 7"/>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8" name="TextBox 8"/>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grpSp>
        <p:nvGrpSpPr>
          <p:cNvPr id="9" name="Group 9"/>
          <p:cNvGrpSpPr/>
          <p:nvPr/>
        </p:nvGrpSpPr>
        <p:grpSpPr>
          <a:xfrm>
            <a:off x="2561730" y="4502559"/>
            <a:ext cx="2410304" cy="540640"/>
            <a:chOff x="0" y="0"/>
            <a:chExt cx="555292" cy="124554"/>
          </a:xfrm>
        </p:grpSpPr>
        <p:sp>
          <p:nvSpPr>
            <p:cNvPr id="10" name="Freeform 10"/>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11" name="TextBox 11"/>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12" name="Freeform 12"/>
          <p:cNvSpPr/>
          <p:nvPr/>
        </p:nvSpPr>
        <p:spPr>
          <a:xfrm>
            <a:off x="3114015" y="3075484"/>
            <a:ext cx="1391462" cy="1127084"/>
          </a:xfrm>
          <a:custGeom>
            <a:avLst/>
            <a:gdLst/>
            <a:ahLst/>
            <a:cxnLst/>
            <a:rect l="l" t="t" r="r" b="b"/>
            <a:pathLst>
              <a:path w="1391462" h="1127084">
                <a:moveTo>
                  <a:pt x="0" y="0"/>
                </a:moveTo>
                <a:lnTo>
                  <a:pt x="1391461" y="0"/>
                </a:lnTo>
                <a:lnTo>
                  <a:pt x="1391461" y="1127084"/>
                </a:lnTo>
                <a:lnTo>
                  <a:pt x="0" y="11270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13" name="Freeform 13"/>
          <p:cNvSpPr/>
          <p:nvPr/>
        </p:nvSpPr>
        <p:spPr>
          <a:xfrm>
            <a:off x="7127051" y="2781455"/>
            <a:ext cx="1425211" cy="1478818"/>
          </a:xfrm>
          <a:custGeom>
            <a:avLst/>
            <a:gdLst/>
            <a:ahLst/>
            <a:cxnLst/>
            <a:rect l="l" t="t" r="r" b="b"/>
            <a:pathLst>
              <a:path w="1425211" h="1478818">
                <a:moveTo>
                  <a:pt x="0" y="0"/>
                </a:moveTo>
                <a:lnTo>
                  <a:pt x="1425210" y="0"/>
                </a:lnTo>
                <a:lnTo>
                  <a:pt x="1425210" y="1478818"/>
                </a:lnTo>
                <a:lnTo>
                  <a:pt x="0" y="1478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grpSp>
        <p:nvGrpSpPr>
          <p:cNvPr id="14" name="Group 14"/>
          <p:cNvGrpSpPr/>
          <p:nvPr/>
        </p:nvGrpSpPr>
        <p:grpSpPr>
          <a:xfrm>
            <a:off x="10600036" y="4495476"/>
            <a:ext cx="2410304" cy="540640"/>
            <a:chOff x="0" y="0"/>
            <a:chExt cx="555292" cy="124554"/>
          </a:xfrm>
        </p:grpSpPr>
        <p:sp>
          <p:nvSpPr>
            <p:cNvPr id="15" name="Freeform 15"/>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16" name="TextBox 16"/>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17" name="Freeform 17"/>
          <p:cNvSpPr/>
          <p:nvPr/>
        </p:nvSpPr>
        <p:spPr>
          <a:xfrm>
            <a:off x="11037712" y="2742800"/>
            <a:ext cx="1530471" cy="1478818"/>
          </a:xfrm>
          <a:custGeom>
            <a:avLst/>
            <a:gdLst/>
            <a:ahLst/>
            <a:cxnLst/>
            <a:rect l="l" t="t" r="r" b="b"/>
            <a:pathLst>
              <a:path w="1530471" h="1478818">
                <a:moveTo>
                  <a:pt x="0" y="0"/>
                </a:moveTo>
                <a:lnTo>
                  <a:pt x="1530471" y="0"/>
                </a:lnTo>
                <a:lnTo>
                  <a:pt x="1530471" y="1478818"/>
                </a:lnTo>
                <a:lnTo>
                  <a:pt x="0" y="14788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PE"/>
          </a:p>
        </p:txBody>
      </p:sp>
      <p:sp>
        <p:nvSpPr>
          <p:cNvPr id="18" name="TextBox 18"/>
          <p:cNvSpPr txBox="1"/>
          <p:nvPr/>
        </p:nvSpPr>
        <p:spPr>
          <a:xfrm>
            <a:off x="3710739" y="1881541"/>
            <a:ext cx="11415653" cy="368322"/>
          </a:xfrm>
          <a:prstGeom prst="rect">
            <a:avLst/>
          </a:prstGeom>
        </p:spPr>
        <p:txBody>
          <a:bodyPr lIns="0" tIns="0" rIns="0" bIns="0" rtlCol="0" anchor="t">
            <a:spAutoFit/>
          </a:bodyPr>
          <a:lstStyle/>
          <a:p>
            <a:pPr algn="ctr">
              <a:lnSpc>
                <a:spcPts val="2799"/>
              </a:lnSpc>
            </a:pPr>
            <a:r>
              <a:rPr lang="en-US" sz="2499" dirty="0">
                <a:solidFill>
                  <a:srgbClr val="FFFFFF"/>
                </a:solidFill>
                <a:latin typeface="Gilroy"/>
                <a:ea typeface="Gilroy"/>
                <a:cs typeface="Gilroy"/>
                <a:sym typeface="Gilroy"/>
              </a:rPr>
              <a:t>Impact Metrics 2024</a:t>
            </a:r>
          </a:p>
        </p:txBody>
      </p:sp>
      <p:sp>
        <p:nvSpPr>
          <p:cNvPr id="19" name="TextBox 19"/>
          <p:cNvSpPr txBox="1"/>
          <p:nvPr/>
        </p:nvSpPr>
        <p:spPr>
          <a:xfrm>
            <a:off x="6694178" y="5251294"/>
            <a:ext cx="2113913" cy="589905"/>
          </a:xfrm>
          <a:prstGeom prst="rect">
            <a:avLst/>
          </a:prstGeom>
        </p:spPr>
        <p:txBody>
          <a:bodyPr lIns="0" tIns="0" rIns="0" bIns="0" rtlCol="0" anchor="t">
            <a:spAutoFit/>
          </a:bodyPr>
          <a:lstStyle/>
          <a:p>
            <a:pPr algn="ctr">
              <a:lnSpc>
                <a:spcPts val="2332"/>
              </a:lnSpc>
            </a:pPr>
            <a:r>
              <a:rPr lang="en-US" sz="2286" dirty="0">
                <a:solidFill>
                  <a:srgbClr val="000000"/>
                </a:solidFill>
                <a:latin typeface="Gilroy"/>
                <a:ea typeface="Gilroy"/>
                <a:cs typeface="Gilroy"/>
                <a:sym typeface="Gilroy"/>
              </a:rPr>
              <a:t>Nutritional Coaching</a:t>
            </a:r>
          </a:p>
        </p:txBody>
      </p:sp>
      <p:sp>
        <p:nvSpPr>
          <p:cNvPr id="20" name="TextBox 20"/>
          <p:cNvSpPr txBox="1"/>
          <p:nvPr/>
        </p:nvSpPr>
        <p:spPr>
          <a:xfrm>
            <a:off x="7654857" y="4576269"/>
            <a:ext cx="351373" cy="410060"/>
          </a:xfrm>
          <a:prstGeom prst="rect">
            <a:avLst/>
          </a:prstGeom>
        </p:spPr>
        <p:txBody>
          <a:bodyPr lIns="0" tIns="0" rIns="0" bIns="0" rtlCol="0" anchor="t">
            <a:spAutoFit/>
          </a:bodyPr>
          <a:lstStyle/>
          <a:p>
            <a:pPr algn="ctr">
              <a:lnSpc>
                <a:spcPts val="3200"/>
              </a:lnSpc>
              <a:spcBef>
                <a:spcPct val="0"/>
              </a:spcBef>
            </a:pPr>
            <a:r>
              <a:rPr lang="en-US" sz="2286" b="1">
                <a:solidFill>
                  <a:srgbClr val="FFFFFF"/>
                </a:solidFill>
                <a:latin typeface="Gilroy Bold"/>
                <a:ea typeface="Gilroy Bold"/>
                <a:cs typeface="Gilroy Bold"/>
                <a:sym typeface="Gilroy Bold"/>
              </a:rPr>
              <a:t>40</a:t>
            </a:r>
          </a:p>
        </p:txBody>
      </p:sp>
      <p:sp>
        <p:nvSpPr>
          <p:cNvPr id="21" name="TextBox 21"/>
          <p:cNvSpPr txBox="1"/>
          <p:nvPr/>
        </p:nvSpPr>
        <p:spPr>
          <a:xfrm>
            <a:off x="2716797" y="5258378"/>
            <a:ext cx="2113913" cy="589905"/>
          </a:xfrm>
          <a:prstGeom prst="rect">
            <a:avLst/>
          </a:prstGeom>
        </p:spPr>
        <p:txBody>
          <a:bodyPr lIns="0" tIns="0" rIns="0" bIns="0" rtlCol="0" anchor="t">
            <a:spAutoFit/>
          </a:bodyPr>
          <a:lstStyle/>
          <a:p>
            <a:pPr algn="ctr">
              <a:lnSpc>
                <a:spcPts val="2332"/>
              </a:lnSpc>
            </a:pPr>
            <a:r>
              <a:rPr lang="en-US" sz="2286" dirty="0">
                <a:solidFill>
                  <a:srgbClr val="000000"/>
                </a:solidFill>
                <a:latin typeface="Gilroy"/>
                <a:ea typeface="Gilroy"/>
                <a:cs typeface="Gilroy"/>
                <a:sym typeface="Gilroy"/>
              </a:rPr>
              <a:t>Educational Talks</a:t>
            </a:r>
          </a:p>
        </p:txBody>
      </p:sp>
      <p:sp>
        <p:nvSpPr>
          <p:cNvPr id="22" name="TextBox 22"/>
          <p:cNvSpPr txBox="1"/>
          <p:nvPr/>
        </p:nvSpPr>
        <p:spPr>
          <a:xfrm>
            <a:off x="3605024" y="4557219"/>
            <a:ext cx="319235" cy="410060"/>
          </a:xfrm>
          <a:prstGeom prst="rect">
            <a:avLst/>
          </a:prstGeom>
        </p:spPr>
        <p:txBody>
          <a:bodyPr lIns="0" tIns="0" rIns="0" bIns="0" rtlCol="0" anchor="t">
            <a:spAutoFit/>
          </a:bodyPr>
          <a:lstStyle/>
          <a:p>
            <a:pPr algn="ctr">
              <a:lnSpc>
                <a:spcPts val="3200"/>
              </a:lnSpc>
              <a:spcBef>
                <a:spcPct val="0"/>
              </a:spcBef>
            </a:pPr>
            <a:r>
              <a:rPr lang="en-US" sz="2286" b="1">
                <a:solidFill>
                  <a:srgbClr val="FFFFFF"/>
                </a:solidFill>
                <a:latin typeface="Gilroy Bold"/>
                <a:ea typeface="Gilroy Bold"/>
                <a:cs typeface="Gilroy Bold"/>
                <a:sym typeface="Gilroy Bold"/>
              </a:rPr>
              <a:t>28</a:t>
            </a:r>
          </a:p>
        </p:txBody>
      </p:sp>
      <p:sp>
        <p:nvSpPr>
          <p:cNvPr id="23" name="TextBox 23"/>
          <p:cNvSpPr txBox="1"/>
          <p:nvPr/>
        </p:nvSpPr>
        <p:spPr>
          <a:xfrm>
            <a:off x="10755103" y="5251294"/>
            <a:ext cx="2113913" cy="589905"/>
          </a:xfrm>
          <a:prstGeom prst="rect">
            <a:avLst/>
          </a:prstGeom>
        </p:spPr>
        <p:txBody>
          <a:bodyPr lIns="0" tIns="0" rIns="0" bIns="0" rtlCol="0" anchor="t">
            <a:spAutoFit/>
          </a:bodyPr>
          <a:lstStyle/>
          <a:p>
            <a:pPr algn="ctr">
              <a:lnSpc>
                <a:spcPts val="2332"/>
              </a:lnSpc>
            </a:pPr>
            <a:r>
              <a:rPr lang="en-US" sz="2286" dirty="0">
                <a:solidFill>
                  <a:srgbClr val="000000"/>
                </a:solidFill>
                <a:latin typeface="Gilroy"/>
                <a:ea typeface="Gilroy"/>
                <a:cs typeface="Gilroy"/>
                <a:sym typeface="Gilroy"/>
              </a:rPr>
              <a:t>Playful Workshop</a:t>
            </a:r>
          </a:p>
        </p:txBody>
      </p:sp>
      <p:sp>
        <p:nvSpPr>
          <p:cNvPr id="24" name="TextBox 24"/>
          <p:cNvSpPr txBox="1"/>
          <p:nvPr/>
        </p:nvSpPr>
        <p:spPr>
          <a:xfrm>
            <a:off x="11651451" y="4550135"/>
            <a:ext cx="302993" cy="411100"/>
          </a:xfrm>
          <a:prstGeom prst="rect">
            <a:avLst/>
          </a:prstGeom>
        </p:spPr>
        <p:txBody>
          <a:bodyPr lIns="0" tIns="0" rIns="0" bIns="0" rtlCol="0" anchor="t">
            <a:spAutoFit/>
          </a:bodyPr>
          <a:lstStyle/>
          <a:p>
            <a:pPr algn="ctr">
              <a:lnSpc>
                <a:spcPts val="3200"/>
              </a:lnSpc>
              <a:spcBef>
                <a:spcPct val="0"/>
              </a:spcBef>
            </a:pPr>
            <a:r>
              <a:rPr lang="en-US" sz="2286" b="1" dirty="0">
                <a:solidFill>
                  <a:srgbClr val="FFFFFF"/>
                </a:solidFill>
                <a:latin typeface="Gilroy Bold"/>
                <a:ea typeface="Gilroy Bold"/>
                <a:cs typeface="Gilroy Bold"/>
                <a:sym typeface="Gilroy Bold"/>
              </a:rPr>
              <a:t>76</a:t>
            </a:r>
          </a:p>
        </p:txBody>
      </p:sp>
      <p:grpSp>
        <p:nvGrpSpPr>
          <p:cNvPr id="25" name="Group 25"/>
          <p:cNvGrpSpPr/>
          <p:nvPr/>
        </p:nvGrpSpPr>
        <p:grpSpPr>
          <a:xfrm>
            <a:off x="-339122" y="-129648"/>
            <a:ext cx="2047794" cy="10546296"/>
            <a:chOff x="0" y="0"/>
            <a:chExt cx="539337" cy="2777625"/>
          </a:xfrm>
        </p:grpSpPr>
        <p:sp>
          <p:nvSpPr>
            <p:cNvPr id="26" name="Freeform 26"/>
            <p:cNvSpPr/>
            <p:nvPr/>
          </p:nvSpPr>
          <p:spPr>
            <a:xfrm>
              <a:off x="0" y="0"/>
              <a:ext cx="539337" cy="2777625"/>
            </a:xfrm>
            <a:custGeom>
              <a:avLst/>
              <a:gdLst/>
              <a:ahLst/>
              <a:cxnLst/>
              <a:rect l="l" t="t" r="r" b="b"/>
              <a:pathLst>
                <a:path w="539337" h="2777625">
                  <a:moveTo>
                    <a:pt x="0" y="0"/>
                  </a:moveTo>
                  <a:lnTo>
                    <a:pt x="539337" y="0"/>
                  </a:lnTo>
                  <a:lnTo>
                    <a:pt x="539337" y="2777625"/>
                  </a:lnTo>
                  <a:lnTo>
                    <a:pt x="0" y="2777625"/>
                  </a:lnTo>
                  <a:close/>
                </a:path>
              </a:pathLst>
            </a:custGeom>
            <a:solidFill>
              <a:srgbClr val="F6F6F6"/>
            </a:solidFill>
          </p:spPr>
          <p:txBody>
            <a:bodyPr/>
            <a:lstStyle/>
            <a:p>
              <a:endParaRPr lang="es-PE"/>
            </a:p>
          </p:txBody>
        </p:sp>
        <p:sp>
          <p:nvSpPr>
            <p:cNvPr id="27" name="TextBox 27"/>
            <p:cNvSpPr txBox="1"/>
            <p:nvPr/>
          </p:nvSpPr>
          <p:spPr>
            <a:xfrm>
              <a:off x="0" y="-47625"/>
              <a:ext cx="539337" cy="2825250"/>
            </a:xfrm>
            <a:prstGeom prst="rect">
              <a:avLst/>
            </a:prstGeom>
          </p:spPr>
          <p:txBody>
            <a:bodyPr lIns="50800" tIns="50800" rIns="50800" bIns="50800" rtlCol="0" anchor="ctr"/>
            <a:lstStyle/>
            <a:p>
              <a:pPr algn="ctr">
                <a:lnSpc>
                  <a:spcPts val="2479"/>
                </a:lnSpc>
              </a:pPr>
              <a:endParaRPr/>
            </a:p>
          </p:txBody>
        </p:sp>
      </p:grpSp>
      <p:grpSp>
        <p:nvGrpSpPr>
          <p:cNvPr id="28" name="Group 28"/>
          <p:cNvGrpSpPr/>
          <p:nvPr/>
        </p:nvGrpSpPr>
        <p:grpSpPr>
          <a:xfrm>
            <a:off x="1028700" y="906307"/>
            <a:ext cx="5231592" cy="472917"/>
            <a:chOff x="0" y="0"/>
            <a:chExt cx="1377868" cy="124554"/>
          </a:xfrm>
        </p:grpSpPr>
        <p:sp>
          <p:nvSpPr>
            <p:cNvPr id="29" name="Freeform 29"/>
            <p:cNvSpPr/>
            <p:nvPr/>
          </p:nvSpPr>
          <p:spPr>
            <a:xfrm>
              <a:off x="0" y="0"/>
              <a:ext cx="1377868" cy="124554"/>
            </a:xfrm>
            <a:custGeom>
              <a:avLst/>
              <a:gdLst/>
              <a:ahLst/>
              <a:cxnLst/>
              <a:rect l="l" t="t" r="r" b="b"/>
              <a:pathLst>
                <a:path w="1377868" h="124554">
                  <a:moveTo>
                    <a:pt x="62277" y="0"/>
                  </a:moveTo>
                  <a:lnTo>
                    <a:pt x="1315591" y="0"/>
                  </a:lnTo>
                  <a:cubicBezTo>
                    <a:pt x="1332108" y="0"/>
                    <a:pt x="1347948" y="6561"/>
                    <a:pt x="1359627" y="18241"/>
                  </a:cubicBezTo>
                  <a:cubicBezTo>
                    <a:pt x="1371307" y="29920"/>
                    <a:pt x="1377868" y="45760"/>
                    <a:pt x="1377868" y="62277"/>
                  </a:cubicBezTo>
                  <a:lnTo>
                    <a:pt x="1377868" y="62277"/>
                  </a:lnTo>
                  <a:cubicBezTo>
                    <a:pt x="1377868" y="78794"/>
                    <a:pt x="1371307" y="94634"/>
                    <a:pt x="1359627" y="106314"/>
                  </a:cubicBezTo>
                  <a:cubicBezTo>
                    <a:pt x="1347948" y="117993"/>
                    <a:pt x="1332108" y="124554"/>
                    <a:pt x="1315591"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30" name="TextBox 30"/>
            <p:cNvSpPr txBox="1"/>
            <p:nvPr/>
          </p:nvSpPr>
          <p:spPr>
            <a:xfrm>
              <a:off x="0" y="-28575"/>
              <a:ext cx="1377868" cy="153129"/>
            </a:xfrm>
            <a:prstGeom prst="rect">
              <a:avLst/>
            </a:prstGeom>
          </p:spPr>
          <p:txBody>
            <a:bodyPr lIns="50800" tIns="50800" rIns="50800" bIns="50800" rtlCol="0" anchor="ctr"/>
            <a:lstStyle/>
            <a:p>
              <a:pPr algn="ctr">
                <a:lnSpc>
                  <a:spcPts val="3224"/>
                </a:lnSpc>
              </a:pPr>
              <a:endParaRPr/>
            </a:p>
          </p:txBody>
        </p:sp>
      </p:grpSp>
      <p:sp>
        <p:nvSpPr>
          <p:cNvPr id="31" name="TextBox 31"/>
          <p:cNvSpPr txBox="1"/>
          <p:nvPr/>
        </p:nvSpPr>
        <p:spPr>
          <a:xfrm>
            <a:off x="2014400" y="898312"/>
            <a:ext cx="3327928" cy="416204"/>
          </a:xfrm>
          <a:prstGeom prst="rect">
            <a:avLst/>
          </a:prstGeom>
        </p:spPr>
        <p:txBody>
          <a:bodyPr lIns="0" tIns="0" rIns="0" bIns="0" rtlCol="0" anchor="t">
            <a:spAutoFit/>
          </a:bodyPr>
          <a:lstStyle/>
          <a:p>
            <a:pPr algn="l">
              <a:lnSpc>
                <a:spcPts val="3499"/>
              </a:lnSpc>
              <a:spcBef>
                <a:spcPct val="0"/>
              </a:spcBef>
            </a:pPr>
            <a:r>
              <a:rPr lang="en-US" sz="2499" spc="97" dirty="0">
                <a:solidFill>
                  <a:srgbClr val="FFFFFF"/>
                </a:solidFill>
                <a:latin typeface="Gilroy"/>
                <a:ea typeface="Gilroy"/>
                <a:cs typeface="Gilroy"/>
                <a:sym typeface="Gilroy"/>
              </a:rPr>
              <a:t>Nutrition Program</a:t>
            </a:r>
          </a:p>
        </p:txBody>
      </p:sp>
      <p:sp>
        <p:nvSpPr>
          <p:cNvPr id="32" name="Freeform 32"/>
          <p:cNvSpPr/>
          <p:nvPr/>
        </p:nvSpPr>
        <p:spPr>
          <a:xfrm>
            <a:off x="5228450" y="959955"/>
            <a:ext cx="318090" cy="365621"/>
          </a:xfrm>
          <a:custGeom>
            <a:avLst/>
            <a:gdLst/>
            <a:ahLst/>
            <a:cxnLst/>
            <a:rect l="l" t="t" r="r" b="b"/>
            <a:pathLst>
              <a:path w="318090" h="365621">
                <a:moveTo>
                  <a:pt x="0" y="0"/>
                </a:moveTo>
                <a:lnTo>
                  <a:pt x="318091" y="0"/>
                </a:lnTo>
                <a:lnTo>
                  <a:pt x="318091" y="365621"/>
                </a:lnTo>
                <a:lnTo>
                  <a:pt x="0" y="3656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PE"/>
          </a:p>
        </p:txBody>
      </p:sp>
      <p:grpSp>
        <p:nvGrpSpPr>
          <p:cNvPr id="33" name="Group 33"/>
          <p:cNvGrpSpPr/>
          <p:nvPr/>
        </p:nvGrpSpPr>
        <p:grpSpPr>
          <a:xfrm>
            <a:off x="14381940" y="4496818"/>
            <a:ext cx="2436780" cy="546579"/>
            <a:chOff x="0" y="0"/>
            <a:chExt cx="555292" cy="124554"/>
          </a:xfrm>
        </p:grpSpPr>
        <p:sp>
          <p:nvSpPr>
            <p:cNvPr id="34" name="Freeform 34"/>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35" name="TextBox 35"/>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36" name="Freeform 36"/>
          <p:cNvSpPr/>
          <p:nvPr/>
        </p:nvSpPr>
        <p:spPr>
          <a:xfrm>
            <a:off x="14909831" y="2742800"/>
            <a:ext cx="1509824" cy="1458868"/>
          </a:xfrm>
          <a:custGeom>
            <a:avLst/>
            <a:gdLst/>
            <a:ahLst/>
            <a:cxnLst/>
            <a:rect l="l" t="t" r="r" b="b"/>
            <a:pathLst>
              <a:path w="1509824" h="1458868">
                <a:moveTo>
                  <a:pt x="0" y="0"/>
                </a:moveTo>
                <a:lnTo>
                  <a:pt x="1509824" y="0"/>
                </a:lnTo>
                <a:lnTo>
                  <a:pt x="1509824" y="1458868"/>
                </a:lnTo>
                <a:lnTo>
                  <a:pt x="0" y="14588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PE"/>
          </a:p>
        </p:txBody>
      </p:sp>
      <p:sp>
        <p:nvSpPr>
          <p:cNvPr id="37" name="TextBox 37"/>
          <p:cNvSpPr txBox="1"/>
          <p:nvPr/>
        </p:nvSpPr>
        <p:spPr>
          <a:xfrm>
            <a:off x="14538711" y="5260625"/>
            <a:ext cx="2137133" cy="307777"/>
          </a:xfrm>
          <a:prstGeom prst="rect">
            <a:avLst/>
          </a:prstGeom>
        </p:spPr>
        <p:txBody>
          <a:bodyPr lIns="0" tIns="0" rIns="0" bIns="0" rtlCol="0" anchor="t">
            <a:spAutoFit/>
          </a:bodyPr>
          <a:lstStyle/>
          <a:p>
            <a:pPr algn="ctr">
              <a:lnSpc>
                <a:spcPts val="2357"/>
              </a:lnSpc>
            </a:pPr>
            <a:r>
              <a:rPr lang="en-US" sz="2311" dirty="0">
                <a:solidFill>
                  <a:srgbClr val="000000"/>
                </a:solidFill>
                <a:latin typeface="Gilroy"/>
                <a:ea typeface="Gilroy"/>
                <a:cs typeface="Gilroy"/>
                <a:sym typeface="Gilroy"/>
              </a:rPr>
              <a:t>Home Visits</a:t>
            </a:r>
          </a:p>
        </p:txBody>
      </p:sp>
      <p:sp>
        <p:nvSpPr>
          <p:cNvPr id="38" name="TextBox 38"/>
          <p:cNvSpPr txBox="1"/>
          <p:nvPr/>
        </p:nvSpPr>
        <p:spPr>
          <a:xfrm>
            <a:off x="15361710" y="4552706"/>
            <a:ext cx="472709" cy="413937"/>
          </a:xfrm>
          <a:prstGeom prst="rect">
            <a:avLst/>
          </a:prstGeom>
        </p:spPr>
        <p:txBody>
          <a:bodyPr lIns="0" tIns="0" rIns="0" bIns="0" rtlCol="0" anchor="t">
            <a:spAutoFit/>
          </a:bodyPr>
          <a:lstStyle/>
          <a:p>
            <a:pPr algn="ctr">
              <a:lnSpc>
                <a:spcPts val="3236"/>
              </a:lnSpc>
              <a:spcBef>
                <a:spcPct val="0"/>
              </a:spcBef>
            </a:pPr>
            <a:r>
              <a:rPr lang="en-US" sz="2311" b="1" dirty="0">
                <a:solidFill>
                  <a:srgbClr val="FFFFFF"/>
                </a:solidFill>
                <a:latin typeface="Gilroy Bold"/>
                <a:ea typeface="Gilroy Bold"/>
                <a:cs typeface="Gilroy Bold"/>
                <a:sym typeface="Gilroy Bold"/>
              </a:rPr>
              <a:t>252</a:t>
            </a:r>
          </a:p>
        </p:txBody>
      </p:sp>
      <p:grpSp>
        <p:nvGrpSpPr>
          <p:cNvPr id="39" name="Group 39"/>
          <p:cNvGrpSpPr/>
          <p:nvPr/>
        </p:nvGrpSpPr>
        <p:grpSpPr>
          <a:xfrm>
            <a:off x="2510376" y="8403905"/>
            <a:ext cx="2410652" cy="540719"/>
            <a:chOff x="0" y="0"/>
            <a:chExt cx="555292" cy="124554"/>
          </a:xfrm>
        </p:grpSpPr>
        <p:sp>
          <p:nvSpPr>
            <p:cNvPr id="40" name="Freeform 40"/>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41" name="TextBox 41"/>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42" name="Freeform 42"/>
          <p:cNvSpPr/>
          <p:nvPr/>
        </p:nvSpPr>
        <p:spPr>
          <a:xfrm>
            <a:off x="2823360" y="6346378"/>
            <a:ext cx="1784686" cy="1762377"/>
          </a:xfrm>
          <a:custGeom>
            <a:avLst/>
            <a:gdLst/>
            <a:ahLst/>
            <a:cxnLst/>
            <a:rect l="l" t="t" r="r" b="b"/>
            <a:pathLst>
              <a:path w="1784686" h="1762377">
                <a:moveTo>
                  <a:pt x="0" y="0"/>
                </a:moveTo>
                <a:lnTo>
                  <a:pt x="1784685" y="0"/>
                </a:lnTo>
                <a:lnTo>
                  <a:pt x="1784685" y="1762377"/>
                </a:lnTo>
                <a:lnTo>
                  <a:pt x="0" y="176237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PE"/>
          </a:p>
        </p:txBody>
      </p:sp>
      <p:sp>
        <p:nvSpPr>
          <p:cNvPr id="43" name="Freeform 43"/>
          <p:cNvSpPr/>
          <p:nvPr/>
        </p:nvSpPr>
        <p:spPr>
          <a:xfrm>
            <a:off x="3661368" y="7172525"/>
            <a:ext cx="1070533" cy="936230"/>
          </a:xfrm>
          <a:custGeom>
            <a:avLst/>
            <a:gdLst/>
            <a:ahLst/>
            <a:cxnLst/>
            <a:rect l="l" t="t" r="r" b="b"/>
            <a:pathLst>
              <a:path w="1070533" h="936230">
                <a:moveTo>
                  <a:pt x="0" y="0"/>
                </a:moveTo>
                <a:lnTo>
                  <a:pt x="1070533" y="0"/>
                </a:lnTo>
                <a:lnTo>
                  <a:pt x="1070533" y="936230"/>
                </a:lnTo>
                <a:lnTo>
                  <a:pt x="0" y="93623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PE"/>
          </a:p>
        </p:txBody>
      </p:sp>
      <p:sp>
        <p:nvSpPr>
          <p:cNvPr id="44" name="Freeform 44"/>
          <p:cNvSpPr/>
          <p:nvPr/>
        </p:nvSpPr>
        <p:spPr>
          <a:xfrm>
            <a:off x="6872708" y="6542244"/>
            <a:ext cx="1631782" cy="1566510"/>
          </a:xfrm>
          <a:custGeom>
            <a:avLst/>
            <a:gdLst/>
            <a:ahLst/>
            <a:cxnLst/>
            <a:rect l="l" t="t" r="r" b="b"/>
            <a:pathLst>
              <a:path w="1631782" h="1566510">
                <a:moveTo>
                  <a:pt x="0" y="0"/>
                </a:moveTo>
                <a:lnTo>
                  <a:pt x="1631782" y="0"/>
                </a:lnTo>
                <a:lnTo>
                  <a:pt x="1631782" y="1566511"/>
                </a:lnTo>
                <a:lnTo>
                  <a:pt x="0" y="156651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PE"/>
          </a:p>
        </p:txBody>
      </p:sp>
      <p:grpSp>
        <p:nvGrpSpPr>
          <p:cNvPr id="45" name="Group 45"/>
          <p:cNvGrpSpPr/>
          <p:nvPr/>
        </p:nvGrpSpPr>
        <p:grpSpPr>
          <a:xfrm>
            <a:off x="6466731" y="8431200"/>
            <a:ext cx="2429881" cy="545032"/>
            <a:chOff x="0" y="0"/>
            <a:chExt cx="555292" cy="124554"/>
          </a:xfrm>
        </p:grpSpPr>
        <p:sp>
          <p:nvSpPr>
            <p:cNvPr id="46" name="Freeform 46"/>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47" name="TextBox 47"/>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48" name="TextBox 48"/>
          <p:cNvSpPr txBox="1"/>
          <p:nvPr/>
        </p:nvSpPr>
        <p:spPr>
          <a:xfrm>
            <a:off x="2665466" y="9159828"/>
            <a:ext cx="2114218" cy="884858"/>
          </a:xfrm>
          <a:prstGeom prst="rect">
            <a:avLst/>
          </a:prstGeom>
        </p:spPr>
        <p:txBody>
          <a:bodyPr lIns="0" tIns="0" rIns="0" bIns="0" rtlCol="0" anchor="t">
            <a:spAutoFit/>
          </a:bodyPr>
          <a:lstStyle/>
          <a:p>
            <a:pPr algn="ctr">
              <a:lnSpc>
                <a:spcPts val="2332"/>
              </a:lnSpc>
            </a:pPr>
            <a:r>
              <a:rPr lang="en-US" sz="2286" dirty="0" err="1">
                <a:solidFill>
                  <a:srgbClr val="000000"/>
                </a:solidFill>
                <a:latin typeface="Gilroy"/>
                <a:ea typeface="Gilroy"/>
                <a:cs typeface="Gilroy"/>
                <a:sym typeface="Gilroy"/>
              </a:rPr>
              <a:t>Familty</a:t>
            </a:r>
            <a:r>
              <a:rPr lang="en-US" sz="2286" dirty="0">
                <a:solidFill>
                  <a:srgbClr val="000000"/>
                </a:solidFill>
                <a:latin typeface="Gilroy"/>
                <a:ea typeface="Gilroy"/>
                <a:cs typeface="Gilroy"/>
                <a:sym typeface="Gilroy"/>
              </a:rPr>
              <a:t> Vegetable Gardens</a:t>
            </a:r>
          </a:p>
        </p:txBody>
      </p:sp>
      <p:sp>
        <p:nvSpPr>
          <p:cNvPr id="49" name="TextBox 49"/>
          <p:cNvSpPr txBox="1"/>
          <p:nvPr/>
        </p:nvSpPr>
        <p:spPr>
          <a:xfrm>
            <a:off x="3469869" y="8496786"/>
            <a:ext cx="473438" cy="410111"/>
          </a:xfrm>
          <a:prstGeom prst="rect">
            <a:avLst/>
          </a:prstGeom>
        </p:spPr>
        <p:txBody>
          <a:bodyPr lIns="0" tIns="0" rIns="0" bIns="0" rtlCol="0" anchor="t">
            <a:spAutoFit/>
          </a:bodyPr>
          <a:lstStyle/>
          <a:p>
            <a:pPr algn="ctr">
              <a:lnSpc>
                <a:spcPts val="3201"/>
              </a:lnSpc>
              <a:spcBef>
                <a:spcPct val="0"/>
              </a:spcBef>
            </a:pPr>
            <a:r>
              <a:rPr lang="en-US" sz="2286" b="1" dirty="0">
                <a:solidFill>
                  <a:srgbClr val="FFFFFF"/>
                </a:solidFill>
                <a:latin typeface="Gilroy Bold"/>
                <a:ea typeface="Gilroy Bold"/>
                <a:cs typeface="Gilroy Bold"/>
                <a:sym typeface="Gilroy Bold"/>
              </a:rPr>
              <a:t>228</a:t>
            </a:r>
          </a:p>
        </p:txBody>
      </p:sp>
      <p:sp>
        <p:nvSpPr>
          <p:cNvPr id="50" name="TextBox 50"/>
          <p:cNvSpPr txBox="1"/>
          <p:nvPr/>
        </p:nvSpPr>
        <p:spPr>
          <a:xfrm>
            <a:off x="6623058" y="9192925"/>
            <a:ext cx="2131083" cy="923330"/>
          </a:xfrm>
          <a:prstGeom prst="rect">
            <a:avLst/>
          </a:prstGeom>
        </p:spPr>
        <p:txBody>
          <a:bodyPr lIns="0" tIns="0" rIns="0" bIns="0" rtlCol="0" anchor="t">
            <a:spAutoFit/>
          </a:bodyPr>
          <a:lstStyle/>
          <a:p>
            <a:pPr algn="ctr">
              <a:lnSpc>
                <a:spcPts val="2351"/>
              </a:lnSpc>
            </a:pPr>
            <a:r>
              <a:rPr lang="en-US" sz="2304" dirty="0">
                <a:solidFill>
                  <a:srgbClr val="000000"/>
                </a:solidFill>
                <a:latin typeface="Gilroy"/>
                <a:ea typeface="Gilroy"/>
                <a:cs typeface="Gilroy"/>
                <a:sym typeface="Gilroy"/>
              </a:rPr>
              <a:t>School Vegetable Gardens</a:t>
            </a:r>
          </a:p>
        </p:txBody>
      </p:sp>
      <p:sp>
        <p:nvSpPr>
          <p:cNvPr id="51" name="TextBox 51"/>
          <p:cNvSpPr txBox="1"/>
          <p:nvPr/>
        </p:nvSpPr>
        <p:spPr>
          <a:xfrm>
            <a:off x="7607690" y="8486768"/>
            <a:ext cx="398540" cy="384914"/>
          </a:xfrm>
          <a:prstGeom prst="rect">
            <a:avLst/>
          </a:prstGeom>
        </p:spPr>
        <p:txBody>
          <a:bodyPr wrap="square" lIns="0" tIns="0" rIns="0" bIns="0" rtlCol="0" anchor="t">
            <a:spAutoFit/>
          </a:bodyPr>
          <a:lstStyle/>
          <a:p>
            <a:pPr algn="ctr">
              <a:lnSpc>
                <a:spcPts val="3226"/>
              </a:lnSpc>
              <a:spcBef>
                <a:spcPct val="0"/>
              </a:spcBef>
            </a:pPr>
            <a:r>
              <a:rPr lang="en-US" sz="2304" b="1" dirty="0">
                <a:solidFill>
                  <a:srgbClr val="FFFFFF"/>
                </a:solidFill>
                <a:latin typeface="Gilroy Bold"/>
                <a:ea typeface="Gilroy Bold"/>
                <a:cs typeface="Gilroy Bold"/>
                <a:sym typeface="Gilroy Bold"/>
              </a:rPr>
              <a:t>7</a:t>
            </a:r>
          </a:p>
        </p:txBody>
      </p:sp>
      <p:grpSp>
        <p:nvGrpSpPr>
          <p:cNvPr id="52" name="Group 52"/>
          <p:cNvGrpSpPr/>
          <p:nvPr/>
        </p:nvGrpSpPr>
        <p:grpSpPr>
          <a:xfrm>
            <a:off x="10308826" y="8397164"/>
            <a:ext cx="2447146" cy="548904"/>
            <a:chOff x="0" y="0"/>
            <a:chExt cx="555292" cy="124554"/>
          </a:xfrm>
        </p:grpSpPr>
        <p:sp>
          <p:nvSpPr>
            <p:cNvPr id="53" name="Freeform 53"/>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54" name="TextBox 54"/>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55" name="Freeform 55"/>
          <p:cNvSpPr/>
          <p:nvPr/>
        </p:nvSpPr>
        <p:spPr>
          <a:xfrm>
            <a:off x="10741687" y="6405021"/>
            <a:ext cx="1653797" cy="1696993"/>
          </a:xfrm>
          <a:custGeom>
            <a:avLst/>
            <a:gdLst/>
            <a:ahLst/>
            <a:cxnLst/>
            <a:rect l="l" t="t" r="r" b="b"/>
            <a:pathLst>
              <a:path w="1653797" h="1696993">
                <a:moveTo>
                  <a:pt x="0" y="0"/>
                </a:moveTo>
                <a:lnTo>
                  <a:pt x="1653797" y="0"/>
                </a:lnTo>
                <a:lnTo>
                  <a:pt x="1653797" y="1696993"/>
                </a:lnTo>
                <a:lnTo>
                  <a:pt x="0" y="169699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s-PE"/>
          </a:p>
        </p:txBody>
      </p:sp>
      <p:grpSp>
        <p:nvGrpSpPr>
          <p:cNvPr id="56" name="Group 56"/>
          <p:cNvGrpSpPr/>
          <p:nvPr/>
        </p:nvGrpSpPr>
        <p:grpSpPr>
          <a:xfrm>
            <a:off x="14327596" y="8405873"/>
            <a:ext cx="2588804" cy="540640"/>
            <a:chOff x="0" y="0"/>
            <a:chExt cx="555292" cy="124554"/>
          </a:xfrm>
        </p:grpSpPr>
        <p:sp>
          <p:nvSpPr>
            <p:cNvPr id="57" name="Freeform 57"/>
            <p:cNvSpPr/>
            <p:nvPr/>
          </p:nvSpPr>
          <p:spPr>
            <a:xfrm>
              <a:off x="0" y="0"/>
              <a:ext cx="555292" cy="124554"/>
            </a:xfrm>
            <a:custGeom>
              <a:avLst/>
              <a:gdLst/>
              <a:ahLst/>
              <a:cxnLst/>
              <a:rect l="l" t="t" r="r" b="b"/>
              <a:pathLst>
                <a:path w="555292" h="124554">
                  <a:moveTo>
                    <a:pt x="62277" y="0"/>
                  </a:moveTo>
                  <a:lnTo>
                    <a:pt x="493015" y="0"/>
                  </a:lnTo>
                  <a:cubicBezTo>
                    <a:pt x="527410" y="0"/>
                    <a:pt x="555292" y="27882"/>
                    <a:pt x="555292" y="62277"/>
                  </a:cubicBezTo>
                  <a:lnTo>
                    <a:pt x="555292" y="62277"/>
                  </a:lnTo>
                  <a:cubicBezTo>
                    <a:pt x="555292" y="78794"/>
                    <a:pt x="548731" y="94634"/>
                    <a:pt x="537052" y="106314"/>
                  </a:cubicBezTo>
                  <a:cubicBezTo>
                    <a:pt x="525372" y="117993"/>
                    <a:pt x="509532" y="124554"/>
                    <a:pt x="49301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FB861B"/>
            </a:solidFill>
          </p:spPr>
          <p:txBody>
            <a:bodyPr/>
            <a:lstStyle/>
            <a:p>
              <a:endParaRPr lang="es-PE"/>
            </a:p>
          </p:txBody>
        </p:sp>
        <p:sp>
          <p:nvSpPr>
            <p:cNvPr id="58" name="TextBox 58"/>
            <p:cNvSpPr txBox="1"/>
            <p:nvPr/>
          </p:nvSpPr>
          <p:spPr>
            <a:xfrm>
              <a:off x="0" y="-28575"/>
              <a:ext cx="555292" cy="153129"/>
            </a:xfrm>
            <a:prstGeom prst="rect">
              <a:avLst/>
            </a:prstGeom>
          </p:spPr>
          <p:txBody>
            <a:bodyPr lIns="50800" tIns="50800" rIns="50800" bIns="50800" rtlCol="0" anchor="ctr"/>
            <a:lstStyle/>
            <a:p>
              <a:pPr algn="ctr">
                <a:lnSpc>
                  <a:spcPts val="3224"/>
                </a:lnSpc>
              </a:pPr>
              <a:endParaRPr/>
            </a:p>
          </p:txBody>
        </p:sp>
      </p:grpSp>
      <p:sp>
        <p:nvSpPr>
          <p:cNvPr id="59" name="Freeform 59"/>
          <p:cNvSpPr/>
          <p:nvPr/>
        </p:nvSpPr>
        <p:spPr>
          <a:xfrm>
            <a:off x="15033371" y="6923957"/>
            <a:ext cx="994274" cy="1218474"/>
          </a:xfrm>
          <a:custGeom>
            <a:avLst/>
            <a:gdLst/>
            <a:ahLst/>
            <a:cxnLst/>
            <a:rect l="l" t="t" r="r" b="b"/>
            <a:pathLst>
              <a:path w="994274" h="1218474">
                <a:moveTo>
                  <a:pt x="0" y="0"/>
                </a:moveTo>
                <a:lnTo>
                  <a:pt x="994274" y="0"/>
                </a:lnTo>
                <a:lnTo>
                  <a:pt x="994274" y="1218474"/>
                </a:lnTo>
                <a:lnTo>
                  <a:pt x="0" y="12184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s-PE"/>
          </a:p>
        </p:txBody>
      </p:sp>
      <p:sp>
        <p:nvSpPr>
          <p:cNvPr id="60" name="TextBox 60"/>
          <p:cNvSpPr txBox="1"/>
          <p:nvPr/>
        </p:nvSpPr>
        <p:spPr>
          <a:xfrm>
            <a:off x="10466263" y="9164099"/>
            <a:ext cx="2146225" cy="615553"/>
          </a:xfrm>
          <a:prstGeom prst="rect">
            <a:avLst/>
          </a:prstGeom>
        </p:spPr>
        <p:txBody>
          <a:bodyPr lIns="0" tIns="0" rIns="0" bIns="0" rtlCol="0" anchor="t">
            <a:spAutoFit/>
          </a:bodyPr>
          <a:lstStyle/>
          <a:p>
            <a:pPr algn="ctr">
              <a:lnSpc>
                <a:spcPts val="2367"/>
              </a:lnSpc>
            </a:pPr>
            <a:r>
              <a:rPr lang="en-US" sz="2321" dirty="0">
                <a:solidFill>
                  <a:srgbClr val="000000"/>
                </a:solidFill>
                <a:latin typeface="Gilroy"/>
                <a:ea typeface="Gilroy"/>
                <a:cs typeface="Gilroy"/>
                <a:sym typeface="Gilroy"/>
              </a:rPr>
              <a:t>Female Leaders</a:t>
            </a:r>
          </a:p>
        </p:txBody>
      </p:sp>
      <p:sp>
        <p:nvSpPr>
          <p:cNvPr id="61" name="TextBox 61"/>
          <p:cNvSpPr txBox="1"/>
          <p:nvPr/>
        </p:nvSpPr>
        <p:spPr>
          <a:xfrm>
            <a:off x="15418089" y="8460532"/>
            <a:ext cx="444948" cy="384272"/>
          </a:xfrm>
          <a:prstGeom prst="rect">
            <a:avLst/>
          </a:prstGeom>
        </p:spPr>
        <p:txBody>
          <a:bodyPr wrap="square" lIns="0" tIns="0" rIns="0" bIns="0" rtlCol="0" anchor="t">
            <a:spAutoFit/>
          </a:bodyPr>
          <a:lstStyle/>
          <a:p>
            <a:pPr algn="ctr">
              <a:lnSpc>
                <a:spcPts val="3200"/>
              </a:lnSpc>
              <a:spcBef>
                <a:spcPct val="0"/>
              </a:spcBef>
            </a:pPr>
            <a:r>
              <a:rPr lang="en-US" sz="2286" b="1" dirty="0">
                <a:solidFill>
                  <a:srgbClr val="FFFFFF"/>
                </a:solidFill>
                <a:latin typeface="Gilroy Bold"/>
                <a:ea typeface="Gilroy Bold"/>
                <a:cs typeface="Gilroy Bold"/>
                <a:sym typeface="Gilroy Bold"/>
              </a:rPr>
              <a:t>11</a:t>
            </a:r>
          </a:p>
        </p:txBody>
      </p:sp>
      <p:sp>
        <p:nvSpPr>
          <p:cNvPr id="62" name="TextBox 62"/>
          <p:cNvSpPr txBox="1"/>
          <p:nvPr/>
        </p:nvSpPr>
        <p:spPr>
          <a:xfrm>
            <a:off x="14461941" y="9165588"/>
            <a:ext cx="2137133" cy="307777"/>
          </a:xfrm>
          <a:prstGeom prst="rect">
            <a:avLst/>
          </a:prstGeom>
        </p:spPr>
        <p:txBody>
          <a:bodyPr lIns="0" tIns="0" rIns="0" bIns="0" rtlCol="0" anchor="t">
            <a:spAutoFit/>
          </a:bodyPr>
          <a:lstStyle/>
          <a:p>
            <a:pPr algn="ctr">
              <a:lnSpc>
                <a:spcPts val="2357"/>
              </a:lnSpc>
            </a:pPr>
            <a:r>
              <a:rPr lang="en-US" sz="2311" dirty="0">
                <a:solidFill>
                  <a:srgbClr val="000000"/>
                </a:solidFill>
                <a:latin typeface="Gilroy"/>
                <a:ea typeface="Gilroy"/>
                <a:cs typeface="Gilroy"/>
                <a:sym typeface="Gilroy"/>
              </a:rPr>
              <a:t>Water Filters</a:t>
            </a:r>
          </a:p>
        </p:txBody>
      </p:sp>
      <p:sp>
        <p:nvSpPr>
          <p:cNvPr id="63" name="TextBox 63"/>
          <p:cNvSpPr txBox="1"/>
          <p:nvPr/>
        </p:nvSpPr>
        <p:spPr>
          <a:xfrm>
            <a:off x="11474641" y="8425864"/>
            <a:ext cx="272912" cy="404732"/>
          </a:xfrm>
          <a:prstGeom prst="rect">
            <a:avLst/>
          </a:prstGeom>
        </p:spPr>
        <p:txBody>
          <a:bodyPr lIns="0" tIns="0" rIns="0" bIns="0" rtlCol="0" anchor="t">
            <a:spAutoFit/>
          </a:bodyPr>
          <a:lstStyle/>
          <a:p>
            <a:pPr algn="ctr">
              <a:lnSpc>
                <a:spcPts val="3226"/>
              </a:lnSpc>
              <a:spcBef>
                <a:spcPct val="0"/>
              </a:spcBef>
            </a:pPr>
            <a:r>
              <a:rPr lang="en-US" sz="2304" b="1" dirty="0">
                <a:solidFill>
                  <a:srgbClr val="FFFFFF"/>
                </a:solidFill>
                <a:latin typeface="Gilroy Bold"/>
                <a:ea typeface="Gilroy Bold"/>
                <a:cs typeface="Gilroy Bold"/>
                <a:sym typeface="Gilroy Bold"/>
              </a:rPr>
              <a:t>31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s-PE"/>
          </a:p>
        </p:txBody>
      </p:sp>
      <p:grpSp>
        <p:nvGrpSpPr>
          <p:cNvPr id="6" name="Group 6"/>
          <p:cNvGrpSpPr/>
          <p:nvPr/>
        </p:nvGrpSpPr>
        <p:grpSpPr>
          <a:xfrm>
            <a:off x="-651330" y="9561146"/>
            <a:ext cx="19615407" cy="3895402"/>
            <a:chOff x="0" y="0"/>
            <a:chExt cx="5166198" cy="1025950"/>
          </a:xfrm>
        </p:grpSpPr>
        <p:sp>
          <p:nvSpPr>
            <p:cNvPr id="7" name="Freeform 7"/>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14085"/>
            </a:solidFill>
          </p:spPr>
          <p:txBody>
            <a:bodyPr/>
            <a:lstStyle/>
            <a:p>
              <a:endParaRPr lang="es-PE"/>
            </a:p>
          </p:txBody>
        </p:sp>
        <p:sp>
          <p:nvSpPr>
            <p:cNvPr id="8" name="TextBox 8"/>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436132" y="2510512"/>
            <a:ext cx="1926748" cy="521663"/>
          </a:xfrm>
          <a:custGeom>
            <a:avLst/>
            <a:gdLst/>
            <a:ahLst/>
            <a:cxnLst/>
            <a:rect l="l" t="t" r="r" b="b"/>
            <a:pathLst>
              <a:path w="1926748" h="521663">
                <a:moveTo>
                  <a:pt x="0" y="0"/>
                </a:moveTo>
                <a:lnTo>
                  <a:pt x="1926748" y="0"/>
                </a:lnTo>
                <a:lnTo>
                  <a:pt x="1926748" y="521663"/>
                </a:lnTo>
                <a:lnTo>
                  <a:pt x="0" y="521663"/>
                </a:lnTo>
                <a:lnTo>
                  <a:pt x="0" y="0"/>
                </a:lnTo>
                <a:close/>
              </a:path>
            </a:pathLst>
          </a:custGeom>
          <a:blipFill>
            <a:blip r:embed="rId3"/>
            <a:stretch>
              <a:fillRect t="-206" b="-206"/>
            </a:stretch>
          </a:blipFill>
        </p:spPr>
        <p:txBody>
          <a:bodyPr/>
          <a:lstStyle/>
          <a:p>
            <a:endParaRPr lang="es-PE"/>
          </a:p>
        </p:txBody>
      </p:sp>
      <p:sp>
        <p:nvSpPr>
          <p:cNvPr id="10" name="Freeform 10"/>
          <p:cNvSpPr/>
          <p:nvPr/>
        </p:nvSpPr>
        <p:spPr>
          <a:xfrm>
            <a:off x="3637883" y="2455736"/>
            <a:ext cx="1926748" cy="695351"/>
          </a:xfrm>
          <a:custGeom>
            <a:avLst/>
            <a:gdLst/>
            <a:ahLst/>
            <a:cxnLst/>
            <a:rect l="l" t="t" r="r" b="b"/>
            <a:pathLst>
              <a:path w="1926748" h="695351">
                <a:moveTo>
                  <a:pt x="0" y="0"/>
                </a:moveTo>
                <a:lnTo>
                  <a:pt x="1926747" y="0"/>
                </a:lnTo>
                <a:lnTo>
                  <a:pt x="1926747" y="695351"/>
                </a:lnTo>
                <a:lnTo>
                  <a:pt x="0" y="695351"/>
                </a:lnTo>
                <a:lnTo>
                  <a:pt x="0" y="0"/>
                </a:lnTo>
                <a:close/>
              </a:path>
            </a:pathLst>
          </a:custGeom>
          <a:blipFill>
            <a:blip r:embed="rId4"/>
            <a:stretch>
              <a:fillRect l="-14943" t="-133394" r="-15122" b="-127005"/>
            </a:stretch>
          </a:blipFill>
        </p:spPr>
        <p:txBody>
          <a:bodyPr/>
          <a:lstStyle/>
          <a:p>
            <a:endParaRPr lang="es-PE"/>
          </a:p>
        </p:txBody>
      </p:sp>
      <p:sp>
        <p:nvSpPr>
          <p:cNvPr id="11" name="Freeform 11"/>
          <p:cNvSpPr/>
          <p:nvPr/>
        </p:nvSpPr>
        <p:spPr>
          <a:xfrm>
            <a:off x="2399506" y="4492435"/>
            <a:ext cx="1004592" cy="762946"/>
          </a:xfrm>
          <a:custGeom>
            <a:avLst/>
            <a:gdLst/>
            <a:ahLst/>
            <a:cxnLst/>
            <a:rect l="l" t="t" r="r" b="b"/>
            <a:pathLst>
              <a:path w="1004592" h="762946">
                <a:moveTo>
                  <a:pt x="0" y="0"/>
                </a:moveTo>
                <a:lnTo>
                  <a:pt x="1004592" y="0"/>
                </a:lnTo>
                <a:lnTo>
                  <a:pt x="1004592" y="762946"/>
                </a:lnTo>
                <a:lnTo>
                  <a:pt x="0" y="762946"/>
                </a:lnTo>
                <a:lnTo>
                  <a:pt x="0" y="0"/>
                </a:lnTo>
                <a:close/>
              </a:path>
            </a:pathLst>
          </a:custGeom>
          <a:blipFill>
            <a:blip r:embed="rId5"/>
            <a:stretch>
              <a:fillRect t="-14183" r="-1" b="-17490"/>
            </a:stretch>
          </a:blipFill>
        </p:spPr>
        <p:txBody>
          <a:bodyPr/>
          <a:lstStyle/>
          <a:p>
            <a:endParaRPr lang="es-PE"/>
          </a:p>
        </p:txBody>
      </p:sp>
      <p:sp>
        <p:nvSpPr>
          <p:cNvPr id="12" name="Freeform 12"/>
          <p:cNvSpPr/>
          <p:nvPr/>
        </p:nvSpPr>
        <p:spPr>
          <a:xfrm>
            <a:off x="2070497" y="3462933"/>
            <a:ext cx="1052301" cy="599412"/>
          </a:xfrm>
          <a:custGeom>
            <a:avLst/>
            <a:gdLst/>
            <a:ahLst/>
            <a:cxnLst/>
            <a:rect l="l" t="t" r="r" b="b"/>
            <a:pathLst>
              <a:path w="1052301" h="599412">
                <a:moveTo>
                  <a:pt x="0" y="0"/>
                </a:moveTo>
                <a:lnTo>
                  <a:pt x="1052301" y="0"/>
                </a:lnTo>
                <a:lnTo>
                  <a:pt x="1052301" y="599411"/>
                </a:lnTo>
                <a:lnTo>
                  <a:pt x="0" y="599411"/>
                </a:lnTo>
                <a:lnTo>
                  <a:pt x="0" y="0"/>
                </a:lnTo>
                <a:close/>
              </a:path>
            </a:pathLst>
          </a:custGeom>
          <a:blipFill>
            <a:blip r:embed="rId6"/>
            <a:stretch>
              <a:fillRect l="-79" r="-79"/>
            </a:stretch>
          </a:blipFill>
        </p:spPr>
        <p:txBody>
          <a:bodyPr/>
          <a:lstStyle/>
          <a:p>
            <a:endParaRPr lang="es-PE"/>
          </a:p>
        </p:txBody>
      </p:sp>
      <p:grpSp>
        <p:nvGrpSpPr>
          <p:cNvPr id="13" name="Group 13"/>
          <p:cNvGrpSpPr/>
          <p:nvPr/>
        </p:nvGrpSpPr>
        <p:grpSpPr>
          <a:xfrm>
            <a:off x="5840855" y="4503848"/>
            <a:ext cx="1062527" cy="639652"/>
            <a:chOff x="0" y="0"/>
            <a:chExt cx="1730728" cy="1041916"/>
          </a:xfrm>
        </p:grpSpPr>
        <p:sp>
          <p:nvSpPr>
            <p:cNvPr id="14" name="Freeform 14"/>
            <p:cNvSpPr/>
            <p:nvPr/>
          </p:nvSpPr>
          <p:spPr>
            <a:xfrm>
              <a:off x="0" y="0"/>
              <a:ext cx="1730776" cy="1041908"/>
            </a:xfrm>
            <a:custGeom>
              <a:avLst/>
              <a:gdLst/>
              <a:ahLst/>
              <a:cxnLst/>
              <a:rect l="l" t="t" r="r" b="b"/>
              <a:pathLst>
                <a:path w="1730776" h="1041908">
                  <a:moveTo>
                    <a:pt x="0" y="0"/>
                  </a:moveTo>
                  <a:lnTo>
                    <a:pt x="1730776" y="0"/>
                  </a:lnTo>
                  <a:lnTo>
                    <a:pt x="1730776" y="1041908"/>
                  </a:lnTo>
                  <a:lnTo>
                    <a:pt x="0" y="1041908"/>
                  </a:lnTo>
                  <a:lnTo>
                    <a:pt x="0" y="0"/>
                  </a:lnTo>
                  <a:close/>
                </a:path>
              </a:pathLst>
            </a:custGeom>
            <a:blipFill>
              <a:blip r:embed="rId7"/>
              <a:stretch>
                <a:fillRect l="-2" t="-33060" b="-33060"/>
              </a:stretch>
            </a:blipFill>
          </p:spPr>
          <p:txBody>
            <a:bodyPr/>
            <a:lstStyle/>
            <a:p>
              <a:endParaRPr lang="es-PE"/>
            </a:p>
          </p:txBody>
        </p:sp>
      </p:grpSp>
      <p:grpSp>
        <p:nvGrpSpPr>
          <p:cNvPr id="15" name="Group 15"/>
          <p:cNvGrpSpPr/>
          <p:nvPr/>
        </p:nvGrpSpPr>
        <p:grpSpPr>
          <a:xfrm>
            <a:off x="4012908" y="4711510"/>
            <a:ext cx="1505857" cy="391050"/>
            <a:chOff x="0" y="0"/>
            <a:chExt cx="3369463" cy="875003"/>
          </a:xfrm>
        </p:grpSpPr>
        <p:sp>
          <p:nvSpPr>
            <p:cNvPr id="16" name="Freeform 16"/>
            <p:cNvSpPr/>
            <p:nvPr/>
          </p:nvSpPr>
          <p:spPr>
            <a:xfrm>
              <a:off x="0" y="0"/>
              <a:ext cx="3369513" cy="874996"/>
            </a:xfrm>
            <a:custGeom>
              <a:avLst/>
              <a:gdLst/>
              <a:ahLst/>
              <a:cxnLst/>
              <a:rect l="l" t="t" r="r" b="b"/>
              <a:pathLst>
                <a:path w="3369513" h="874996">
                  <a:moveTo>
                    <a:pt x="0" y="0"/>
                  </a:moveTo>
                  <a:lnTo>
                    <a:pt x="3369513" y="0"/>
                  </a:lnTo>
                  <a:lnTo>
                    <a:pt x="3369513" y="874996"/>
                  </a:lnTo>
                  <a:lnTo>
                    <a:pt x="0" y="874996"/>
                  </a:lnTo>
                  <a:lnTo>
                    <a:pt x="0" y="0"/>
                  </a:lnTo>
                  <a:close/>
                </a:path>
              </a:pathLst>
            </a:custGeom>
            <a:blipFill>
              <a:blip r:embed="rId8"/>
              <a:stretch>
                <a:fillRect l="-1" t="-9597" b="-9598"/>
              </a:stretch>
            </a:blipFill>
          </p:spPr>
          <p:txBody>
            <a:bodyPr/>
            <a:lstStyle/>
            <a:p>
              <a:endParaRPr lang="es-PE"/>
            </a:p>
          </p:txBody>
        </p:sp>
      </p:grpSp>
      <p:sp>
        <p:nvSpPr>
          <p:cNvPr id="17" name="Freeform 17"/>
          <p:cNvSpPr/>
          <p:nvPr/>
        </p:nvSpPr>
        <p:spPr>
          <a:xfrm>
            <a:off x="15125583" y="2470575"/>
            <a:ext cx="1064323" cy="775611"/>
          </a:xfrm>
          <a:custGeom>
            <a:avLst/>
            <a:gdLst/>
            <a:ahLst/>
            <a:cxnLst/>
            <a:rect l="l" t="t" r="r" b="b"/>
            <a:pathLst>
              <a:path w="1064323" h="775611">
                <a:moveTo>
                  <a:pt x="0" y="0"/>
                </a:moveTo>
                <a:lnTo>
                  <a:pt x="1064323" y="0"/>
                </a:lnTo>
                <a:lnTo>
                  <a:pt x="1064323" y="775611"/>
                </a:lnTo>
                <a:lnTo>
                  <a:pt x="0" y="775611"/>
                </a:lnTo>
                <a:lnTo>
                  <a:pt x="0" y="0"/>
                </a:lnTo>
                <a:close/>
              </a:path>
            </a:pathLst>
          </a:custGeom>
          <a:blipFill>
            <a:blip r:embed="rId9"/>
            <a:stretch>
              <a:fillRect l="-352980" t="-6729" r="-270530"/>
            </a:stretch>
          </a:blipFill>
        </p:spPr>
        <p:txBody>
          <a:bodyPr/>
          <a:lstStyle/>
          <a:p>
            <a:endParaRPr lang="es-PE"/>
          </a:p>
        </p:txBody>
      </p:sp>
      <p:sp>
        <p:nvSpPr>
          <p:cNvPr id="18" name="Freeform 18"/>
          <p:cNvSpPr/>
          <p:nvPr/>
        </p:nvSpPr>
        <p:spPr>
          <a:xfrm>
            <a:off x="11018681" y="2637285"/>
            <a:ext cx="1704140" cy="536804"/>
          </a:xfrm>
          <a:custGeom>
            <a:avLst/>
            <a:gdLst/>
            <a:ahLst/>
            <a:cxnLst/>
            <a:rect l="l" t="t" r="r" b="b"/>
            <a:pathLst>
              <a:path w="1704140" h="536804">
                <a:moveTo>
                  <a:pt x="0" y="0"/>
                </a:moveTo>
                <a:lnTo>
                  <a:pt x="1704140" y="0"/>
                </a:lnTo>
                <a:lnTo>
                  <a:pt x="1704140" y="536804"/>
                </a:lnTo>
                <a:lnTo>
                  <a:pt x="0" y="536804"/>
                </a:lnTo>
                <a:lnTo>
                  <a:pt x="0" y="0"/>
                </a:lnTo>
                <a:close/>
              </a:path>
            </a:pathLst>
          </a:custGeom>
          <a:blipFill>
            <a:blip r:embed="rId10"/>
            <a:stretch>
              <a:fillRect/>
            </a:stretch>
          </a:blipFill>
        </p:spPr>
        <p:txBody>
          <a:bodyPr/>
          <a:lstStyle/>
          <a:p>
            <a:endParaRPr lang="es-PE"/>
          </a:p>
        </p:txBody>
      </p:sp>
      <p:sp>
        <p:nvSpPr>
          <p:cNvPr id="19" name="Freeform 19"/>
          <p:cNvSpPr/>
          <p:nvPr/>
        </p:nvSpPr>
        <p:spPr>
          <a:xfrm>
            <a:off x="12147560" y="3589086"/>
            <a:ext cx="819202" cy="804300"/>
          </a:xfrm>
          <a:custGeom>
            <a:avLst/>
            <a:gdLst/>
            <a:ahLst/>
            <a:cxnLst/>
            <a:rect l="l" t="t" r="r" b="b"/>
            <a:pathLst>
              <a:path w="819202" h="804300">
                <a:moveTo>
                  <a:pt x="0" y="0"/>
                </a:moveTo>
                <a:lnTo>
                  <a:pt x="819202" y="0"/>
                </a:lnTo>
                <a:lnTo>
                  <a:pt x="819202" y="804300"/>
                </a:lnTo>
                <a:lnTo>
                  <a:pt x="0" y="804300"/>
                </a:lnTo>
                <a:lnTo>
                  <a:pt x="0" y="0"/>
                </a:lnTo>
                <a:close/>
              </a:path>
            </a:pathLst>
          </a:custGeom>
          <a:blipFill>
            <a:blip r:embed="rId11"/>
            <a:stretch>
              <a:fillRect t="-7870" b="-7870"/>
            </a:stretch>
          </a:blipFill>
        </p:spPr>
        <p:txBody>
          <a:bodyPr/>
          <a:lstStyle/>
          <a:p>
            <a:endParaRPr lang="es-PE"/>
          </a:p>
        </p:txBody>
      </p:sp>
      <p:sp>
        <p:nvSpPr>
          <p:cNvPr id="20" name="Freeform 20"/>
          <p:cNvSpPr/>
          <p:nvPr/>
        </p:nvSpPr>
        <p:spPr>
          <a:xfrm>
            <a:off x="13473286" y="3609172"/>
            <a:ext cx="728094" cy="728094"/>
          </a:xfrm>
          <a:custGeom>
            <a:avLst/>
            <a:gdLst/>
            <a:ahLst/>
            <a:cxnLst/>
            <a:rect l="l" t="t" r="r" b="b"/>
            <a:pathLst>
              <a:path w="728094" h="728094">
                <a:moveTo>
                  <a:pt x="0" y="0"/>
                </a:moveTo>
                <a:lnTo>
                  <a:pt x="728094" y="0"/>
                </a:lnTo>
                <a:lnTo>
                  <a:pt x="728094" y="728094"/>
                </a:lnTo>
                <a:lnTo>
                  <a:pt x="0" y="728094"/>
                </a:lnTo>
                <a:lnTo>
                  <a:pt x="0" y="0"/>
                </a:lnTo>
                <a:close/>
              </a:path>
            </a:pathLst>
          </a:custGeom>
          <a:blipFill>
            <a:blip r:embed="rId12"/>
            <a:stretch>
              <a:fillRect/>
            </a:stretch>
          </a:blipFill>
        </p:spPr>
        <p:txBody>
          <a:bodyPr/>
          <a:lstStyle/>
          <a:p>
            <a:endParaRPr lang="es-PE"/>
          </a:p>
        </p:txBody>
      </p:sp>
      <p:sp>
        <p:nvSpPr>
          <p:cNvPr id="21" name="Freeform 21"/>
          <p:cNvSpPr/>
          <p:nvPr/>
        </p:nvSpPr>
        <p:spPr>
          <a:xfrm>
            <a:off x="14670022" y="3688501"/>
            <a:ext cx="1076391" cy="605470"/>
          </a:xfrm>
          <a:custGeom>
            <a:avLst/>
            <a:gdLst/>
            <a:ahLst/>
            <a:cxnLst/>
            <a:rect l="l" t="t" r="r" b="b"/>
            <a:pathLst>
              <a:path w="1076391" h="605470">
                <a:moveTo>
                  <a:pt x="0" y="0"/>
                </a:moveTo>
                <a:lnTo>
                  <a:pt x="1076392" y="0"/>
                </a:lnTo>
                <a:lnTo>
                  <a:pt x="1076392" y="605470"/>
                </a:lnTo>
                <a:lnTo>
                  <a:pt x="0" y="605470"/>
                </a:lnTo>
                <a:lnTo>
                  <a:pt x="0" y="0"/>
                </a:lnTo>
                <a:close/>
              </a:path>
            </a:pathLst>
          </a:custGeom>
          <a:blipFill>
            <a:blip r:embed="rId13"/>
            <a:stretch>
              <a:fillRect/>
            </a:stretch>
          </a:blipFill>
        </p:spPr>
        <p:txBody>
          <a:bodyPr/>
          <a:lstStyle/>
          <a:p>
            <a:endParaRPr lang="es-PE"/>
          </a:p>
        </p:txBody>
      </p:sp>
      <p:sp>
        <p:nvSpPr>
          <p:cNvPr id="22" name="Freeform 22"/>
          <p:cNvSpPr/>
          <p:nvPr/>
        </p:nvSpPr>
        <p:spPr>
          <a:xfrm>
            <a:off x="5810342" y="3396528"/>
            <a:ext cx="1307611" cy="887475"/>
          </a:xfrm>
          <a:custGeom>
            <a:avLst/>
            <a:gdLst/>
            <a:ahLst/>
            <a:cxnLst/>
            <a:rect l="l" t="t" r="r" b="b"/>
            <a:pathLst>
              <a:path w="1307611" h="887475">
                <a:moveTo>
                  <a:pt x="0" y="0"/>
                </a:moveTo>
                <a:lnTo>
                  <a:pt x="1307611" y="0"/>
                </a:lnTo>
                <a:lnTo>
                  <a:pt x="1307611" y="887475"/>
                </a:lnTo>
                <a:lnTo>
                  <a:pt x="0" y="887475"/>
                </a:lnTo>
                <a:lnTo>
                  <a:pt x="0" y="0"/>
                </a:lnTo>
                <a:close/>
              </a:path>
            </a:pathLst>
          </a:custGeom>
          <a:blipFill>
            <a:blip r:embed="rId14"/>
            <a:stretch>
              <a:fillRect t="-12912" b="-13247"/>
            </a:stretch>
          </a:blipFill>
        </p:spPr>
        <p:txBody>
          <a:bodyPr/>
          <a:lstStyle/>
          <a:p>
            <a:endParaRPr lang="es-PE"/>
          </a:p>
        </p:txBody>
      </p:sp>
      <p:sp>
        <p:nvSpPr>
          <p:cNvPr id="23" name="Freeform 23"/>
          <p:cNvSpPr/>
          <p:nvPr/>
        </p:nvSpPr>
        <p:spPr>
          <a:xfrm>
            <a:off x="13173237" y="2385791"/>
            <a:ext cx="1414150" cy="788297"/>
          </a:xfrm>
          <a:custGeom>
            <a:avLst/>
            <a:gdLst/>
            <a:ahLst/>
            <a:cxnLst/>
            <a:rect l="l" t="t" r="r" b="b"/>
            <a:pathLst>
              <a:path w="1414150" h="788297">
                <a:moveTo>
                  <a:pt x="0" y="0"/>
                </a:moveTo>
                <a:lnTo>
                  <a:pt x="1414150" y="0"/>
                </a:lnTo>
                <a:lnTo>
                  <a:pt x="1414150" y="788298"/>
                </a:lnTo>
                <a:lnTo>
                  <a:pt x="0" y="788298"/>
                </a:lnTo>
                <a:lnTo>
                  <a:pt x="0" y="0"/>
                </a:lnTo>
                <a:close/>
              </a:path>
            </a:pathLst>
          </a:custGeom>
          <a:blipFill>
            <a:blip r:embed="rId15"/>
            <a:stretch>
              <a:fillRect t="-17346" b="-24672"/>
            </a:stretch>
          </a:blipFill>
        </p:spPr>
        <p:txBody>
          <a:bodyPr/>
          <a:lstStyle/>
          <a:p>
            <a:endParaRPr lang="es-PE"/>
          </a:p>
        </p:txBody>
      </p:sp>
      <p:grpSp>
        <p:nvGrpSpPr>
          <p:cNvPr id="24" name="Group 24"/>
          <p:cNvGrpSpPr/>
          <p:nvPr/>
        </p:nvGrpSpPr>
        <p:grpSpPr>
          <a:xfrm>
            <a:off x="2860584" y="1744815"/>
            <a:ext cx="2359208" cy="492820"/>
            <a:chOff x="0" y="0"/>
            <a:chExt cx="812800" cy="169788"/>
          </a:xfrm>
        </p:grpSpPr>
        <p:sp>
          <p:nvSpPr>
            <p:cNvPr id="25" name="Freeform 25"/>
            <p:cNvSpPr/>
            <p:nvPr/>
          </p:nvSpPr>
          <p:spPr>
            <a:xfrm>
              <a:off x="0" y="0"/>
              <a:ext cx="812800" cy="169788"/>
            </a:xfrm>
            <a:custGeom>
              <a:avLst/>
              <a:gdLst/>
              <a:ahLst/>
              <a:cxnLst/>
              <a:rect l="l" t="t" r="r" b="b"/>
              <a:pathLst>
                <a:path w="812800" h="169788">
                  <a:moveTo>
                    <a:pt x="62350" y="0"/>
                  </a:moveTo>
                  <a:lnTo>
                    <a:pt x="750450" y="0"/>
                  </a:lnTo>
                  <a:cubicBezTo>
                    <a:pt x="766986" y="0"/>
                    <a:pt x="782845" y="6569"/>
                    <a:pt x="794538" y="18262"/>
                  </a:cubicBezTo>
                  <a:cubicBezTo>
                    <a:pt x="806231" y="29955"/>
                    <a:pt x="812800" y="45814"/>
                    <a:pt x="812800" y="62350"/>
                  </a:cubicBezTo>
                  <a:lnTo>
                    <a:pt x="812800" y="107438"/>
                  </a:lnTo>
                  <a:cubicBezTo>
                    <a:pt x="812800" y="141873"/>
                    <a:pt x="784885" y="169788"/>
                    <a:pt x="750450" y="169788"/>
                  </a:cubicBezTo>
                  <a:lnTo>
                    <a:pt x="62350" y="169788"/>
                  </a:lnTo>
                  <a:cubicBezTo>
                    <a:pt x="45814" y="169788"/>
                    <a:pt x="29955" y="163219"/>
                    <a:pt x="18262" y="151526"/>
                  </a:cubicBezTo>
                  <a:cubicBezTo>
                    <a:pt x="6569" y="139833"/>
                    <a:pt x="0" y="123974"/>
                    <a:pt x="0" y="107438"/>
                  </a:cubicBezTo>
                  <a:lnTo>
                    <a:pt x="0" y="62350"/>
                  </a:lnTo>
                  <a:cubicBezTo>
                    <a:pt x="0" y="45814"/>
                    <a:pt x="6569" y="29955"/>
                    <a:pt x="18262" y="18262"/>
                  </a:cubicBezTo>
                  <a:cubicBezTo>
                    <a:pt x="29955" y="6569"/>
                    <a:pt x="45814" y="0"/>
                    <a:pt x="62350" y="0"/>
                  </a:cubicBezTo>
                  <a:close/>
                </a:path>
              </a:pathLst>
            </a:custGeom>
            <a:solidFill>
              <a:srgbClr val="FB861B"/>
            </a:solidFill>
          </p:spPr>
          <p:txBody>
            <a:bodyPr/>
            <a:lstStyle/>
            <a:p>
              <a:endParaRPr lang="es-PE"/>
            </a:p>
          </p:txBody>
        </p:sp>
        <p:sp>
          <p:nvSpPr>
            <p:cNvPr id="26" name="TextBox 26"/>
            <p:cNvSpPr txBox="1"/>
            <p:nvPr/>
          </p:nvSpPr>
          <p:spPr>
            <a:xfrm>
              <a:off x="0" y="19050"/>
              <a:ext cx="812800" cy="150738"/>
            </a:xfrm>
            <a:prstGeom prst="rect">
              <a:avLst/>
            </a:prstGeom>
          </p:spPr>
          <p:txBody>
            <a:bodyPr lIns="50800" tIns="50800" rIns="50800" bIns="50800" rtlCol="0" anchor="ctr"/>
            <a:lstStyle/>
            <a:p>
              <a:pPr algn="ctr">
                <a:lnSpc>
                  <a:spcPts val="2750"/>
                </a:lnSpc>
              </a:pPr>
              <a:endParaRPr/>
            </a:p>
          </p:txBody>
        </p:sp>
      </p:grpSp>
      <p:grpSp>
        <p:nvGrpSpPr>
          <p:cNvPr id="27" name="Group 27"/>
          <p:cNvGrpSpPr/>
          <p:nvPr/>
        </p:nvGrpSpPr>
        <p:grpSpPr>
          <a:xfrm>
            <a:off x="12562730" y="1744815"/>
            <a:ext cx="2388754" cy="492820"/>
            <a:chOff x="0" y="0"/>
            <a:chExt cx="629137" cy="129796"/>
          </a:xfrm>
        </p:grpSpPr>
        <p:sp>
          <p:nvSpPr>
            <p:cNvPr id="28" name="Freeform 28"/>
            <p:cNvSpPr/>
            <p:nvPr/>
          </p:nvSpPr>
          <p:spPr>
            <a:xfrm>
              <a:off x="0" y="0"/>
              <a:ext cx="629137" cy="129796"/>
            </a:xfrm>
            <a:custGeom>
              <a:avLst/>
              <a:gdLst/>
              <a:ahLst/>
              <a:cxnLst/>
              <a:rect l="l" t="t" r="r" b="b"/>
              <a:pathLst>
                <a:path w="629137" h="129796">
                  <a:moveTo>
                    <a:pt x="61579" y="0"/>
                  </a:moveTo>
                  <a:lnTo>
                    <a:pt x="567558" y="0"/>
                  </a:lnTo>
                  <a:cubicBezTo>
                    <a:pt x="601567" y="0"/>
                    <a:pt x="629137" y="27570"/>
                    <a:pt x="629137" y="61579"/>
                  </a:cubicBezTo>
                  <a:lnTo>
                    <a:pt x="629137" y="68217"/>
                  </a:lnTo>
                  <a:cubicBezTo>
                    <a:pt x="629137" y="84549"/>
                    <a:pt x="622649" y="100212"/>
                    <a:pt x="611101" y="111760"/>
                  </a:cubicBezTo>
                  <a:cubicBezTo>
                    <a:pt x="599553" y="123308"/>
                    <a:pt x="583890" y="129796"/>
                    <a:pt x="567558" y="129796"/>
                  </a:cubicBezTo>
                  <a:lnTo>
                    <a:pt x="61579" y="129796"/>
                  </a:lnTo>
                  <a:cubicBezTo>
                    <a:pt x="27570" y="129796"/>
                    <a:pt x="0" y="102226"/>
                    <a:pt x="0" y="68217"/>
                  </a:cubicBezTo>
                  <a:lnTo>
                    <a:pt x="0" y="61579"/>
                  </a:lnTo>
                  <a:cubicBezTo>
                    <a:pt x="0" y="45247"/>
                    <a:pt x="6488" y="29584"/>
                    <a:pt x="18036" y="18036"/>
                  </a:cubicBezTo>
                  <a:cubicBezTo>
                    <a:pt x="29584" y="6488"/>
                    <a:pt x="45247" y="0"/>
                    <a:pt x="61579" y="0"/>
                  </a:cubicBezTo>
                  <a:close/>
                </a:path>
              </a:pathLst>
            </a:custGeom>
            <a:solidFill>
              <a:srgbClr val="93368B"/>
            </a:solidFill>
          </p:spPr>
          <p:txBody>
            <a:bodyPr/>
            <a:lstStyle/>
            <a:p>
              <a:endParaRPr lang="es-PE"/>
            </a:p>
          </p:txBody>
        </p:sp>
        <p:sp>
          <p:nvSpPr>
            <p:cNvPr id="29" name="TextBox 29"/>
            <p:cNvSpPr txBox="1"/>
            <p:nvPr/>
          </p:nvSpPr>
          <p:spPr>
            <a:xfrm>
              <a:off x="0" y="19050"/>
              <a:ext cx="629137" cy="110746"/>
            </a:xfrm>
            <a:prstGeom prst="rect">
              <a:avLst/>
            </a:prstGeom>
          </p:spPr>
          <p:txBody>
            <a:bodyPr lIns="50800" tIns="50800" rIns="50800" bIns="50800" rtlCol="0" anchor="ctr"/>
            <a:lstStyle/>
            <a:p>
              <a:pPr algn="ctr">
                <a:lnSpc>
                  <a:spcPts val="2750"/>
                </a:lnSpc>
              </a:pPr>
              <a:endParaRPr/>
            </a:p>
          </p:txBody>
        </p:sp>
      </p:grpSp>
      <p:grpSp>
        <p:nvGrpSpPr>
          <p:cNvPr id="30" name="Group 30"/>
          <p:cNvGrpSpPr/>
          <p:nvPr/>
        </p:nvGrpSpPr>
        <p:grpSpPr>
          <a:xfrm>
            <a:off x="8291472" y="5534057"/>
            <a:ext cx="2727209" cy="529873"/>
            <a:chOff x="0" y="0"/>
            <a:chExt cx="559785" cy="139555"/>
          </a:xfrm>
        </p:grpSpPr>
        <p:sp>
          <p:nvSpPr>
            <p:cNvPr id="31" name="Freeform 31"/>
            <p:cNvSpPr/>
            <p:nvPr/>
          </p:nvSpPr>
          <p:spPr>
            <a:xfrm>
              <a:off x="0" y="0"/>
              <a:ext cx="559785" cy="139555"/>
            </a:xfrm>
            <a:custGeom>
              <a:avLst/>
              <a:gdLst/>
              <a:ahLst/>
              <a:cxnLst/>
              <a:rect l="l" t="t" r="r" b="b"/>
              <a:pathLst>
                <a:path w="559785" h="139555">
                  <a:moveTo>
                    <a:pt x="69208" y="0"/>
                  </a:moveTo>
                  <a:lnTo>
                    <a:pt x="490577" y="0"/>
                  </a:lnTo>
                  <a:cubicBezTo>
                    <a:pt x="528800" y="0"/>
                    <a:pt x="559785" y="30985"/>
                    <a:pt x="559785" y="69208"/>
                  </a:cubicBezTo>
                  <a:lnTo>
                    <a:pt x="559785" y="70347"/>
                  </a:lnTo>
                  <a:cubicBezTo>
                    <a:pt x="559785" y="88702"/>
                    <a:pt x="552494" y="106306"/>
                    <a:pt x="539515" y="119285"/>
                  </a:cubicBezTo>
                  <a:cubicBezTo>
                    <a:pt x="526536" y="132264"/>
                    <a:pt x="508932" y="139555"/>
                    <a:pt x="490577" y="139555"/>
                  </a:cubicBezTo>
                  <a:lnTo>
                    <a:pt x="69208" y="139555"/>
                  </a:lnTo>
                  <a:cubicBezTo>
                    <a:pt x="30985" y="139555"/>
                    <a:pt x="0" y="108570"/>
                    <a:pt x="0" y="70347"/>
                  </a:cubicBezTo>
                  <a:lnTo>
                    <a:pt x="0" y="69208"/>
                  </a:lnTo>
                  <a:cubicBezTo>
                    <a:pt x="0" y="50853"/>
                    <a:pt x="7292" y="33249"/>
                    <a:pt x="20270" y="20270"/>
                  </a:cubicBezTo>
                  <a:cubicBezTo>
                    <a:pt x="33249" y="7292"/>
                    <a:pt x="50853" y="0"/>
                    <a:pt x="69208" y="0"/>
                  </a:cubicBezTo>
                  <a:close/>
                </a:path>
              </a:pathLst>
            </a:custGeom>
            <a:solidFill>
              <a:srgbClr val="009FAD"/>
            </a:solidFill>
          </p:spPr>
          <p:txBody>
            <a:bodyPr/>
            <a:lstStyle/>
            <a:p>
              <a:endParaRPr lang="es-PE"/>
            </a:p>
          </p:txBody>
        </p:sp>
        <p:sp>
          <p:nvSpPr>
            <p:cNvPr id="32" name="TextBox 32"/>
            <p:cNvSpPr txBox="1"/>
            <p:nvPr/>
          </p:nvSpPr>
          <p:spPr>
            <a:xfrm>
              <a:off x="0" y="19050"/>
              <a:ext cx="559785" cy="120505"/>
            </a:xfrm>
            <a:prstGeom prst="rect">
              <a:avLst/>
            </a:prstGeom>
          </p:spPr>
          <p:txBody>
            <a:bodyPr lIns="50800" tIns="50800" rIns="50800" bIns="50800" rtlCol="0" anchor="ctr"/>
            <a:lstStyle/>
            <a:p>
              <a:pPr algn="ctr">
                <a:lnSpc>
                  <a:spcPts val="2750"/>
                </a:lnSpc>
              </a:pPr>
              <a:endParaRPr/>
            </a:p>
          </p:txBody>
        </p:sp>
      </p:grpSp>
      <p:sp>
        <p:nvSpPr>
          <p:cNvPr id="33" name="Freeform 33"/>
          <p:cNvSpPr/>
          <p:nvPr/>
        </p:nvSpPr>
        <p:spPr>
          <a:xfrm>
            <a:off x="12722821" y="6570003"/>
            <a:ext cx="1332570" cy="593132"/>
          </a:xfrm>
          <a:custGeom>
            <a:avLst/>
            <a:gdLst/>
            <a:ahLst/>
            <a:cxnLst/>
            <a:rect l="l" t="t" r="r" b="b"/>
            <a:pathLst>
              <a:path w="1332570" h="593132">
                <a:moveTo>
                  <a:pt x="0" y="0"/>
                </a:moveTo>
                <a:lnTo>
                  <a:pt x="1332570" y="0"/>
                </a:lnTo>
                <a:lnTo>
                  <a:pt x="1332570" y="593133"/>
                </a:lnTo>
                <a:lnTo>
                  <a:pt x="0" y="593133"/>
                </a:lnTo>
                <a:lnTo>
                  <a:pt x="0" y="0"/>
                </a:lnTo>
                <a:close/>
              </a:path>
            </a:pathLst>
          </a:custGeom>
          <a:blipFill>
            <a:blip r:embed="rId16"/>
            <a:stretch>
              <a:fillRect/>
            </a:stretch>
          </a:blipFill>
        </p:spPr>
        <p:txBody>
          <a:bodyPr/>
          <a:lstStyle/>
          <a:p>
            <a:endParaRPr lang="es-PE"/>
          </a:p>
        </p:txBody>
      </p:sp>
      <p:sp>
        <p:nvSpPr>
          <p:cNvPr id="34" name="Freeform 34"/>
          <p:cNvSpPr/>
          <p:nvPr/>
        </p:nvSpPr>
        <p:spPr>
          <a:xfrm>
            <a:off x="7334121" y="7451279"/>
            <a:ext cx="2539754" cy="687131"/>
          </a:xfrm>
          <a:custGeom>
            <a:avLst/>
            <a:gdLst/>
            <a:ahLst/>
            <a:cxnLst/>
            <a:rect l="l" t="t" r="r" b="b"/>
            <a:pathLst>
              <a:path w="2539754" h="687131">
                <a:moveTo>
                  <a:pt x="0" y="0"/>
                </a:moveTo>
                <a:lnTo>
                  <a:pt x="2539754" y="0"/>
                </a:lnTo>
                <a:lnTo>
                  <a:pt x="2539754" y="687131"/>
                </a:lnTo>
                <a:lnTo>
                  <a:pt x="0" y="687131"/>
                </a:lnTo>
                <a:lnTo>
                  <a:pt x="0" y="0"/>
                </a:lnTo>
                <a:close/>
              </a:path>
            </a:pathLst>
          </a:custGeom>
          <a:blipFill>
            <a:blip r:embed="rId17"/>
            <a:stretch>
              <a:fillRect l="-16948" t="-76351" r="-25094" b="-98627"/>
            </a:stretch>
          </a:blipFill>
        </p:spPr>
        <p:txBody>
          <a:bodyPr/>
          <a:lstStyle/>
          <a:p>
            <a:endParaRPr lang="es-PE"/>
          </a:p>
        </p:txBody>
      </p:sp>
      <p:sp>
        <p:nvSpPr>
          <p:cNvPr id="35" name="Freeform 35"/>
          <p:cNvSpPr/>
          <p:nvPr/>
        </p:nvSpPr>
        <p:spPr>
          <a:xfrm>
            <a:off x="3637883" y="7276425"/>
            <a:ext cx="2651233" cy="719147"/>
          </a:xfrm>
          <a:custGeom>
            <a:avLst/>
            <a:gdLst/>
            <a:ahLst/>
            <a:cxnLst/>
            <a:rect l="l" t="t" r="r" b="b"/>
            <a:pathLst>
              <a:path w="2651233" h="719147">
                <a:moveTo>
                  <a:pt x="0" y="0"/>
                </a:moveTo>
                <a:lnTo>
                  <a:pt x="2651233" y="0"/>
                </a:lnTo>
                <a:lnTo>
                  <a:pt x="2651233" y="719147"/>
                </a:lnTo>
                <a:lnTo>
                  <a:pt x="0" y="719147"/>
                </a:lnTo>
                <a:lnTo>
                  <a:pt x="0" y="0"/>
                </a:lnTo>
                <a:close/>
              </a:path>
            </a:pathLst>
          </a:custGeom>
          <a:blipFill>
            <a:blip r:embed="rId18"/>
            <a:stretch>
              <a:fillRect/>
            </a:stretch>
          </a:blipFill>
        </p:spPr>
        <p:txBody>
          <a:bodyPr/>
          <a:lstStyle/>
          <a:p>
            <a:endParaRPr lang="es-PE"/>
          </a:p>
        </p:txBody>
      </p:sp>
      <p:sp>
        <p:nvSpPr>
          <p:cNvPr id="36" name="Freeform 36"/>
          <p:cNvSpPr/>
          <p:nvPr/>
        </p:nvSpPr>
        <p:spPr>
          <a:xfrm>
            <a:off x="10918880" y="7459799"/>
            <a:ext cx="2292091" cy="678611"/>
          </a:xfrm>
          <a:custGeom>
            <a:avLst/>
            <a:gdLst/>
            <a:ahLst/>
            <a:cxnLst/>
            <a:rect l="l" t="t" r="r" b="b"/>
            <a:pathLst>
              <a:path w="2292091" h="678611">
                <a:moveTo>
                  <a:pt x="0" y="0"/>
                </a:moveTo>
                <a:lnTo>
                  <a:pt x="2292091" y="0"/>
                </a:lnTo>
                <a:lnTo>
                  <a:pt x="2292091" y="678611"/>
                </a:lnTo>
                <a:lnTo>
                  <a:pt x="0" y="678611"/>
                </a:lnTo>
                <a:lnTo>
                  <a:pt x="0" y="0"/>
                </a:lnTo>
                <a:close/>
              </a:path>
            </a:pathLst>
          </a:custGeom>
          <a:blipFill>
            <a:blip r:embed="rId19"/>
            <a:stretch>
              <a:fillRect t="-171018" b="-71018"/>
            </a:stretch>
          </a:blipFill>
        </p:spPr>
        <p:txBody>
          <a:bodyPr/>
          <a:lstStyle/>
          <a:p>
            <a:endParaRPr lang="es-PE"/>
          </a:p>
        </p:txBody>
      </p:sp>
      <p:sp>
        <p:nvSpPr>
          <p:cNvPr id="37" name="Freeform 37"/>
          <p:cNvSpPr/>
          <p:nvPr/>
        </p:nvSpPr>
        <p:spPr>
          <a:xfrm>
            <a:off x="9223385" y="6586339"/>
            <a:ext cx="2145825" cy="587710"/>
          </a:xfrm>
          <a:custGeom>
            <a:avLst/>
            <a:gdLst/>
            <a:ahLst/>
            <a:cxnLst/>
            <a:rect l="l" t="t" r="r" b="b"/>
            <a:pathLst>
              <a:path w="2145825" h="587710">
                <a:moveTo>
                  <a:pt x="0" y="0"/>
                </a:moveTo>
                <a:lnTo>
                  <a:pt x="2145825" y="0"/>
                </a:lnTo>
                <a:lnTo>
                  <a:pt x="2145825" y="587710"/>
                </a:lnTo>
                <a:lnTo>
                  <a:pt x="0" y="587710"/>
                </a:lnTo>
                <a:lnTo>
                  <a:pt x="0" y="0"/>
                </a:lnTo>
                <a:close/>
              </a:path>
            </a:pathLst>
          </a:custGeom>
          <a:blipFill>
            <a:blip r:embed="rId20"/>
            <a:stretch>
              <a:fillRect/>
            </a:stretch>
          </a:blipFill>
        </p:spPr>
        <p:txBody>
          <a:bodyPr/>
          <a:lstStyle/>
          <a:p>
            <a:endParaRPr lang="es-PE"/>
          </a:p>
        </p:txBody>
      </p:sp>
      <p:sp>
        <p:nvSpPr>
          <p:cNvPr id="38" name="Freeform 38"/>
          <p:cNvSpPr/>
          <p:nvPr/>
        </p:nvSpPr>
        <p:spPr>
          <a:xfrm>
            <a:off x="5564630" y="6570003"/>
            <a:ext cx="2269558" cy="620380"/>
          </a:xfrm>
          <a:custGeom>
            <a:avLst/>
            <a:gdLst/>
            <a:ahLst/>
            <a:cxnLst/>
            <a:rect l="l" t="t" r="r" b="b"/>
            <a:pathLst>
              <a:path w="2269558" h="620380">
                <a:moveTo>
                  <a:pt x="0" y="0"/>
                </a:moveTo>
                <a:lnTo>
                  <a:pt x="2269559" y="0"/>
                </a:lnTo>
                <a:lnTo>
                  <a:pt x="2269559" y="620381"/>
                </a:lnTo>
                <a:lnTo>
                  <a:pt x="0" y="620381"/>
                </a:lnTo>
                <a:lnTo>
                  <a:pt x="0" y="0"/>
                </a:lnTo>
                <a:close/>
              </a:path>
            </a:pathLst>
          </a:custGeom>
          <a:blipFill>
            <a:blip r:embed="rId21"/>
            <a:stretch>
              <a:fillRect/>
            </a:stretch>
          </a:blipFill>
        </p:spPr>
        <p:txBody>
          <a:bodyPr/>
          <a:lstStyle/>
          <a:p>
            <a:endParaRPr lang="es-PE"/>
          </a:p>
        </p:txBody>
      </p:sp>
      <p:sp>
        <p:nvSpPr>
          <p:cNvPr id="39" name="Freeform 39"/>
          <p:cNvSpPr/>
          <p:nvPr/>
        </p:nvSpPr>
        <p:spPr>
          <a:xfrm>
            <a:off x="5840855" y="2576848"/>
            <a:ext cx="1994555" cy="648230"/>
          </a:xfrm>
          <a:custGeom>
            <a:avLst/>
            <a:gdLst/>
            <a:ahLst/>
            <a:cxnLst/>
            <a:rect l="l" t="t" r="r" b="b"/>
            <a:pathLst>
              <a:path w="1994555" h="648230">
                <a:moveTo>
                  <a:pt x="0" y="0"/>
                </a:moveTo>
                <a:lnTo>
                  <a:pt x="1994556" y="0"/>
                </a:lnTo>
                <a:lnTo>
                  <a:pt x="1994556" y="648230"/>
                </a:lnTo>
                <a:lnTo>
                  <a:pt x="0" y="648230"/>
                </a:lnTo>
                <a:lnTo>
                  <a:pt x="0" y="0"/>
                </a:lnTo>
                <a:close/>
              </a:path>
            </a:pathLst>
          </a:custGeom>
          <a:blipFill>
            <a:blip r:embed="rId22"/>
            <a:stretch>
              <a:fillRect/>
            </a:stretch>
          </a:blipFill>
        </p:spPr>
        <p:txBody>
          <a:bodyPr/>
          <a:lstStyle/>
          <a:p>
            <a:endParaRPr lang="es-PE"/>
          </a:p>
        </p:txBody>
      </p:sp>
      <p:grpSp>
        <p:nvGrpSpPr>
          <p:cNvPr id="40" name="Group 40"/>
          <p:cNvGrpSpPr/>
          <p:nvPr/>
        </p:nvGrpSpPr>
        <p:grpSpPr>
          <a:xfrm>
            <a:off x="14498451" y="7276425"/>
            <a:ext cx="982469" cy="982469"/>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3"/>
              <a:stretch>
                <a:fillRect l="-36692" t="-144740" r="-35659" b="-142546"/>
              </a:stretch>
            </a:blipFill>
          </p:spPr>
          <p:txBody>
            <a:bodyPr/>
            <a:lstStyle/>
            <a:p>
              <a:endParaRPr lang="es-PE"/>
            </a:p>
          </p:txBody>
        </p:sp>
      </p:grpSp>
      <p:sp>
        <p:nvSpPr>
          <p:cNvPr id="42" name="Freeform 42"/>
          <p:cNvSpPr/>
          <p:nvPr/>
        </p:nvSpPr>
        <p:spPr>
          <a:xfrm>
            <a:off x="3130192" y="3248116"/>
            <a:ext cx="2710664" cy="968094"/>
          </a:xfrm>
          <a:custGeom>
            <a:avLst/>
            <a:gdLst/>
            <a:ahLst/>
            <a:cxnLst/>
            <a:rect l="l" t="t" r="r" b="b"/>
            <a:pathLst>
              <a:path w="2710664" h="968094">
                <a:moveTo>
                  <a:pt x="0" y="0"/>
                </a:moveTo>
                <a:lnTo>
                  <a:pt x="2710663" y="0"/>
                </a:lnTo>
                <a:lnTo>
                  <a:pt x="2710663" y="968094"/>
                </a:lnTo>
                <a:lnTo>
                  <a:pt x="0" y="968094"/>
                </a:lnTo>
                <a:lnTo>
                  <a:pt x="0" y="0"/>
                </a:lnTo>
                <a:close/>
              </a:path>
            </a:pathLst>
          </a:custGeom>
          <a:blipFill>
            <a:blip r:embed="rId24"/>
            <a:stretch>
              <a:fillRect/>
            </a:stretch>
          </a:blipFill>
        </p:spPr>
        <p:txBody>
          <a:bodyPr/>
          <a:lstStyle/>
          <a:p>
            <a:endParaRPr lang="es-PE"/>
          </a:p>
        </p:txBody>
      </p:sp>
      <p:sp>
        <p:nvSpPr>
          <p:cNvPr id="43" name="TextBox 43"/>
          <p:cNvSpPr txBox="1"/>
          <p:nvPr/>
        </p:nvSpPr>
        <p:spPr>
          <a:xfrm>
            <a:off x="2418556" y="774112"/>
            <a:ext cx="13609658" cy="512961"/>
          </a:xfrm>
          <a:prstGeom prst="rect">
            <a:avLst/>
          </a:prstGeom>
        </p:spPr>
        <p:txBody>
          <a:bodyPr lIns="0" tIns="0" rIns="0" bIns="0" rtlCol="0" anchor="t">
            <a:spAutoFit/>
          </a:bodyPr>
          <a:lstStyle/>
          <a:p>
            <a:pPr algn="ctr">
              <a:lnSpc>
                <a:spcPts val="4046"/>
              </a:lnSpc>
            </a:pPr>
            <a:r>
              <a:rPr lang="en-US" sz="3400" b="1" dirty="0">
                <a:solidFill>
                  <a:srgbClr val="0033A0"/>
                </a:solidFill>
                <a:latin typeface="Gilroy Bold"/>
                <a:ea typeface="Gilroy Bold"/>
                <a:cs typeface="Gilroy Bold"/>
                <a:sym typeface="Gilroy Bold"/>
              </a:rPr>
              <a:t>The Social Programs of Misión </a:t>
            </a:r>
            <a:r>
              <a:rPr lang="en-US" sz="3400" b="1" dirty="0" err="1">
                <a:solidFill>
                  <a:srgbClr val="0033A0"/>
                </a:solidFill>
                <a:latin typeface="Gilroy Bold"/>
                <a:ea typeface="Gilroy Bold"/>
                <a:cs typeface="Gilroy Bold"/>
                <a:sym typeface="Gilroy Bold"/>
              </a:rPr>
              <a:t>Huascarán</a:t>
            </a:r>
            <a:r>
              <a:rPr lang="en-US" sz="3400" b="1" dirty="0">
                <a:solidFill>
                  <a:srgbClr val="0033A0"/>
                </a:solidFill>
                <a:latin typeface="Gilroy Bold"/>
                <a:ea typeface="Gilroy Bold"/>
                <a:cs typeface="Gilroy Bold"/>
                <a:sym typeface="Gilroy Bold"/>
              </a:rPr>
              <a:t> operate thanks to:</a:t>
            </a:r>
          </a:p>
        </p:txBody>
      </p:sp>
      <p:sp>
        <p:nvSpPr>
          <p:cNvPr id="44" name="TextBox 44"/>
          <p:cNvSpPr txBox="1"/>
          <p:nvPr/>
        </p:nvSpPr>
        <p:spPr>
          <a:xfrm>
            <a:off x="3223851" y="1772442"/>
            <a:ext cx="1718543" cy="412971"/>
          </a:xfrm>
          <a:prstGeom prst="rect">
            <a:avLst/>
          </a:prstGeom>
        </p:spPr>
        <p:txBody>
          <a:bodyPr lIns="0" tIns="0" rIns="0" bIns="0" rtlCol="0" anchor="t">
            <a:spAutoFit/>
          </a:bodyPr>
          <a:lstStyle/>
          <a:p>
            <a:pPr algn="ctr">
              <a:lnSpc>
                <a:spcPts val="3212"/>
              </a:lnSpc>
            </a:pPr>
            <a:r>
              <a:rPr lang="en-US" sz="2700" b="1" dirty="0">
                <a:solidFill>
                  <a:srgbClr val="FFFFFF"/>
                </a:solidFill>
                <a:latin typeface="Gilroy Bold"/>
                <a:ea typeface="Gilroy Bold"/>
                <a:cs typeface="Gilroy Bold"/>
                <a:sym typeface="Gilroy Bold"/>
              </a:rPr>
              <a:t>Nutrition:</a:t>
            </a:r>
          </a:p>
        </p:txBody>
      </p:sp>
      <p:sp>
        <p:nvSpPr>
          <p:cNvPr id="45" name="TextBox 45"/>
          <p:cNvSpPr txBox="1"/>
          <p:nvPr/>
        </p:nvSpPr>
        <p:spPr>
          <a:xfrm>
            <a:off x="12562730" y="1779977"/>
            <a:ext cx="2383935" cy="412971"/>
          </a:xfrm>
          <a:prstGeom prst="rect">
            <a:avLst/>
          </a:prstGeom>
        </p:spPr>
        <p:txBody>
          <a:bodyPr lIns="0" tIns="0" rIns="0" bIns="0" rtlCol="0" anchor="t">
            <a:spAutoFit/>
          </a:bodyPr>
          <a:lstStyle/>
          <a:p>
            <a:pPr algn="ctr">
              <a:lnSpc>
                <a:spcPts val="3212"/>
              </a:lnSpc>
            </a:pPr>
            <a:r>
              <a:rPr lang="en-US" sz="2700" b="1" dirty="0">
                <a:solidFill>
                  <a:srgbClr val="FFFFFF"/>
                </a:solidFill>
                <a:latin typeface="Gilroy Bold"/>
                <a:ea typeface="Gilroy Bold"/>
                <a:cs typeface="Gilroy Bold"/>
                <a:sym typeface="Gilroy Bold"/>
              </a:rPr>
              <a:t>Education:</a:t>
            </a:r>
          </a:p>
        </p:txBody>
      </p:sp>
      <p:sp>
        <p:nvSpPr>
          <p:cNvPr id="46" name="TextBox 46"/>
          <p:cNvSpPr txBox="1"/>
          <p:nvPr/>
        </p:nvSpPr>
        <p:spPr>
          <a:xfrm>
            <a:off x="8653775" y="5569105"/>
            <a:ext cx="2002602" cy="412971"/>
          </a:xfrm>
          <a:prstGeom prst="rect">
            <a:avLst/>
          </a:prstGeom>
        </p:spPr>
        <p:txBody>
          <a:bodyPr lIns="0" tIns="0" rIns="0" bIns="0" rtlCol="0" anchor="t">
            <a:spAutoFit/>
          </a:bodyPr>
          <a:lstStyle/>
          <a:p>
            <a:pPr algn="ctr">
              <a:lnSpc>
                <a:spcPts val="3212"/>
              </a:lnSpc>
            </a:pPr>
            <a:r>
              <a:rPr lang="en-US" sz="2700" b="1" dirty="0">
                <a:solidFill>
                  <a:srgbClr val="FFFFFF"/>
                </a:solidFill>
                <a:latin typeface="Gilroy Bold"/>
                <a:ea typeface="Gilroy Bold"/>
                <a:cs typeface="Gilroy Bold"/>
                <a:sym typeface="Gilroy Bold"/>
              </a:rPr>
              <a:t>Healthcare: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33A0"/>
        </a:solidFill>
        <a:effectLst/>
      </p:bgPr>
    </p:bg>
    <p:spTree>
      <p:nvGrpSpPr>
        <p:cNvPr id="1" name=""/>
        <p:cNvGrpSpPr/>
        <p:nvPr/>
      </p:nvGrpSpPr>
      <p:grpSpPr>
        <a:xfrm>
          <a:off x="0" y="0"/>
          <a:ext cx="0" cy="0"/>
          <a:chOff x="0" y="0"/>
          <a:chExt cx="0" cy="0"/>
        </a:xfrm>
      </p:grpSpPr>
      <p:grpSp>
        <p:nvGrpSpPr>
          <p:cNvPr id="2" name="Group 2"/>
          <p:cNvGrpSpPr/>
          <p:nvPr/>
        </p:nvGrpSpPr>
        <p:grpSpPr>
          <a:xfrm>
            <a:off x="-1119743" y="10285618"/>
            <a:ext cx="20527487" cy="2731693"/>
            <a:chOff x="0" y="0"/>
            <a:chExt cx="5406416" cy="719458"/>
          </a:xfrm>
        </p:grpSpPr>
        <p:sp>
          <p:nvSpPr>
            <p:cNvPr id="3" name="Freeform 3"/>
            <p:cNvSpPr/>
            <p:nvPr/>
          </p:nvSpPr>
          <p:spPr>
            <a:xfrm>
              <a:off x="0" y="0"/>
              <a:ext cx="5406416" cy="719458"/>
            </a:xfrm>
            <a:custGeom>
              <a:avLst/>
              <a:gdLst/>
              <a:ahLst/>
              <a:cxnLst/>
              <a:rect l="l" t="t" r="r" b="b"/>
              <a:pathLst>
                <a:path w="5406416" h="719458">
                  <a:moveTo>
                    <a:pt x="0" y="0"/>
                  </a:moveTo>
                  <a:lnTo>
                    <a:pt x="5406416" y="0"/>
                  </a:lnTo>
                  <a:lnTo>
                    <a:pt x="5406416" y="719458"/>
                  </a:lnTo>
                  <a:lnTo>
                    <a:pt x="0" y="719458"/>
                  </a:lnTo>
                  <a:close/>
                </a:path>
              </a:pathLst>
            </a:custGeom>
            <a:solidFill>
              <a:srgbClr val="C9455F"/>
            </a:solidFill>
          </p:spPr>
          <p:txBody>
            <a:bodyPr/>
            <a:lstStyle/>
            <a:p>
              <a:endParaRPr lang="es-PE"/>
            </a:p>
          </p:txBody>
        </p:sp>
        <p:sp>
          <p:nvSpPr>
            <p:cNvPr id="4" name="TextBox 4"/>
            <p:cNvSpPr txBox="1"/>
            <p:nvPr/>
          </p:nvSpPr>
          <p:spPr>
            <a:xfrm>
              <a:off x="0" y="19050"/>
              <a:ext cx="5406416" cy="700408"/>
            </a:xfrm>
            <a:prstGeom prst="rect">
              <a:avLst/>
            </a:prstGeom>
          </p:spPr>
          <p:txBody>
            <a:bodyPr lIns="50800" tIns="50800" rIns="50800" bIns="50800" rtlCol="0" anchor="ctr"/>
            <a:lstStyle/>
            <a:p>
              <a:pPr algn="ctr">
                <a:lnSpc>
                  <a:spcPts val="2750"/>
                </a:lnSpc>
              </a:pPr>
              <a:endParaRPr/>
            </a:p>
          </p:txBody>
        </p:sp>
      </p:grpSp>
      <p:grpSp>
        <p:nvGrpSpPr>
          <p:cNvPr id="5" name="Group 5"/>
          <p:cNvGrpSpPr/>
          <p:nvPr/>
        </p:nvGrpSpPr>
        <p:grpSpPr>
          <a:xfrm>
            <a:off x="6633850" y="3445816"/>
            <a:ext cx="5713664" cy="2930512"/>
            <a:chOff x="0" y="0"/>
            <a:chExt cx="7961036" cy="4083179"/>
          </a:xfrm>
        </p:grpSpPr>
        <p:sp>
          <p:nvSpPr>
            <p:cNvPr id="6" name="Freeform 6"/>
            <p:cNvSpPr/>
            <p:nvPr/>
          </p:nvSpPr>
          <p:spPr>
            <a:xfrm>
              <a:off x="0" y="0"/>
              <a:ext cx="7960995" cy="4083177"/>
            </a:xfrm>
            <a:custGeom>
              <a:avLst/>
              <a:gdLst/>
              <a:ahLst/>
              <a:cxnLst/>
              <a:rect l="l" t="t" r="r" b="b"/>
              <a:pathLst>
                <a:path w="7960995" h="4083177">
                  <a:moveTo>
                    <a:pt x="0" y="0"/>
                  </a:moveTo>
                  <a:lnTo>
                    <a:pt x="7960995" y="0"/>
                  </a:lnTo>
                  <a:lnTo>
                    <a:pt x="7960995" y="4083177"/>
                  </a:lnTo>
                  <a:lnTo>
                    <a:pt x="0" y="4083177"/>
                  </a:lnTo>
                  <a:lnTo>
                    <a:pt x="0" y="0"/>
                  </a:lnTo>
                  <a:close/>
                </a:path>
              </a:pathLst>
            </a:custGeom>
            <a:blipFill>
              <a:blip r:embed="rId2"/>
              <a:stretch>
                <a:fillRect t="-47485" b="-47485"/>
              </a:stretch>
            </a:blipFill>
          </p:spPr>
          <p:txBody>
            <a:bodyPr/>
            <a:lstStyle/>
            <a:p>
              <a:endParaRPr lang="es-PE"/>
            </a:p>
          </p:txBody>
        </p:sp>
      </p:grpSp>
      <p:sp>
        <p:nvSpPr>
          <p:cNvPr id="7" name="Freeform 7"/>
          <p:cNvSpPr/>
          <p:nvPr/>
        </p:nvSpPr>
        <p:spPr>
          <a:xfrm>
            <a:off x="8122264" y="6971629"/>
            <a:ext cx="438319" cy="436725"/>
          </a:xfrm>
          <a:custGeom>
            <a:avLst/>
            <a:gdLst/>
            <a:ahLst/>
            <a:cxnLst/>
            <a:rect l="l" t="t" r="r" b="b"/>
            <a:pathLst>
              <a:path w="438319" h="436725">
                <a:moveTo>
                  <a:pt x="0" y="0"/>
                </a:moveTo>
                <a:lnTo>
                  <a:pt x="438320" y="0"/>
                </a:lnTo>
                <a:lnTo>
                  <a:pt x="438320" y="436725"/>
                </a:lnTo>
                <a:lnTo>
                  <a:pt x="0" y="436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8" name="Freeform 8"/>
          <p:cNvSpPr/>
          <p:nvPr/>
        </p:nvSpPr>
        <p:spPr>
          <a:xfrm>
            <a:off x="9291308" y="6971629"/>
            <a:ext cx="436725" cy="436725"/>
          </a:xfrm>
          <a:custGeom>
            <a:avLst/>
            <a:gdLst/>
            <a:ahLst/>
            <a:cxnLst/>
            <a:rect l="l" t="t" r="r" b="b"/>
            <a:pathLst>
              <a:path w="436725" h="436725">
                <a:moveTo>
                  <a:pt x="0" y="0"/>
                </a:moveTo>
                <a:lnTo>
                  <a:pt x="436725" y="0"/>
                </a:lnTo>
                <a:lnTo>
                  <a:pt x="436725" y="436725"/>
                </a:lnTo>
                <a:lnTo>
                  <a:pt x="0" y="4367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sp>
        <p:nvSpPr>
          <p:cNvPr id="9" name="Freeform 9"/>
          <p:cNvSpPr/>
          <p:nvPr/>
        </p:nvSpPr>
        <p:spPr>
          <a:xfrm>
            <a:off x="8703307" y="6963076"/>
            <a:ext cx="445278" cy="445278"/>
          </a:xfrm>
          <a:custGeom>
            <a:avLst/>
            <a:gdLst/>
            <a:ahLst/>
            <a:cxnLst/>
            <a:rect l="l" t="t" r="r" b="b"/>
            <a:pathLst>
              <a:path w="445278" h="445278">
                <a:moveTo>
                  <a:pt x="0" y="0"/>
                </a:moveTo>
                <a:lnTo>
                  <a:pt x="445278" y="0"/>
                </a:lnTo>
                <a:lnTo>
                  <a:pt x="445278" y="445278"/>
                </a:lnTo>
                <a:lnTo>
                  <a:pt x="0" y="44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PE"/>
          </a:p>
        </p:txBody>
      </p:sp>
      <p:sp>
        <p:nvSpPr>
          <p:cNvPr id="10" name="Freeform 10"/>
          <p:cNvSpPr/>
          <p:nvPr/>
        </p:nvSpPr>
        <p:spPr>
          <a:xfrm>
            <a:off x="9870756" y="6984452"/>
            <a:ext cx="411080" cy="411080"/>
          </a:xfrm>
          <a:custGeom>
            <a:avLst/>
            <a:gdLst/>
            <a:ahLst/>
            <a:cxnLst/>
            <a:rect l="l" t="t" r="r" b="b"/>
            <a:pathLst>
              <a:path w="411080" h="411080">
                <a:moveTo>
                  <a:pt x="0" y="0"/>
                </a:moveTo>
                <a:lnTo>
                  <a:pt x="411080" y="0"/>
                </a:lnTo>
                <a:lnTo>
                  <a:pt x="411080" y="411079"/>
                </a:lnTo>
                <a:lnTo>
                  <a:pt x="0" y="4110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PE"/>
          </a:p>
        </p:txBody>
      </p:sp>
      <p:sp>
        <p:nvSpPr>
          <p:cNvPr id="11" name="Freeform 11"/>
          <p:cNvSpPr/>
          <p:nvPr/>
        </p:nvSpPr>
        <p:spPr>
          <a:xfrm>
            <a:off x="10424559" y="6968806"/>
            <a:ext cx="434542" cy="436725"/>
          </a:xfrm>
          <a:custGeom>
            <a:avLst/>
            <a:gdLst/>
            <a:ahLst/>
            <a:cxnLst/>
            <a:rect l="l" t="t" r="r" b="b"/>
            <a:pathLst>
              <a:path w="434542" h="436725">
                <a:moveTo>
                  <a:pt x="0" y="0"/>
                </a:moveTo>
                <a:lnTo>
                  <a:pt x="434541" y="0"/>
                </a:lnTo>
                <a:lnTo>
                  <a:pt x="434541" y="436725"/>
                </a:lnTo>
                <a:lnTo>
                  <a:pt x="0" y="4367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P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80826"/>
            <a:ext cx="7098660" cy="10467826"/>
            <a:chOff x="0" y="-47625"/>
            <a:chExt cx="1869606" cy="2756958"/>
          </a:xfrm>
        </p:grpSpPr>
        <p:sp>
          <p:nvSpPr>
            <p:cNvPr id="3" name="Freeform 3"/>
            <p:cNvSpPr/>
            <p:nvPr/>
          </p:nvSpPr>
          <p:spPr>
            <a:xfrm>
              <a:off x="0" y="0"/>
              <a:ext cx="1869606" cy="2709333"/>
            </a:xfrm>
            <a:custGeom>
              <a:avLst/>
              <a:gdLst/>
              <a:ahLst/>
              <a:cxnLst/>
              <a:rect l="l" t="t" r="r" b="b"/>
              <a:pathLst>
                <a:path w="1869606" h="2709333">
                  <a:moveTo>
                    <a:pt x="0" y="0"/>
                  </a:moveTo>
                  <a:lnTo>
                    <a:pt x="1869606" y="0"/>
                  </a:lnTo>
                  <a:lnTo>
                    <a:pt x="1869606" y="2709333"/>
                  </a:lnTo>
                  <a:lnTo>
                    <a:pt x="0" y="2709333"/>
                  </a:lnTo>
                  <a:close/>
                </a:path>
              </a:pathLst>
            </a:custGeom>
            <a:solidFill>
              <a:srgbClr val="0033A0"/>
            </a:solidFill>
          </p:spPr>
          <p:txBody>
            <a:bodyPr/>
            <a:lstStyle/>
            <a:p>
              <a:endParaRPr lang="es-PE" dirty="0"/>
            </a:p>
          </p:txBody>
        </p:sp>
        <p:sp>
          <p:nvSpPr>
            <p:cNvPr id="4" name="TextBox 4"/>
            <p:cNvSpPr txBox="1"/>
            <p:nvPr/>
          </p:nvSpPr>
          <p:spPr>
            <a:xfrm>
              <a:off x="0" y="-47625"/>
              <a:ext cx="1869606"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510336" y="1091390"/>
            <a:ext cx="4077987" cy="545802"/>
            <a:chOff x="0" y="0"/>
            <a:chExt cx="1074038" cy="143750"/>
          </a:xfrm>
        </p:grpSpPr>
        <p:sp>
          <p:nvSpPr>
            <p:cNvPr id="6" name="Freeform 6"/>
            <p:cNvSpPr/>
            <p:nvPr/>
          </p:nvSpPr>
          <p:spPr>
            <a:xfrm>
              <a:off x="0" y="0"/>
              <a:ext cx="1074038" cy="143750"/>
            </a:xfrm>
            <a:custGeom>
              <a:avLst/>
              <a:gdLst/>
              <a:ahLst/>
              <a:cxnLst/>
              <a:rect l="l" t="t" r="r" b="b"/>
              <a:pathLst>
                <a:path w="1074038" h="143750">
                  <a:moveTo>
                    <a:pt x="71875" y="0"/>
                  </a:moveTo>
                  <a:lnTo>
                    <a:pt x="1002163" y="0"/>
                  </a:lnTo>
                  <a:cubicBezTo>
                    <a:pt x="1041858" y="0"/>
                    <a:pt x="1074038" y="32180"/>
                    <a:pt x="1074038" y="71875"/>
                  </a:cubicBezTo>
                  <a:lnTo>
                    <a:pt x="1074038" y="71875"/>
                  </a:lnTo>
                  <a:cubicBezTo>
                    <a:pt x="1074038" y="90938"/>
                    <a:pt x="1066465" y="109219"/>
                    <a:pt x="1052986" y="122699"/>
                  </a:cubicBezTo>
                  <a:cubicBezTo>
                    <a:pt x="1039507" y="136178"/>
                    <a:pt x="1021225" y="143750"/>
                    <a:pt x="1002163"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FFFFFF"/>
            </a:solidFill>
          </p:spPr>
          <p:txBody>
            <a:bodyPr/>
            <a:lstStyle/>
            <a:p>
              <a:endParaRPr lang="es-PE"/>
            </a:p>
          </p:txBody>
        </p:sp>
        <p:sp>
          <p:nvSpPr>
            <p:cNvPr id="7" name="TextBox 7"/>
            <p:cNvSpPr txBox="1"/>
            <p:nvPr/>
          </p:nvSpPr>
          <p:spPr>
            <a:xfrm>
              <a:off x="0" y="-57150"/>
              <a:ext cx="1074038" cy="200900"/>
            </a:xfrm>
            <a:prstGeom prst="rect">
              <a:avLst/>
            </a:prstGeom>
          </p:spPr>
          <p:txBody>
            <a:bodyPr lIns="50800" tIns="50800" rIns="50800" bIns="50800" rtlCol="0" anchor="ctr"/>
            <a:lstStyle/>
            <a:p>
              <a:pPr algn="ctr">
                <a:lnSpc>
                  <a:spcPts val="3359"/>
                </a:lnSpc>
              </a:pPr>
              <a:r>
                <a:rPr lang="en-US" sz="2400" b="1" dirty="0">
                  <a:solidFill>
                    <a:srgbClr val="0033A0"/>
                  </a:solidFill>
                  <a:latin typeface="Gilroy Bold"/>
                  <a:ea typeface="Gilroy Bold"/>
                  <a:cs typeface="Gilroy Bold"/>
                  <a:sym typeface="Gilroy Bold"/>
                </a:rPr>
                <a:t>Where we are?</a:t>
              </a:r>
            </a:p>
          </p:txBody>
        </p:sp>
      </p:grpSp>
      <p:sp>
        <p:nvSpPr>
          <p:cNvPr id="8" name="Freeform 8"/>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2"/>
            <a:stretch>
              <a:fillRect t="-33025" b="-37268"/>
            </a:stretch>
          </a:blipFill>
        </p:spPr>
        <p:txBody>
          <a:bodyPr/>
          <a:lstStyle/>
          <a:p>
            <a:endParaRPr lang="es-PE"/>
          </a:p>
        </p:txBody>
      </p:sp>
      <p:sp>
        <p:nvSpPr>
          <p:cNvPr id="9" name="Freeform 9"/>
          <p:cNvSpPr/>
          <p:nvPr/>
        </p:nvSpPr>
        <p:spPr>
          <a:xfrm>
            <a:off x="7098660" y="753156"/>
            <a:ext cx="1339977" cy="1211004"/>
          </a:xfrm>
          <a:custGeom>
            <a:avLst/>
            <a:gdLst/>
            <a:ahLst/>
            <a:cxnLst/>
            <a:rect l="l" t="t" r="r" b="b"/>
            <a:pathLst>
              <a:path w="1339977" h="1211004">
                <a:moveTo>
                  <a:pt x="0" y="0"/>
                </a:moveTo>
                <a:lnTo>
                  <a:pt x="1339977" y="0"/>
                </a:lnTo>
                <a:lnTo>
                  <a:pt x="1339977" y="1211004"/>
                </a:lnTo>
                <a:lnTo>
                  <a:pt x="0" y="12110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grpSp>
        <p:nvGrpSpPr>
          <p:cNvPr id="10" name="Group 10"/>
          <p:cNvGrpSpPr/>
          <p:nvPr/>
        </p:nvGrpSpPr>
        <p:grpSpPr>
          <a:xfrm>
            <a:off x="2815189" y="2023443"/>
            <a:ext cx="3691973" cy="5066172"/>
            <a:chOff x="0" y="0"/>
            <a:chExt cx="4922630" cy="6754896"/>
          </a:xfrm>
        </p:grpSpPr>
        <p:sp>
          <p:nvSpPr>
            <p:cNvPr id="11" name="Freeform 11"/>
            <p:cNvSpPr/>
            <p:nvPr/>
          </p:nvSpPr>
          <p:spPr>
            <a:xfrm>
              <a:off x="0" y="0"/>
              <a:ext cx="4922630" cy="6754896"/>
            </a:xfrm>
            <a:custGeom>
              <a:avLst/>
              <a:gdLst/>
              <a:ahLst/>
              <a:cxnLst/>
              <a:rect l="l" t="t" r="r" b="b"/>
              <a:pathLst>
                <a:path w="4922630" h="6754896">
                  <a:moveTo>
                    <a:pt x="0" y="0"/>
                  </a:moveTo>
                  <a:lnTo>
                    <a:pt x="4922630" y="0"/>
                  </a:lnTo>
                  <a:lnTo>
                    <a:pt x="4922630" y="6754896"/>
                  </a:lnTo>
                  <a:lnTo>
                    <a:pt x="0" y="67548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grpSp>
          <p:nvGrpSpPr>
            <p:cNvPr id="12" name="Group 12"/>
            <p:cNvGrpSpPr/>
            <p:nvPr/>
          </p:nvGrpSpPr>
          <p:grpSpPr>
            <a:xfrm>
              <a:off x="1052949" y="2998198"/>
              <a:ext cx="712470" cy="1013460"/>
              <a:chOff x="0" y="0"/>
              <a:chExt cx="712470" cy="1013460"/>
            </a:xfrm>
          </p:grpSpPr>
          <p:sp>
            <p:nvSpPr>
              <p:cNvPr id="13" name="Freeform 13"/>
              <p:cNvSpPr/>
              <p:nvPr/>
            </p:nvSpPr>
            <p:spPr>
              <a:xfrm>
                <a:off x="50800" y="43180"/>
                <a:ext cx="610870" cy="928370"/>
              </a:xfrm>
              <a:custGeom>
                <a:avLst/>
                <a:gdLst/>
                <a:ahLst/>
                <a:cxnLst/>
                <a:rect l="l" t="t" r="r" b="b"/>
                <a:pathLst>
                  <a:path w="610870" h="928370">
                    <a:moveTo>
                      <a:pt x="0" y="342900"/>
                    </a:moveTo>
                    <a:cubicBezTo>
                      <a:pt x="15240" y="309880"/>
                      <a:pt x="6350" y="304800"/>
                      <a:pt x="7620" y="299720"/>
                    </a:cubicBezTo>
                    <a:cubicBezTo>
                      <a:pt x="10160" y="292100"/>
                      <a:pt x="27940" y="288290"/>
                      <a:pt x="35560" y="280670"/>
                    </a:cubicBezTo>
                    <a:cubicBezTo>
                      <a:pt x="41910" y="273050"/>
                      <a:pt x="40640" y="260350"/>
                      <a:pt x="49530" y="254000"/>
                    </a:cubicBezTo>
                    <a:cubicBezTo>
                      <a:pt x="64770" y="241300"/>
                      <a:pt x="106680" y="245110"/>
                      <a:pt x="128270" y="231140"/>
                    </a:cubicBezTo>
                    <a:cubicBezTo>
                      <a:pt x="151130" y="214630"/>
                      <a:pt x="167640" y="185420"/>
                      <a:pt x="181610" y="160020"/>
                    </a:cubicBezTo>
                    <a:cubicBezTo>
                      <a:pt x="196850" y="134620"/>
                      <a:pt x="200660" y="105410"/>
                      <a:pt x="215900" y="81280"/>
                    </a:cubicBezTo>
                    <a:cubicBezTo>
                      <a:pt x="232410" y="54610"/>
                      <a:pt x="251460" y="16510"/>
                      <a:pt x="279400" y="7620"/>
                    </a:cubicBezTo>
                    <a:cubicBezTo>
                      <a:pt x="307340" y="0"/>
                      <a:pt x="361950" y="16510"/>
                      <a:pt x="386080" y="38100"/>
                    </a:cubicBezTo>
                    <a:cubicBezTo>
                      <a:pt x="408940" y="57150"/>
                      <a:pt x="416560" y="95250"/>
                      <a:pt x="426720" y="123190"/>
                    </a:cubicBezTo>
                    <a:cubicBezTo>
                      <a:pt x="435610" y="151130"/>
                      <a:pt x="434340" y="180340"/>
                      <a:pt x="443230" y="207010"/>
                    </a:cubicBezTo>
                    <a:cubicBezTo>
                      <a:pt x="452120" y="233680"/>
                      <a:pt x="471170" y="261620"/>
                      <a:pt x="478790" y="283210"/>
                    </a:cubicBezTo>
                    <a:cubicBezTo>
                      <a:pt x="485140" y="297180"/>
                      <a:pt x="486410" y="320040"/>
                      <a:pt x="490220" y="322580"/>
                    </a:cubicBezTo>
                    <a:cubicBezTo>
                      <a:pt x="491490" y="322580"/>
                      <a:pt x="492760" y="321310"/>
                      <a:pt x="494030" y="320040"/>
                    </a:cubicBezTo>
                    <a:cubicBezTo>
                      <a:pt x="496570" y="320040"/>
                      <a:pt x="500380" y="320040"/>
                      <a:pt x="501650" y="320040"/>
                    </a:cubicBezTo>
                    <a:cubicBezTo>
                      <a:pt x="502920" y="320040"/>
                      <a:pt x="502920" y="318770"/>
                      <a:pt x="504190" y="318770"/>
                    </a:cubicBezTo>
                    <a:cubicBezTo>
                      <a:pt x="505460" y="317500"/>
                      <a:pt x="510540" y="318770"/>
                      <a:pt x="514350" y="318770"/>
                    </a:cubicBezTo>
                    <a:cubicBezTo>
                      <a:pt x="516890" y="318770"/>
                      <a:pt x="520700" y="317500"/>
                      <a:pt x="524510" y="317500"/>
                    </a:cubicBezTo>
                    <a:cubicBezTo>
                      <a:pt x="525780" y="317500"/>
                      <a:pt x="527050" y="318770"/>
                      <a:pt x="528320" y="318770"/>
                    </a:cubicBezTo>
                    <a:cubicBezTo>
                      <a:pt x="530860" y="318770"/>
                      <a:pt x="532130" y="318770"/>
                      <a:pt x="533400" y="318770"/>
                    </a:cubicBezTo>
                    <a:cubicBezTo>
                      <a:pt x="537210" y="318770"/>
                      <a:pt x="539750" y="321310"/>
                      <a:pt x="543560" y="322580"/>
                    </a:cubicBezTo>
                    <a:cubicBezTo>
                      <a:pt x="546100" y="322580"/>
                      <a:pt x="551180" y="323850"/>
                      <a:pt x="553720" y="323850"/>
                    </a:cubicBezTo>
                    <a:cubicBezTo>
                      <a:pt x="554990" y="325120"/>
                      <a:pt x="556260" y="326390"/>
                      <a:pt x="557530" y="327660"/>
                    </a:cubicBezTo>
                    <a:cubicBezTo>
                      <a:pt x="558800" y="327660"/>
                      <a:pt x="560070" y="327660"/>
                      <a:pt x="562610" y="328930"/>
                    </a:cubicBezTo>
                    <a:cubicBezTo>
                      <a:pt x="565150" y="330200"/>
                      <a:pt x="567690" y="332740"/>
                      <a:pt x="570230" y="335280"/>
                    </a:cubicBezTo>
                    <a:cubicBezTo>
                      <a:pt x="572770" y="336550"/>
                      <a:pt x="576580" y="337820"/>
                      <a:pt x="579120" y="340360"/>
                    </a:cubicBezTo>
                    <a:cubicBezTo>
                      <a:pt x="580390" y="341630"/>
                      <a:pt x="580390" y="342900"/>
                      <a:pt x="581660" y="344170"/>
                    </a:cubicBezTo>
                    <a:cubicBezTo>
                      <a:pt x="582930" y="345440"/>
                      <a:pt x="584200" y="345440"/>
                      <a:pt x="586740" y="346710"/>
                    </a:cubicBezTo>
                    <a:cubicBezTo>
                      <a:pt x="588010" y="349250"/>
                      <a:pt x="589280" y="353060"/>
                      <a:pt x="591820" y="355600"/>
                    </a:cubicBezTo>
                    <a:cubicBezTo>
                      <a:pt x="593090" y="358140"/>
                      <a:pt x="596900" y="360680"/>
                      <a:pt x="598170" y="363220"/>
                    </a:cubicBezTo>
                    <a:cubicBezTo>
                      <a:pt x="599440" y="364490"/>
                      <a:pt x="599440" y="367030"/>
                      <a:pt x="599440" y="368300"/>
                    </a:cubicBezTo>
                    <a:cubicBezTo>
                      <a:pt x="600710" y="369570"/>
                      <a:pt x="601980" y="370840"/>
                      <a:pt x="603250" y="372110"/>
                    </a:cubicBezTo>
                    <a:cubicBezTo>
                      <a:pt x="604520" y="374650"/>
                      <a:pt x="604520" y="378460"/>
                      <a:pt x="605790" y="382270"/>
                    </a:cubicBezTo>
                    <a:cubicBezTo>
                      <a:pt x="605790" y="384810"/>
                      <a:pt x="608330" y="388620"/>
                      <a:pt x="609600" y="391160"/>
                    </a:cubicBezTo>
                    <a:cubicBezTo>
                      <a:pt x="609600" y="393700"/>
                      <a:pt x="609600" y="394970"/>
                      <a:pt x="609600" y="396240"/>
                    </a:cubicBezTo>
                    <a:cubicBezTo>
                      <a:pt x="609600" y="397510"/>
                      <a:pt x="610870" y="398780"/>
                      <a:pt x="610870" y="401320"/>
                    </a:cubicBezTo>
                    <a:cubicBezTo>
                      <a:pt x="610870" y="403860"/>
                      <a:pt x="609600" y="407670"/>
                      <a:pt x="609600" y="411480"/>
                    </a:cubicBezTo>
                    <a:cubicBezTo>
                      <a:pt x="609600" y="415290"/>
                      <a:pt x="610870" y="419100"/>
                      <a:pt x="610870" y="421640"/>
                    </a:cubicBezTo>
                    <a:cubicBezTo>
                      <a:pt x="609600" y="422910"/>
                      <a:pt x="609600" y="424180"/>
                      <a:pt x="608330" y="426720"/>
                    </a:cubicBezTo>
                    <a:cubicBezTo>
                      <a:pt x="608330" y="427990"/>
                      <a:pt x="609600" y="429260"/>
                      <a:pt x="608330" y="431800"/>
                    </a:cubicBezTo>
                    <a:cubicBezTo>
                      <a:pt x="608330" y="434340"/>
                      <a:pt x="605790" y="436880"/>
                      <a:pt x="604520" y="440690"/>
                    </a:cubicBezTo>
                    <a:cubicBezTo>
                      <a:pt x="603250" y="443230"/>
                      <a:pt x="603250" y="448310"/>
                      <a:pt x="601980" y="450850"/>
                    </a:cubicBezTo>
                    <a:cubicBezTo>
                      <a:pt x="600710" y="452120"/>
                      <a:pt x="599440" y="453390"/>
                      <a:pt x="599440" y="454660"/>
                    </a:cubicBezTo>
                    <a:cubicBezTo>
                      <a:pt x="598170" y="455930"/>
                      <a:pt x="598170" y="457200"/>
                      <a:pt x="596900" y="459740"/>
                    </a:cubicBezTo>
                    <a:cubicBezTo>
                      <a:pt x="595630" y="461010"/>
                      <a:pt x="593090" y="463550"/>
                      <a:pt x="590550" y="467360"/>
                    </a:cubicBezTo>
                    <a:cubicBezTo>
                      <a:pt x="588010" y="469900"/>
                      <a:pt x="586740" y="472440"/>
                      <a:pt x="585470" y="474980"/>
                    </a:cubicBezTo>
                    <a:cubicBezTo>
                      <a:pt x="582930" y="476250"/>
                      <a:pt x="581660" y="476250"/>
                      <a:pt x="580390" y="477520"/>
                    </a:cubicBezTo>
                    <a:cubicBezTo>
                      <a:pt x="579120" y="478790"/>
                      <a:pt x="579120" y="480060"/>
                      <a:pt x="577850" y="481330"/>
                    </a:cubicBezTo>
                    <a:cubicBezTo>
                      <a:pt x="575310" y="483870"/>
                      <a:pt x="571500" y="485140"/>
                      <a:pt x="568960" y="486410"/>
                    </a:cubicBezTo>
                    <a:cubicBezTo>
                      <a:pt x="566420" y="488950"/>
                      <a:pt x="562610" y="491490"/>
                      <a:pt x="561340" y="492760"/>
                    </a:cubicBezTo>
                    <a:cubicBezTo>
                      <a:pt x="558800" y="494030"/>
                      <a:pt x="557530" y="494030"/>
                      <a:pt x="556260" y="494030"/>
                    </a:cubicBezTo>
                    <a:cubicBezTo>
                      <a:pt x="554990" y="495300"/>
                      <a:pt x="552450" y="496570"/>
                      <a:pt x="551180" y="496570"/>
                    </a:cubicBezTo>
                    <a:cubicBezTo>
                      <a:pt x="549910" y="497840"/>
                      <a:pt x="532130" y="506730"/>
                      <a:pt x="528320" y="515620"/>
                    </a:cubicBezTo>
                    <a:cubicBezTo>
                      <a:pt x="521970" y="528320"/>
                      <a:pt x="527050" y="551180"/>
                      <a:pt x="528320" y="568960"/>
                    </a:cubicBezTo>
                    <a:cubicBezTo>
                      <a:pt x="529590" y="589280"/>
                      <a:pt x="534670" y="622300"/>
                      <a:pt x="538480" y="631190"/>
                    </a:cubicBezTo>
                    <a:cubicBezTo>
                      <a:pt x="538480" y="633730"/>
                      <a:pt x="539750" y="633730"/>
                      <a:pt x="541020" y="636270"/>
                    </a:cubicBezTo>
                    <a:cubicBezTo>
                      <a:pt x="541020" y="638810"/>
                      <a:pt x="539750" y="642620"/>
                      <a:pt x="541020" y="645160"/>
                    </a:cubicBezTo>
                    <a:cubicBezTo>
                      <a:pt x="541020" y="646430"/>
                      <a:pt x="541020" y="648970"/>
                      <a:pt x="541020" y="648970"/>
                    </a:cubicBezTo>
                    <a:cubicBezTo>
                      <a:pt x="541020" y="648970"/>
                      <a:pt x="544830" y="655320"/>
                      <a:pt x="546100" y="659130"/>
                    </a:cubicBezTo>
                    <a:cubicBezTo>
                      <a:pt x="547370" y="661670"/>
                      <a:pt x="551180" y="668020"/>
                      <a:pt x="551180" y="669290"/>
                    </a:cubicBezTo>
                    <a:cubicBezTo>
                      <a:pt x="551180" y="669290"/>
                      <a:pt x="552450" y="675640"/>
                      <a:pt x="553720" y="679450"/>
                    </a:cubicBezTo>
                    <a:cubicBezTo>
                      <a:pt x="554990" y="683260"/>
                      <a:pt x="556260" y="690880"/>
                      <a:pt x="556260" y="690880"/>
                    </a:cubicBezTo>
                    <a:cubicBezTo>
                      <a:pt x="556260" y="690880"/>
                      <a:pt x="556260" y="698500"/>
                      <a:pt x="556260" y="702310"/>
                    </a:cubicBezTo>
                    <a:cubicBezTo>
                      <a:pt x="556260" y="704850"/>
                      <a:pt x="556260" y="712470"/>
                      <a:pt x="556260" y="712470"/>
                    </a:cubicBezTo>
                    <a:cubicBezTo>
                      <a:pt x="556260" y="712470"/>
                      <a:pt x="553720" y="720090"/>
                      <a:pt x="552450" y="723900"/>
                    </a:cubicBezTo>
                    <a:cubicBezTo>
                      <a:pt x="552450" y="727710"/>
                      <a:pt x="549910" y="734060"/>
                      <a:pt x="549910" y="734060"/>
                    </a:cubicBezTo>
                    <a:cubicBezTo>
                      <a:pt x="549910" y="734060"/>
                      <a:pt x="546100" y="741680"/>
                      <a:pt x="544830" y="744220"/>
                    </a:cubicBezTo>
                    <a:cubicBezTo>
                      <a:pt x="542290" y="748030"/>
                      <a:pt x="539750" y="754380"/>
                      <a:pt x="539750" y="754380"/>
                    </a:cubicBezTo>
                    <a:cubicBezTo>
                      <a:pt x="539750" y="754380"/>
                      <a:pt x="533400" y="759460"/>
                      <a:pt x="532130" y="762000"/>
                    </a:cubicBezTo>
                    <a:cubicBezTo>
                      <a:pt x="529590" y="764540"/>
                      <a:pt x="527050" y="764540"/>
                      <a:pt x="525780" y="768350"/>
                    </a:cubicBezTo>
                    <a:cubicBezTo>
                      <a:pt x="520700" y="781050"/>
                      <a:pt x="532130" y="835660"/>
                      <a:pt x="521970" y="861060"/>
                    </a:cubicBezTo>
                    <a:cubicBezTo>
                      <a:pt x="510540" y="885190"/>
                      <a:pt x="487680" y="911860"/>
                      <a:pt x="464820" y="919480"/>
                    </a:cubicBezTo>
                    <a:cubicBezTo>
                      <a:pt x="443230" y="928370"/>
                      <a:pt x="411480" y="923290"/>
                      <a:pt x="387350" y="911860"/>
                    </a:cubicBezTo>
                    <a:cubicBezTo>
                      <a:pt x="360680" y="897890"/>
                      <a:pt x="335280" y="863600"/>
                      <a:pt x="318770" y="835660"/>
                    </a:cubicBezTo>
                    <a:cubicBezTo>
                      <a:pt x="303530" y="808990"/>
                      <a:pt x="303530" y="773430"/>
                      <a:pt x="288290" y="745490"/>
                    </a:cubicBezTo>
                    <a:cubicBezTo>
                      <a:pt x="274320" y="718820"/>
                      <a:pt x="246380" y="698500"/>
                      <a:pt x="229870" y="670560"/>
                    </a:cubicBezTo>
                    <a:cubicBezTo>
                      <a:pt x="212090" y="642620"/>
                      <a:pt x="203200" y="607060"/>
                      <a:pt x="185420" y="577850"/>
                    </a:cubicBezTo>
                    <a:cubicBezTo>
                      <a:pt x="167640" y="551180"/>
                      <a:pt x="144780" y="527050"/>
                      <a:pt x="124460" y="501650"/>
                    </a:cubicBezTo>
                    <a:cubicBezTo>
                      <a:pt x="101600" y="474980"/>
                      <a:pt x="63500" y="434340"/>
                      <a:pt x="55880" y="421640"/>
                    </a:cubicBezTo>
                    <a:cubicBezTo>
                      <a:pt x="53340" y="417830"/>
                      <a:pt x="54610" y="416560"/>
                      <a:pt x="52070" y="412750"/>
                    </a:cubicBezTo>
                    <a:cubicBezTo>
                      <a:pt x="45720" y="401320"/>
                      <a:pt x="0" y="342900"/>
                      <a:pt x="0" y="342900"/>
                    </a:cubicBezTo>
                  </a:path>
                </a:pathLst>
              </a:custGeom>
              <a:solidFill>
                <a:srgbClr val="FFFFFF"/>
              </a:solidFill>
              <a:ln cap="sq">
                <a:noFill/>
                <a:prstDash val="solid"/>
                <a:miter/>
              </a:ln>
            </p:spPr>
            <p:txBody>
              <a:bodyPr/>
              <a:lstStyle/>
              <a:p>
                <a:endParaRPr lang="es-PE"/>
              </a:p>
            </p:txBody>
          </p:sp>
        </p:grpSp>
        <p:grpSp>
          <p:nvGrpSpPr>
            <p:cNvPr id="14" name="Group 14"/>
            <p:cNvGrpSpPr/>
            <p:nvPr/>
          </p:nvGrpSpPr>
          <p:grpSpPr>
            <a:xfrm>
              <a:off x="1058029" y="3222988"/>
              <a:ext cx="523240" cy="728980"/>
              <a:chOff x="0" y="0"/>
              <a:chExt cx="523240" cy="728980"/>
            </a:xfrm>
          </p:grpSpPr>
          <p:sp>
            <p:nvSpPr>
              <p:cNvPr id="15" name="Freeform 15"/>
              <p:cNvSpPr/>
              <p:nvPr/>
            </p:nvSpPr>
            <p:spPr>
              <a:xfrm>
                <a:off x="49530" y="48260"/>
                <a:ext cx="422910" cy="631190"/>
              </a:xfrm>
              <a:custGeom>
                <a:avLst/>
                <a:gdLst/>
                <a:ahLst/>
                <a:cxnLst/>
                <a:rect l="l" t="t" r="r" b="b"/>
                <a:pathLst>
                  <a:path w="422910" h="631190">
                    <a:moveTo>
                      <a:pt x="275590" y="589280"/>
                    </a:moveTo>
                    <a:cubicBezTo>
                      <a:pt x="114300" y="280670"/>
                      <a:pt x="76200" y="242570"/>
                      <a:pt x="50800" y="199390"/>
                    </a:cubicBezTo>
                    <a:cubicBezTo>
                      <a:pt x="30480" y="165100"/>
                      <a:pt x="5080" y="128270"/>
                      <a:pt x="1270" y="97790"/>
                    </a:cubicBezTo>
                    <a:cubicBezTo>
                      <a:pt x="0" y="76200"/>
                      <a:pt x="6350" y="54610"/>
                      <a:pt x="17780" y="38100"/>
                    </a:cubicBezTo>
                    <a:cubicBezTo>
                      <a:pt x="29210" y="22860"/>
                      <a:pt x="52070" y="8890"/>
                      <a:pt x="69850" y="5080"/>
                    </a:cubicBezTo>
                    <a:cubicBezTo>
                      <a:pt x="83820" y="0"/>
                      <a:pt x="97790" y="1270"/>
                      <a:pt x="110490" y="5080"/>
                    </a:cubicBezTo>
                    <a:cubicBezTo>
                      <a:pt x="128270" y="11430"/>
                      <a:pt x="162560" y="39370"/>
                      <a:pt x="161290" y="41910"/>
                    </a:cubicBezTo>
                    <a:cubicBezTo>
                      <a:pt x="160020" y="44450"/>
                      <a:pt x="72390" y="7620"/>
                      <a:pt x="73660" y="3810"/>
                    </a:cubicBezTo>
                    <a:cubicBezTo>
                      <a:pt x="73660" y="1270"/>
                      <a:pt x="113030" y="3810"/>
                      <a:pt x="128270" y="12700"/>
                    </a:cubicBezTo>
                    <a:cubicBezTo>
                      <a:pt x="143510" y="20320"/>
                      <a:pt x="160020" y="34290"/>
                      <a:pt x="166370" y="52070"/>
                    </a:cubicBezTo>
                    <a:cubicBezTo>
                      <a:pt x="175260" y="73660"/>
                      <a:pt x="175260" y="113030"/>
                      <a:pt x="163830" y="133350"/>
                    </a:cubicBezTo>
                    <a:cubicBezTo>
                      <a:pt x="151130" y="154940"/>
                      <a:pt x="118110" y="175260"/>
                      <a:pt x="93980" y="176530"/>
                    </a:cubicBezTo>
                    <a:cubicBezTo>
                      <a:pt x="69850" y="177800"/>
                      <a:pt x="34290" y="160020"/>
                      <a:pt x="19050" y="142240"/>
                    </a:cubicBezTo>
                    <a:cubicBezTo>
                      <a:pt x="6350" y="129540"/>
                      <a:pt x="0" y="109220"/>
                      <a:pt x="1270" y="90170"/>
                    </a:cubicBezTo>
                    <a:cubicBezTo>
                      <a:pt x="2540" y="67310"/>
                      <a:pt x="19050" y="31750"/>
                      <a:pt x="39370" y="17780"/>
                    </a:cubicBezTo>
                    <a:cubicBezTo>
                      <a:pt x="58420" y="3810"/>
                      <a:pt x="97790" y="0"/>
                      <a:pt x="119380" y="8890"/>
                    </a:cubicBezTo>
                    <a:cubicBezTo>
                      <a:pt x="142240" y="16510"/>
                      <a:pt x="166370" y="48260"/>
                      <a:pt x="172720" y="69850"/>
                    </a:cubicBezTo>
                    <a:cubicBezTo>
                      <a:pt x="179070" y="87630"/>
                      <a:pt x="175260" y="109220"/>
                      <a:pt x="167640" y="125730"/>
                    </a:cubicBezTo>
                    <a:cubicBezTo>
                      <a:pt x="160020" y="140970"/>
                      <a:pt x="147320" y="161290"/>
                      <a:pt x="129540" y="166370"/>
                    </a:cubicBezTo>
                    <a:cubicBezTo>
                      <a:pt x="102870" y="173990"/>
                      <a:pt x="34290" y="154940"/>
                      <a:pt x="15240" y="137160"/>
                    </a:cubicBezTo>
                    <a:cubicBezTo>
                      <a:pt x="3810" y="127000"/>
                      <a:pt x="2540" y="111760"/>
                      <a:pt x="1270" y="97790"/>
                    </a:cubicBezTo>
                    <a:cubicBezTo>
                      <a:pt x="0" y="85090"/>
                      <a:pt x="2540" y="69850"/>
                      <a:pt x="7620" y="57150"/>
                    </a:cubicBezTo>
                    <a:cubicBezTo>
                      <a:pt x="12700" y="44450"/>
                      <a:pt x="20320" y="31750"/>
                      <a:pt x="31750" y="22860"/>
                    </a:cubicBezTo>
                    <a:cubicBezTo>
                      <a:pt x="45720" y="12700"/>
                      <a:pt x="72390" y="3810"/>
                      <a:pt x="90170" y="2540"/>
                    </a:cubicBezTo>
                    <a:cubicBezTo>
                      <a:pt x="105410" y="2540"/>
                      <a:pt x="118110" y="6350"/>
                      <a:pt x="130810" y="13970"/>
                    </a:cubicBezTo>
                    <a:cubicBezTo>
                      <a:pt x="142240" y="20320"/>
                      <a:pt x="148590" y="26670"/>
                      <a:pt x="161290" y="41910"/>
                    </a:cubicBezTo>
                    <a:cubicBezTo>
                      <a:pt x="191770" y="80010"/>
                      <a:pt x="254000" y="185420"/>
                      <a:pt x="295910" y="265430"/>
                    </a:cubicBezTo>
                    <a:cubicBezTo>
                      <a:pt x="341630" y="354330"/>
                      <a:pt x="420370" y="495300"/>
                      <a:pt x="421640" y="552450"/>
                    </a:cubicBezTo>
                    <a:cubicBezTo>
                      <a:pt x="422910" y="576580"/>
                      <a:pt x="414020" y="590550"/>
                      <a:pt x="402590" y="603250"/>
                    </a:cubicBezTo>
                    <a:cubicBezTo>
                      <a:pt x="391160" y="617220"/>
                      <a:pt x="372110" y="627380"/>
                      <a:pt x="354330" y="629920"/>
                    </a:cubicBezTo>
                    <a:cubicBezTo>
                      <a:pt x="337820" y="631190"/>
                      <a:pt x="314960" y="624840"/>
                      <a:pt x="300990" y="617220"/>
                    </a:cubicBezTo>
                    <a:cubicBezTo>
                      <a:pt x="289560" y="609600"/>
                      <a:pt x="275590" y="589280"/>
                      <a:pt x="275590" y="589280"/>
                    </a:cubicBezTo>
                  </a:path>
                </a:pathLst>
              </a:custGeom>
              <a:solidFill>
                <a:srgbClr val="FFFFFF"/>
              </a:solidFill>
              <a:ln cap="sq">
                <a:noFill/>
                <a:prstDash val="solid"/>
                <a:miter/>
              </a:ln>
            </p:spPr>
            <p:txBody>
              <a:bodyPr/>
              <a:lstStyle/>
              <a:p>
                <a:endParaRPr lang="es-PE"/>
              </a:p>
            </p:txBody>
          </p:sp>
        </p:grpSp>
        <p:grpSp>
          <p:nvGrpSpPr>
            <p:cNvPr id="16" name="Group 16"/>
            <p:cNvGrpSpPr/>
            <p:nvPr/>
          </p:nvGrpSpPr>
          <p:grpSpPr>
            <a:xfrm>
              <a:off x="1056759" y="3252198"/>
              <a:ext cx="251460" cy="252730"/>
              <a:chOff x="0" y="0"/>
              <a:chExt cx="251460" cy="252730"/>
            </a:xfrm>
          </p:grpSpPr>
          <p:sp>
            <p:nvSpPr>
              <p:cNvPr id="17" name="Freeform 17"/>
              <p:cNvSpPr/>
              <p:nvPr/>
            </p:nvSpPr>
            <p:spPr>
              <a:xfrm>
                <a:off x="49530" y="49530"/>
                <a:ext cx="149860" cy="153670"/>
              </a:xfrm>
              <a:custGeom>
                <a:avLst/>
                <a:gdLst/>
                <a:ahLst/>
                <a:cxnLst/>
                <a:rect l="l" t="t" r="r" b="b"/>
                <a:pathLst>
                  <a:path w="149860" h="153670">
                    <a:moveTo>
                      <a:pt x="149860" y="53340"/>
                    </a:moveTo>
                    <a:cubicBezTo>
                      <a:pt x="130810" y="133350"/>
                      <a:pt x="119380" y="139700"/>
                      <a:pt x="107950" y="144780"/>
                    </a:cubicBezTo>
                    <a:cubicBezTo>
                      <a:pt x="97790" y="149860"/>
                      <a:pt x="85090" y="153670"/>
                      <a:pt x="72390" y="151130"/>
                    </a:cubicBezTo>
                    <a:cubicBezTo>
                      <a:pt x="54610" y="148590"/>
                      <a:pt x="22860" y="129540"/>
                      <a:pt x="11430" y="115570"/>
                    </a:cubicBezTo>
                    <a:cubicBezTo>
                      <a:pt x="3810" y="104140"/>
                      <a:pt x="0" y="93980"/>
                      <a:pt x="1270" y="80010"/>
                    </a:cubicBezTo>
                    <a:cubicBezTo>
                      <a:pt x="2540" y="62230"/>
                      <a:pt x="16510" y="29210"/>
                      <a:pt x="30480" y="15240"/>
                    </a:cubicBezTo>
                    <a:cubicBezTo>
                      <a:pt x="39370" y="6350"/>
                      <a:pt x="5080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8" name="Group 18"/>
            <p:cNvGrpSpPr/>
            <p:nvPr/>
          </p:nvGrpSpPr>
          <p:grpSpPr>
            <a:xfrm>
              <a:off x="1055489" y="3248388"/>
              <a:ext cx="688340" cy="360680"/>
              <a:chOff x="0" y="0"/>
              <a:chExt cx="688340" cy="360680"/>
            </a:xfrm>
          </p:grpSpPr>
          <p:sp>
            <p:nvSpPr>
              <p:cNvPr id="19" name="Freeform 19"/>
              <p:cNvSpPr/>
              <p:nvPr/>
            </p:nvSpPr>
            <p:spPr>
              <a:xfrm>
                <a:off x="48260" y="50800"/>
                <a:ext cx="591820" cy="261620"/>
              </a:xfrm>
              <a:custGeom>
                <a:avLst/>
                <a:gdLst/>
                <a:ahLst/>
                <a:cxnLst/>
                <a:rect l="l" t="t" r="r" b="b"/>
                <a:pathLst>
                  <a:path w="591820" h="261620">
                    <a:moveTo>
                      <a:pt x="80010" y="0"/>
                    </a:moveTo>
                    <a:cubicBezTo>
                      <a:pt x="292100" y="16510"/>
                      <a:pt x="414020" y="49530"/>
                      <a:pt x="474980" y="71120"/>
                    </a:cubicBezTo>
                    <a:cubicBezTo>
                      <a:pt x="510540" y="82550"/>
                      <a:pt x="538480" y="90170"/>
                      <a:pt x="558800" y="106680"/>
                    </a:cubicBezTo>
                    <a:cubicBezTo>
                      <a:pt x="572770" y="119380"/>
                      <a:pt x="584200" y="135890"/>
                      <a:pt x="588010" y="152400"/>
                    </a:cubicBezTo>
                    <a:cubicBezTo>
                      <a:pt x="591820" y="168910"/>
                      <a:pt x="590550" y="190500"/>
                      <a:pt x="584200" y="205740"/>
                    </a:cubicBezTo>
                    <a:cubicBezTo>
                      <a:pt x="577850" y="222250"/>
                      <a:pt x="562610" y="238760"/>
                      <a:pt x="548640" y="246380"/>
                    </a:cubicBezTo>
                    <a:cubicBezTo>
                      <a:pt x="533400" y="255270"/>
                      <a:pt x="513080" y="261620"/>
                      <a:pt x="495300" y="257810"/>
                    </a:cubicBezTo>
                    <a:cubicBezTo>
                      <a:pt x="473710" y="252730"/>
                      <a:pt x="440690" y="232410"/>
                      <a:pt x="429260" y="212090"/>
                    </a:cubicBezTo>
                    <a:cubicBezTo>
                      <a:pt x="419100" y="190500"/>
                      <a:pt x="420370" y="152400"/>
                      <a:pt x="431800" y="132080"/>
                    </a:cubicBezTo>
                    <a:cubicBezTo>
                      <a:pt x="443230" y="111760"/>
                      <a:pt x="476250" y="92710"/>
                      <a:pt x="497840" y="88900"/>
                    </a:cubicBezTo>
                    <a:cubicBezTo>
                      <a:pt x="515620" y="85090"/>
                      <a:pt x="535940" y="92710"/>
                      <a:pt x="551180" y="101600"/>
                    </a:cubicBezTo>
                    <a:cubicBezTo>
                      <a:pt x="565150" y="110490"/>
                      <a:pt x="579120" y="127000"/>
                      <a:pt x="585470" y="143510"/>
                    </a:cubicBezTo>
                    <a:cubicBezTo>
                      <a:pt x="591820" y="158750"/>
                      <a:pt x="591820" y="181610"/>
                      <a:pt x="586740" y="198120"/>
                    </a:cubicBezTo>
                    <a:cubicBezTo>
                      <a:pt x="581660" y="214630"/>
                      <a:pt x="568960" y="232410"/>
                      <a:pt x="556260" y="241300"/>
                    </a:cubicBezTo>
                    <a:cubicBezTo>
                      <a:pt x="542290" y="251460"/>
                      <a:pt x="528320" y="257810"/>
                      <a:pt x="504190" y="257810"/>
                    </a:cubicBezTo>
                    <a:cubicBezTo>
                      <a:pt x="445770" y="259080"/>
                      <a:pt x="292100" y="191770"/>
                      <a:pt x="207010" y="172720"/>
                    </a:cubicBezTo>
                    <a:cubicBezTo>
                      <a:pt x="144780" y="158750"/>
                      <a:pt x="74930" y="161290"/>
                      <a:pt x="43180" y="147320"/>
                    </a:cubicBezTo>
                    <a:cubicBezTo>
                      <a:pt x="29210" y="140970"/>
                      <a:pt x="21590" y="133350"/>
                      <a:pt x="15240" y="121920"/>
                    </a:cubicBezTo>
                    <a:cubicBezTo>
                      <a:pt x="7620" y="109220"/>
                      <a:pt x="0" y="86360"/>
                      <a:pt x="2540" y="68580"/>
                    </a:cubicBezTo>
                    <a:cubicBezTo>
                      <a:pt x="3810" y="52070"/>
                      <a:pt x="15240" y="31750"/>
                      <a:pt x="27940" y="19050"/>
                    </a:cubicBezTo>
                    <a:cubicBezTo>
                      <a:pt x="40640" y="7620"/>
                      <a:pt x="80010" y="0"/>
                      <a:pt x="80010" y="0"/>
                    </a:cubicBezTo>
                  </a:path>
                </a:pathLst>
              </a:custGeom>
              <a:solidFill>
                <a:srgbClr val="FFFFFF"/>
              </a:solidFill>
              <a:ln cap="sq">
                <a:noFill/>
                <a:prstDash val="solid"/>
                <a:miter/>
              </a:ln>
            </p:spPr>
            <p:txBody>
              <a:bodyPr/>
              <a:lstStyle/>
              <a:p>
                <a:endParaRPr lang="es-PE"/>
              </a:p>
            </p:txBody>
          </p:sp>
        </p:grpSp>
        <p:grpSp>
          <p:nvGrpSpPr>
            <p:cNvPr id="20" name="Group 20"/>
            <p:cNvGrpSpPr/>
            <p:nvPr/>
          </p:nvGrpSpPr>
          <p:grpSpPr>
            <a:xfrm>
              <a:off x="1285359" y="3177268"/>
              <a:ext cx="510540" cy="387350"/>
              <a:chOff x="0" y="0"/>
              <a:chExt cx="510540" cy="387350"/>
            </a:xfrm>
          </p:grpSpPr>
          <p:sp>
            <p:nvSpPr>
              <p:cNvPr id="21" name="Freeform 21"/>
              <p:cNvSpPr/>
              <p:nvPr/>
            </p:nvSpPr>
            <p:spPr>
              <a:xfrm>
                <a:off x="49530" y="49530"/>
                <a:ext cx="410210" cy="285750"/>
              </a:xfrm>
              <a:custGeom>
                <a:avLst/>
                <a:gdLst/>
                <a:ahLst/>
                <a:cxnLst/>
                <a:rect l="l" t="t" r="r" b="b"/>
                <a:pathLst>
                  <a:path w="410210" h="285750">
                    <a:moveTo>
                      <a:pt x="332740" y="285750"/>
                    </a:moveTo>
                    <a:cubicBezTo>
                      <a:pt x="160020" y="252730"/>
                      <a:pt x="90170" y="153670"/>
                      <a:pt x="71120" y="153670"/>
                    </a:cubicBezTo>
                    <a:cubicBezTo>
                      <a:pt x="66040" y="154940"/>
                      <a:pt x="66040" y="163830"/>
                      <a:pt x="60960" y="163830"/>
                    </a:cubicBezTo>
                    <a:cubicBezTo>
                      <a:pt x="52070" y="165100"/>
                      <a:pt x="26670" y="147320"/>
                      <a:pt x="17780" y="133350"/>
                    </a:cubicBezTo>
                    <a:cubicBezTo>
                      <a:pt x="7620" y="119380"/>
                      <a:pt x="1270" y="100330"/>
                      <a:pt x="1270" y="82550"/>
                    </a:cubicBezTo>
                    <a:cubicBezTo>
                      <a:pt x="1270" y="66040"/>
                      <a:pt x="8890" y="45720"/>
                      <a:pt x="19050" y="33020"/>
                    </a:cubicBezTo>
                    <a:cubicBezTo>
                      <a:pt x="29210" y="20320"/>
                      <a:pt x="46990" y="7620"/>
                      <a:pt x="63500" y="3810"/>
                    </a:cubicBezTo>
                    <a:cubicBezTo>
                      <a:pt x="80010" y="0"/>
                      <a:pt x="100330" y="0"/>
                      <a:pt x="116840" y="7620"/>
                    </a:cubicBezTo>
                    <a:cubicBezTo>
                      <a:pt x="135890" y="17780"/>
                      <a:pt x="161290" y="45720"/>
                      <a:pt x="165100" y="67310"/>
                    </a:cubicBezTo>
                    <a:cubicBezTo>
                      <a:pt x="170180" y="90170"/>
                      <a:pt x="160020" y="125730"/>
                      <a:pt x="143510" y="142240"/>
                    </a:cubicBezTo>
                    <a:cubicBezTo>
                      <a:pt x="127000" y="158750"/>
                      <a:pt x="91440" y="167640"/>
                      <a:pt x="69850" y="166370"/>
                    </a:cubicBezTo>
                    <a:cubicBezTo>
                      <a:pt x="52070" y="163830"/>
                      <a:pt x="34290" y="154940"/>
                      <a:pt x="22860" y="140970"/>
                    </a:cubicBezTo>
                    <a:cubicBezTo>
                      <a:pt x="10160" y="123190"/>
                      <a:pt x="0" y="86360"/>
                      <a:pt x="3810" y="64770"/>
                    </a:cubicBezTo>
                    <a:cubicBezTo>
                      <a:pt x="6350" y="46990"/>
                      <a:pt x="19050" y="30480"/>
                      <a:pt x="31750" y="20320"/>
                    </a:cubicBezTo>
                    <a:cubicBezTo>
                      <a:pt x="44450" y="10160"/>
                      <a:pt x="62230" y="1270"/>
                      <a:pt x="81280" y="1270"/>
                    </a:cubicBezTo>
                    <a:cubicBezTo>
                      <a:pt x="107950" y="1270"/>
                      <a:pt x="153670" y="16510"/>
                      <a:pt x="179070" y="34290"/>
                    </a:cubicBezTo>
                    <a:cubicBezTo>
                      <a:pt x="201930" y="49530"/>
                      <a:pt x="208280" y="81280"/>
                      <a:pt x="228600" y="97790"/>
                    </a:cubicBezTo>
                    <a:cubicBezTo>
                      <a:pt x="248920" y="113030"/>
                      <a:pt x="275590" y="123190"/>
                      <a:pt x="299720" y="130810"/>
                    </a:cubicBezTo>
                    <a:cubicBezTo>
                      <a:pt x="321310" y="137160"/>
                      <a:pt x="351790" y="132080"/>
                      <a:pt x="368300" y="139700"/>
                    </a:cubicBezTo>
                    <a:cubicBezTo>
                      <a:pt x="381000" y="146050"/>
                      <a:pt x="389890" y="153670"/>
                      <a:pt x="396240" y="163830"/>
                    </a:cubicBezTo>
                    <a:cubicBezTo>
                      <a:pt x="403860" y="177800"/>
                      <a:pt x="410210" y="201930"/>
                      <a:pt x="408940" y="217170"/>
                    </a:cubicBezTo>
                    <a:cubicBezTo>
                      <a:pt x="408940" y="231140"/>
                      <a:pt x="405130" y="242570"/>
                      <a:pt x="396240" y="252730"/>
                    </a:cubicBezTo>
                    <a:cubicBezTo>
                      <a:pt x="383540" y="266700"/>
                      <a:pt x="332740" y="285750"/>
                      <a:pt x="332740" y="285750"/>
                    </a:cubicBezTo>
                  </a:path>
                </a:pathLst>
              </a:custGeom>
              <a:solidFill>
                <a:srgbClr val="FFFFFF"/>
              </a:solidFill>
              <a:ln cap="sq">
                <a:noFill/>
                <a:prstDash val="solid"/>
                <a:miter/>
              </a:ln>
            </p:spPr>
            <p:txBody>
              <a:bodyPr/>
              <a:lstStyle/>
              <a:p>
                <a:endParaRPr lang="es-PE"/>
              </a:p>
            </p:txBody>
          </p:sp>
        </p:grpSp>
        <p:grpSp>
          <p:nvGrpSpPr>
            <p:cNvPr id="22" name="Group 22"/>
            <p:cNvGrpSpPr/>
            <p:nvPr/>
          </p:nvGrpSpPr>
          <p:grpSpPr>
            <a:xfrm>
              <a:off x="1455539" y="3626848"/>
              <a:ext cx="259080" cy="276860"/>
              <a:chOff x="0" y="0"/>
              <a:chExt cx="259080" cy="276860"/>
            </a:xfrm>
          </p:grpSpPr>
          <p:sp>
            <p:nvSpPr>
              <p:cNvPr id="23" name="Freeform 23"/>
              <p:cNvSpPr/>
              <p:nvPr/>
            </p:nvSpPr>
            <p:spPr>
              <a:xfrm>
                <a:off x="46990" y="44450"/>
                <a:ext cx="166370" cy="182880"/>
              </a:xfrm>
              <a:custGeom>
                <a:avLst/>
                <a:gdLst/>
                <a:ahLst/>
                <a:cxnLst/>
                <a:rect l="l" t="t" r="r" b="b"/>
                <a:pathLst>
                  <a:path w="166370" h="182880">
                    <a:moveTo>
                      <a:pt x="152400" y="55880"/>
                    </a:moveTo>
                    <a:cubicBezTo>
                      <a:pt x="156210" y="144780"/>
                      <a:pt x="144780" y="160020"/>
                      <a:pt x="130810" y="167640"/>
                    </a:cubicBezTo>
                    <a:cubicBezTo>
                      <a:pt x="113030" y="177800"/>
                      <a:pt x="78740" y="182880"/>
                      <a:pt x="58420" y="175260"/>
                    </a:cubicBezTo>
                    <a:cubicBezTo>
                      <a:pt x="39370" y="167640"/>
                      <a:pt x="16510" y="140970"/>
                      <a:pt x="12700" y="120650"/>
                    </a:cubicBezTo>
                    <a:cubicBezTo>
                      <a:pt x="7620" y="99060"/>
                      <a:pt x="17780" y="66040"/>
                      <a:pt x="31750" y="50800"/>
                    </a:cubicBezTo>
                    <a:cubicBezTo>
                      <a:pt x="46990" y="35560"/>
                      <a:pt x="80010" y="24130"/>
                      <a:pt x="100330" y="27940"/>
                    </a:cubicBezTo>
                    <a:cubicBezTo>
                      <a:pt x="121920" y="31750"/>
                      <a:pt x="148590" y="52070"/>
                      <a:pt x="157480" y="72390"/>
                    </a:cubicBezTo>
                    <a:cubicBezTo>
                      <a:pt x="166370" y="91440"/>
                      <a:pt x="165100" y="125730"/>
                      <a:pt x="153670" y="143510"/>
                    </a:cubicBezTo>
                    <a:cubicBezTo>
                      <a:pt x="142240" y="162560"/>
                      <a:pt x="111760" y="177800"/>
                      <a:pt x="91440" y="180340"/>
                    </a:cubicBezTo>
                    <a:cubicBezTo>
                      <a:pt x="74930" y="182880"/>
                      <a:pt x="57150" y="176530"/>
                      <a:pt x="44450" y="167640"/>
                    </a:cubicBezTo>
                    <a:cubicBezTo>
                      <a:pt x="31750" y="158750"/>
                      <a:pt x="21590" y="143510"/>
                      <a:pt x="15240" y="128270"/>
                    </a:cubicBezTo>
                    <a:cubicBezTo>
                      <a:pt x="7620" y="110490"/>
                      <a:pt x="0" y="86360"/>
                      <a:pt x="3810" y="67310"/>
                    </a:cubicBezTo>
                    <a:cubicBezTo>
                      <a:pt x="8890" y="46990"/>
                      <a:pt x="29210" y="20320"/>
                      <a:pt x="46990" y="10160"/>
                    </a:cubicBezTo>
                    <a:cubicBezTo>
                      <a:pt x="62230" y="2540"/>
                      <a:pt x="83820" y="0"/>
                      <a:pt x="100330" y="6350"/>
                    </a:cubicBezTo>
                    <a:cubicBezTo>
                      <a:pt x="119380" y="12700"/>
                      <a:pt x="152400" y="55880"/>
                      <a:pt x="152400" y="55880"/>
                    </a:cubicBezTo>
                  </a:path>
                </a:pathLst>
              </a:custGeom>
              <a:solidFill>
                <a:srgbClr val="FFFFFF"/>
              </a:solidFill>
              <a:ln cap="sq">
                <a:noFill/>
                <a:prstDash val="solid"/>
                <a:miter/>
              </a:ln>
            </p:spPr>
            <p:txBody>
              <a:bodyPr/>
              <a:lstStyle/>
              <a:p>
                <a:endParaRPr lang="es-PE"/>
              </a:p>
            </p:txBody>
          </p:sp>
        </p:grpSp>
        <p:grpSp>
          <p:nvGrpSpPr>
            <p:cNvPr id="24" name="Group 24"/>
            <p:cNvGrpSpPr/>
            <p:nvPr/>
          </p:nvGrpSpPr>
          <p:grpSpPr>
            <a:xfrm>
              <a:off x="1463159" y="3670028"/>
              <a:ext cx="252730" cy="252730"/>
              <a:chOff x="0" y="0"/>
              <a:chExt cx="252730" cy="252730"/>
            </a:xfrm>
          </p:grpSpPr>
          <p:sp>
            <p:nvSpPr>
              <p:cNvPr id="25" name="Freeform 25"/>
              <p:cNvSpPr/>
              <p:nvPr/>
            </p:nvSpPr>
            <p:spPr>
              <a:xfrm>
                <a:off x="50800" y="49530"/>
                <a:ext cx="148590" cy="154940"/>
              </a:xfrm>
              <a:custGeom>
                <a:avLst/>
                <a:gdLst/>
                <a:ahLst/>
                <a:cxnLst/>
                <a:rect l="l" t="t" r="r" b="b"/>
                <a:pathLst>
                  <a:path w="148590" h="154940">
                    <a:moveTo>
                      <a:pt x="148590" y="53340"/>
                    </a:moveTo>
                    <a:cubicBezTo>
                      <a:pt x="146050" y="107950"/>
                      <a:pt x="123190" y="135890"/>
                      <a:pt x="107950" y="146050"/>
                    </a:cubicBezTo>
                    <a:cubicBezTo>
                      <a:pt x="96520" y="152400"/>
                      <a:pt x="85090" y="154940"/>
                      <a:pt x="71120" y="152400"/>
                    </a:cubicBezTo>
                    <a:cubicBezTo>
                      <a:pt x="53340" y="148590"/>
                      <a:pt x="22860" y="129540"/>
                      <a:pt x="11430" y="115570"/>
                    </a:cubicBezTo>
                    <a:cubicBezTo>
                      <a:pt x="2540" y="105410"/>
                      <a:pt x="0" y="93980"/>
                      <a:pt x="0" y="80010"/>
                    </a:cubicBezTo>
                    <a:cubicBezTo>
                      <a:pt x="1270" y="62230"/>
                      <a:pt x="16510" y="29210"/>
                      <a:pt x="29210" y="16510"/>
                    </a:cubicBezTo>
                    <a:cubicBezTo>
                      <a:pt x="38100" y="6350"/>
                      <a:pt x="49530" y="1270"/>
                      <a:pt x="6223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26" name="Group 26"/>
            <p:cNvGrpSpPr/>
            <p:nvPr/>
          </p:nvGrpSpPr>
          <p:grpSpPr>
            <a:xfrm>
              <a:off x="1463159" y="3670028"/>
              <a:ext cx="252730" cy="252730"/>
              <a:chOff x="0" y="0"/>
              <a:chExt cx="252730" cy="252730"/>
            </a:xfrm>
          </p:grpSpPr>
          <p:sp>
            <p:nvSpPr>
              <p:cNvPr id="27" name="Freeform 27"/>
              <p:cNvSpPr/>
              <p:nvPr/>
            </p:nvSpPr>
            <p:spPr>
              <a:xfrm>
                <a:off x="50800" y="49530"/>
                <a:ext cx="148590" cy="154940"/>
              </a:xfrm>
              <a:custGeom>
                <a:avLst/>
                <a:gdLst/>
                <a:ahLst/>
                <a:cxnLst/>
                <a:rect l="l" t="t" r="r" b="b"/>
                <a:pathLst>
                  <a:path w="148590" h="154940">
                    <a:moveTo>
                      <a:pt x="148590" y="53340"/>
                    </a:moveTo>
                    <a:cubicBezTo>
                      <a:pt x="146050" y="107950"/>
                      <a:pt x="123190" y="135890"/>
                      <a:pt x="107950" y="146050"/>
                    </a:cubicBezTo>
                    <a:cubicBezTo>
                      <a:pt x="96520" y="152400"/>
                      <a:pt x="85090" y="154940"/>
                      <a:pt x="71120" y="152400"/>
                    </a:cubicBezTo>
                    <a:cubicBezTo>
                      <a:pt x="53340" y="148590"/>
                      <a:pt x="22860" y="129540"/>
                      <a:pt x="11430" y="115570"/>
                    </a:cubicBezTo>
                    <a:cubicBezTo>
                      <a:pt x="2540" y="105410"/>
                      <a:pt x="0" y="93980"/>
                      <a:pt x="0" y="80010"/>
                    </a:cubicBezTo>
                    <a:cubicBezTo>
                      <a:pt x="1270" y="62230"/>
                      <a:pt x="16510" y="29210"/>
                      <a:pt x="29210" y="16510"/>
                    </a:cubicBezTo>
                    <a:cubicBezTo>
                      <a:pt x="38100" y="6350"/>
                      <a:pt x="49530" y="1270"/>
                      <a:pt x="6223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28" name="Group 28"/>
            <p:cNvGrpSpPr/>
            <p:nvPr/>
          </p:nvGrpSpPr>
          <p:grpSpPr>
            <a:xfrm>
              <a:off x="1454269" y="3681458"/>
              <a:ext cx="255270" cy="255270"/>
              <a:chOff x="0" y="0"/>
              <a:chExt cx="255270" cy="255270"/>
            </a:xfrm>
          </p:grpSpPr>
          <p:sp>
            <p:nvSpPr>
              <p:cNvPr id="29" name="Freeform 29"/>
              <p:cNvSpPr/>
              <p:nvPr/>
            </p:nvSpPr>
            <p:spPr>
              <a:xfrm>
                <a:off x="46990" y="49530"/>
                <a:ext cx="157480" cy="157480"/>
              </a:xfrm>
              <a:custGeom>
                <a:avLst/>
                <a:gdLst/>
                <a:ahLst/>
                <a:cxnLst/>
                <a:rect l="l" t="t" r="r" b="b"/>
                <a:pathLst>
                  <a:path w="157480" h="157480">
                    <a:moveTo>
                      <a:pt x="133350" y="133350"/>
                    </a:moveTo>
                    <a:cubicBezTo>
                      <a:pt x="43180" y="149860"/>
                      <a:pt x="16510" y="128270"/>
                      <a:pt x="8890" y="109220"/>
                    </a:cubicBezTo>
                    <a:cubicBezTo>
                      <a:pt x="0" y="90170"/>
                      <a:pt x="3810" y="55880"/>
                      <a:pt x="13970" y="38100"/>
                    </a:cubicBezTo>
                    <a:cubicBezTo>
                      <a:pt x="25400" y="20320"/>
                      <a:pt x="55880" y="2540"/>
                      <a:pt x="76200" y="2540"/>
                    </a:cubicBezTo>
                    <a:cubicBezTo>
                      <a:pt x="97790" y="2540"/>
                      <a:pt x="128270" y="17780"/>
                      <a:pt x="140970" y="34290"/>
                    </a:cubicBezTo>
                    <a:cubicBezTo>
                      <a:pt x="153670" y="50800"/>
                      <a:pt x="157480" y="85090"/>
                      <a:pt x="151130" y="105410"/>
                    </a:cubicBezTo>
                    <a:cubicBezTo>
                      <a:pt x="143510" y="124460"/>
                      <a:pt x="118110" y="147320"/>
                      <a:pt x="97790" y="152400"/>
                    </a:cubicBezTo>
                    <a:cubicBezTo>
                      <a:pt x="76200" y="157480"/>
                      <a:pt x="43180" y="147320"/>
                      <a:pt x="27940" y="135890"/>
                    </a:cubicBezTo>
                    <a:cubicBezTo>
                      <a:pt x="15240" y="125730"/>
                      <a:pt x="5080" y="109220"/>
                      <a:pt x="3810" y="92710"/>
                    </a:cubicBezTo>
                    <a:cubicBezTo>
                      <a:pt x="1270" y="73660"/>
                      <a:pt x="10160" y="40640"/>
                      <a:pt x="25400" y="25400"/>
                    </a:cubicBezTo>
                    <a:cubicBezTo>
                      <a:pt x="39370" y="10160"/>
                      <a:pt x="72390" y="0"/>
                      <a:pt x="91440" y="1270"/>
                    </a:cubicBezTo>
                    <a:cubicBezTo>
                      <a:pt x="109220" y="2540"/>
                      <a:pt x="128270" y="13970"/>
                      <a:pt x="139700" y="27940"/>
                    </a:cubicBezTo>
                    <a:cubicBezTo>
                      <a:pt x="149860" y="40640"/>
                      <a:pt x="157480" y="62230"/>
                      <a:pt x="157480" y="78740"/>
                    </a:cubicBezTo>
                    <a:cubicBezTo>
                      <a:pt x="157480" y="95250"/>
                      <a:pt x="137160" y="128270"/>
                      <a:pt x="137160" y="128270"/>
                    </a:cubicBezTo>
                  </a:path>
                </a:pathLst>
              </a:custGeom>
              <a:solidFill>
                <a:srgbClr val="FFFFFF"/>
              </a:solidFill>
              <a:ln cap="sq">
                <a:noFill/>
                <a:prstDash val="solid"/>
                <a:miter/>
              </a:ln>
            </p:spPr>
            <p:txBody>
              <a:bodyPr/>
              <a:lstStyle/>
              <a:p>
                <a:endParaRPr lang="es-PE"/>
              </a:p>
            </p:txBody>
          </p:sp>
        </p:grpSp>
        <p:grpSp>
          <p:nvGrpSpPr>
            <p:cNvPr id="30" name="Group 30"/>
            <p:cNvGrpSpPr/>
            <p:nvPr/>
          </p:nvGrpSpPr>
          <p:grpSpPr>
            <a:xfrm>
              <a:off x="1445379" y="3699238"/>
              <a:ext cx="255270" cy="256540"/>
              <a:chOff x="0" y="0"/>
              <a:chExt cx="255270" cy="256540"/>
            </a:xfrm>
          </p:grpSpPr>
          <p:sp>
            <p:nvSpPr>
              <p:cNvPr id="31" name="Freeform 31"/>
              <p:cNvSpPr/>
              <p:nvPr/>
            </p:nvSpPr>
            <p:spPr>
              <a:xfrm>
                <a:off x="46990" y="49530"/>
                <a:ext cx="157480" cy="157480"/>
              </a:xfrm>
              <a:custGeom>
                <a:avLst/>
                <a:gdLst/>
                <a:ahLst/>
                <a:cxnLst/>
                <a:rect l="l" t="t" r="r" b="b"/>
                <a:pathLst>
                  <a:path w="157480" h="157480">
                    <a:moveTo>
                      <a:pt x="156210" y="80010"/>
                    </a:moveTo>
                    <a:cubicBezTo>
                      <a:pt x="105410" y="154940"/>
                      <a:pt x="71120" y="157480"/>
                      <a:pt x="50800" y="149860"/>
                    </a:cubicBezTo>
                    <a:cubicBezTo>
                      <a:pt x="31750" y="142240"/>
                      <a:pt x="10160" y="116840"/>
                      <a:pt x="5080" y="95250"/>
                    </a:cubicBezTo>
                    <a:cubicBezTo>
                      <a:pt x="0" y="74930"/>
                      <a:pt x="10160" y="41910"/>
                      <a:pt x="24130" y="26670"/>
                    </a:cubicBezTo>
                    <a:cubicBezTo>
                      <a:pt x="38100" y="11430"/>
                      <a:pt x="71120" y="1270"/>
                      <a:pt x="91440" y="3810"/>
                    </a:cubicBezTo>
                    <a:cubicBezTo>
                      <a:pt x="113030" y="7620"/>
                      <a:pt x="139700" y="27940"/>
                      <a:pt x="148590" y="46990"/>
                    </a:cubicBezTo>
                    <a:cubicBezTo>
                      <a:pt x="157480" y="66040"/>
                      <a:pt x="156210" y="100330"/>
                      <a:pt x="144780" y="118110"/>
                    </a:cubicBezTo>
                    <a:cubicBezTo>
                      <a:pt x="134620" y="137160"/>
                      <a:pt x="102870" y="152400"/>
                      <a:pt x="83820" y="156210"/>
                    </a:cubicBezTo>
                    <a:cubicBezTo>
                      <a:pt x="67310" y="157480"/>
                      <a:pt x="49530" y="152400"/>
                      <a:pt x="36830" y="142240"/>
                    </a:cubicBezTo>
                    <a:cubicBezTo>
                      <a:pt x="21590" y="129540"/>
                      <a:pt x="3810" y="100330"/>
                      <a:pt x="3810" y="80010"/>
                    </a:cubicBezTo>
                    <a:cubicBezTo>
                      <a:pt x="2540" y="58420"/>
                      <a:pt x="19050" y="27940"/>
                      <a:pt x="34290" y="15240"/>
                    </a:cubicBezTo>
                    <a:cubicBezTo>
                      <a:pt x="48260" y="5080"/>
                      <a:pt x="69850" y="0"/>
                      <a:pt x="86360" y="1270"/>
                    </a:cubicBezTo>
                    <a:cubicBezTo>
                      <a:pt x="104140" y="2540"/>
                      <a:pt x="124460" y="12700"/>
                      <a:pt x="135890" y="25400"/>
                    </a:cubicBezTo>
                    <a:cubicBezTo>
                      <a:pt x="147320" y="38100"/>
                      <a:pt x="156210" y="74930"/>
                      <a:pt x="156210" y="74930"/>
                    </a:cubicBezTo>
                  </a:path>
                </a:pathLst>
              </a:custGeom>
              <a:solidFill>
                <a:srgbClr val="FFFFFF"/>
              </a:solidFill>
              <a:ln cap="sq">
                <a:noFill/>
                <a:prstDash val="solid"/>
                <a:miter/>
              </a:ln>
            </p:spPr>
            <p:txBody>
              <a:bodyPr/>
              <a:lstStyle/>
              <a:p>
                <a:endParaRPr lang="es-PE"/>
              </a:p>
            </p:txBody>
          </p:sp>
        </p:grpSp>
        <p:grpSp>
          <p:nvGrpSpPr>
            <p:cNvPr id="32" name="Group 32"/>
            <p:cNvGrpSpPr/>
            <p:nvPr/>
          </p:nvGrpSpPr>
          <p:grpSpPr>
            <a:xfrm>
              <a:off x="1436489" y="3717018"/>
              <a:ext cx="252730" cy="252730"/>
              <a:chOff x="0" y="0"/>
              <a:chExt cx="252730" cy="252730"/>
            </a:xfrm>
          </p:grpSpPr>
          <p:sp>
            <p:nvSpPr>
              <p:cNvPr id="33" name="Freeform 33"/>
              <p:cNvSpPr/>
              <p:nvPr/>
            </p:nvSpPr>
            <p:spPr>
              <a:xfrm>
                <a:off x="50800" y="49530"/>
                <a:ext cx="149860" cy="153670"/>
              </a:xfrm>
              <a:custGeom>
                <a:avLst/>
                <a:gdLst/>
                <a:ahLst/>
                <a:cxnLst/>
                <a:rect l="l" t="t" r="r" b="b"/>
                <a:pathLst>
                  <a:path w="149860" h="153670">
                    <a:moveTo>
                      <a:pt x="149860" y="53340"/>
                    </a:moveTo>
                    <a:cubicBezTo>
                      <a:pt x="146050" y="106680"/>
                      <a:pt x="123190" y="135890"/>
                      <a:pt x="107950" y="144780"/>
                    </a:cubicBezTo>
                    <a:cubicBezTo>
                      <a:pt x="96520" y="152400"/>
                      <a:pt x="85090" y="153670"/>
                      <a:pt x="72390" y="152400"/>
                    </a:cubicBezTo>
                    <a:cubicBezTo>
                      <a:pt x="53340" y="148590"/>
                      <a:pt x="22860" y="129540"/>
                      <a:pt x="11430" y="115570"/>
                    </a:cubicBezTo>
                    <a:cubicBezTo>
                      <a:pt x="3810" y="105410"/>
                      <a:pt x="0" y="93980"/>
                      <a:pt x="0" y="80010"/>
                    </a:cubicBezTo>
                    <a:cubicBezTo>
                      <a:pt x="1270" y="62230"/>
                      <a:pt x="16510" y="29210"/>
                      <a:pt x="29210" y="15240"/>
                    </a:cubicBezTo>
                    <a:cubicBezTo>
                      <a:pt x="39370" y="6350"/>
                      <a:pt x="49530" y="1270"/>
                      <a:pt x="6223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34" name="Group 34"/>
            <p:cNvGrpSpPr/>
            <p:nvPr/>
          </p:nvGrpSpPr>
          <p:grpSpPr>
            <a:xfrm>
              <a:off x="1404739" y="3657328"/>
              <a:ext cx="262890" cy="353060"/>
              <a:chOff x="0" y="0"/>
              <a:chExt cx="262890" cy="353060"/>
            </a:xfrm>
          </p:grpSpPr>
          <p:sp>
            <p:nvSpPr>
              <p:cNvPr id="35" name="Freeform 35"/>
              <p:cNvSpPr/>
              <p:nvPr/>
            </p:nvSpPr>
            <p:spPr>
              <a:xfrm>
                <a:off x="43180" y="44450"/>
                <a:ext cx="175260" cy="256540"/>
              </a:xfrm>
              <a:custGeom>
                <a:avLst/>
                <a:gdLst/>
                <a:ahLst/>
                <a:cxnLst/>
                <a:rect l="l" t="t" r="r" b="b"/>
                <a:pathLst>
                  <a:path w="175260" h="256540">
                    <a:moveTo>
                      <a:pt x="13970" y="185420"/>
                    </a:moveTo>
                    <a:cubicBezTo>
                      <a:pt x="16510" y="41910"/>
                      <a:pt x="26670" y="24130"/>
                      <a:pt x="41910" y="15240"/>
                    </a:cubicBezTo>
                    <a:cubicBezTo>
                      <a:pt x="59690" y="3810"/>
                      <a:pt x="95250" y="0"/>
                      <a:pt x="115570" y="6350"/>
                    </a:cubicBezTo>
                    <a:cubicBezTo>
                      <a:pt x="133350" y="11430"/>
                      <a:pt x="149860" y="29210"/>
                      <a:pt x="157480" y="43180"/>
                    </a:cubicBezTo>
                    <a:cubicBezTo>
                      <a:pt x="165100" y="54610"/>
                      <a:pt x="165100" y="66040"/>
                      <a:pt x="167640" y="81280"/>
                    </a:cubicBezTo>
                    <a:cubicBezTo>
                      <a:pt x="170180" y="102870"/>
                      <a:pt x="171450" y="138430"/>
                      <a:pt x="167640" y="161290"/>
                    </a:cubicBezTo>
                    <a:cubicBezTo>
                      <a:pt x="165100" y="179070"/>
                      <a:pt x="161290" y="196850"/>
                      <a:pt x="151130" y="209550"/>
                    </a:cubicBezTo>
                    <a:cubicBezTo>
                      <a:pt x="140970" y="222250"/>
                      <a:pt x="124460" y="233680"/>
                      <a:pt x="109220" y="238760"/>
                    </a:cubicBezTo>
                    <a:cubicBezTo>
                      <a:pt x="92710" y="242570"/>
                      <a:pt x="72390" y="241300"/>
                      <a:pt x="57150" y="234950"/>
                    </a:cubicBezTo>
                    <a:cubicBezTo>
                      <a:pt x="43180" y="229870"/>
                      <a:pt x="26670" y="215900"/>
                      <a:pt x="19050" y="201930"/>
                    </a:cubicBezTo>
                    <a:cubicBezTo>
                      <a:pt x="10160" y="187960"/>
                      <a:pt x="3810" y="168910"/>
                      <a:pt x="7620" y="152400"/>
                    </a:cubicBezTo>
                    <a:cubicBezTo>
                      <a:pt x="11430" y="132080"/>
                      <a:pt x="30480" y="100330"/>
                      <a:pt x="49530" y="90170"/>
                    </a:cubicBezTo>
                    <a:cubicBezTo>
                      <a:pt x="69850" y="80010"/>
                      <a:pt x="105410" y="80010"/>
                      <a:pt x="124460" y="90170"/>
                    </a:cubicBezTo>
                    <a:cubicBezTo>
                      <a:pt x="144780" y="100330"/>
                      <a:pt x="163830" y="132080"/>
                      <a:pt x="167640" y="152400"/>
                    </a:cubicBezTo>
                    <a:cubicBezTo>
                      <a:pt x="170180" y="168910"/>
                      <a:pt x="165100" y="187960"/>
                      <a:pt x="156210" y="201930"/>
                    </a:cubicBezTo>
                    <a:cubicBezTo>
                      <a:pt x="147320" y="215900"/>
                      <a:pt x="133350" y="229870"/>
                      <a:pt x="116840" y="234950"/>
                    </a:cubicBezTo>
                    <a:cubicBezTo>
                      <a:pt x="97790" y="241300"/>
                      <a:pt x="60960" y="240030"/>
                      <a:pt x="41910" y="227330"/>
                    </a:cubicBezTo>
                    <a:cubicBezTo>
                      <a:pt x="24130" y="214630"/>
                      <a:pt x="12700" y="186690"/>
                      <a:pt x="7620" y="161290"/>
                    </a:cubicBezTo>
                    <a:cubicBezTo>
                      <a:pt x="0" y="132080"/>
                      <a:pt x="3810" y="85090"/>
                      <a:pt x="10160" y="62230"/>
                    </a:cubicBezTo>
                    <a:cubicBezTo>
                      <a:pt x="13970" y="46990"/>
                      <a:pt x="19050" y="36830"/>
                      <a:pt x="27940" y="27940"/>
                    </a:cubicBezTo>
                    <a:cubicBezTo>
                      <a:pt x="35560" y="19050"/>
                      <a:pt x="46990" y="10160"/>
                      <a:pt x="59690" y="6350"/>
                    </a:cubicBezTo>
                    <a:cubicBezTo>
                      <a:pt x="74930" y="1270"/>
                      <a:pt x="99060" y="0"/>
                      <a:pt x="115570" y="6350"/>
                    </a:cubicBezTo>
                    <a:cubicBezTo>
                      <a:pt x="132080" y="12700"/>
                      <a:pt x="149860" y="29210"/>
                      <a:pt x="157480" y="43180"/>
                    </a:cubicBezTo>
                    <a:cubicBezTo>
                      <a:pt x="165100" y="54610"/>
                      <a:pt x="165100" y="64770"/>
                      <a:pt x="167640" y="81280"/>
                    </a:cubicBezTo>
                    <a:cubicBezTo>
                      <a:pt x="170180" y="107950"/>
                      <a:pt x="175260" y="163830"/>
                      <a:pt x="167640" y="191770"/>
                    </a:cubicBezTo>
                    <a:cubicBezTo>
                      <a:pt x="162560" y="212090"/>
                      <a:pt x="153670" y="228600"/>
                      <a:pt x="139700" y="240030"/>
                    </a:cubicBezTo>
                    <a:cubicBezTo>
                      <a:pt x="127000" y="250190"/>
                      <a:pt x="104140" y="256540"/>
                      <a:pt x="87630" y="256540"/>
                    </a:cubicBezTo>
                    <a:cubicBezTo>
                      <a:pt x="74930" y="256540"/>
                      <a:pt x="63500" y="254000"/>
                      <a:pt x="52070" y="246380"/>
                    </a:cubicBezTo>
                    <a:cubicBezTo>
                      <a:pt x="36830" y="234950"/>
                      <a:pt x="13970" y="185420"/>
                      <a:pt x="13970" y="185420"/>
                    </a:cubicBezTo>
                  </a:path>
                </a:pathLst>
              </a:custGeom>
              <a:solidFill>
                <a:srgbClr val="FFFFFF"/>
              </a:solidFill>
              <a:ln cap="sq">
                <a:noFill/>
                <a:prstDash val="solid"/>
                <a:miter/>
              </a:ln>
            </p:spPr>
            <p:txBody>
              <a:bodyPr/>
              <a:lstStyle/>
              <a:p>
                <a:endParaRPr lang="es-PE"/>
              </a:p>
            </p:txBody>
          </p:sp>
        </p:grpSp>
        <p:grpSp>
          <p:nvGrpSpPr>
            <p:cNvPr id="36" name="Group 36"/>
            <p:cNvGrpSpPr/>
            <p:nvPr/>
          </p:nvGrpSpPr>
          <p:grpSpPr>
            <a:xfrm>
              <a:off x="1451729" y="3441428"/>
              <a:ext cx="322580" cy="449580"/>
              <a:chOff x="0" y="0"/>
              <a:chExt cx="322580" cy="449580"/>
            </a:xfrm>
          </p:grpSpPr>
          <p:sp>
            <p:nvSpPr>
              <p:cNvPr id="37" name="Freeform 37"/>
              <p:cNvSpPr/>
              <p:nvPr/>
            </p:nvSpPr>
            <p:spPr>
              <a:xfrm>
                <a:off x="38100" y="43180"/>
                <a:ext cx="238760" cy="358140"/>
              </a:xfrm>
              <a:custGeom>
                <a:avLst/>
                <a:gdLst/>
                <a:ahLst/>
                <a:cxnLst/>
                <a:rect l="l" t="t" r="r" b="b"/>
                <a:pathLst>
                  <a:path w="238760" h="358140">
                    <a:moveTo>
                      <a:pt x="38100" y="227330"/>
                    </a:moveTo>
                    <a:cubicBezTo>
                      <a:pt x="46990" y="185420"/>
                      <a:pt x="21590" y="154940"/>
                      <a:pt x="16510" y="129540"/>
                    </a:cubicBezTo>
                    <a:cubicBezTo>
                      <a:pt x="11430" y="107950"/>
                      <a:pt x="6350" y="82550"/>
                      <a:pt x="12700" y="62230"/>
                    </a:cubicBezTo>
                    <a:cubicBezTo>
                      <a:pt x="17780" y="44450"/>
                      <a:pt x="30480" y="25400"/>
                      <a:pt x="46990" y="16510"/>
                    </a:cubicBezTo>
                    <a:cubicBezTo>
                      <a:pt x="66040" y="5080"/>
                      <a:pt x="101600" y="2540"/>
                      <a:pt x="121920" y="10160"/>
                    </a:cubicBezTo>
                    <a:cubicBezTo>
                      <a:pt x="139700" y="16510"/>
                      <a:pt x="151130" y="29210"/>
                      <a:pt x="163830" y="49530"/>
                    </a:cubicBezTo>
                    <a:cubicBezTo>
                      <a:pt x="189230" y="88900"/>
                      <a:pt x="224790" y="199390"/>
                      <a:pt x="232410" y="243840"/>
                    </a:cubicBezTo>
                    <a:cubicBezTo>
                      <a:pt x="236220" y="267970"/>
                      <a:pt x="238760" y="281940"/>
                      <a:pt x="231140" y="298450"/>
                    </a:cubicBezTo>
                    <a:cubicBezTo>
                      <a:pt x="222250" y="318770"/>
                      <a:pt x="194310" y="345440"/>
                      <a:pt x="172720" y="351790"/>
                    </a:cubicBezTo>
                    <a:cubicBezTo>
                      <a:pt x="156210" y="358140"/>
                      <a:pt x="134620" y="356870"/>
                      <a:pt x="119380" y="349250"/>
                    </a:cubicBezTo>
                    <a:cubicBezTo>
                      <a:pt x="99060" y="339090"/>
                      <a:pt x="73660" y="309880"/>
                      <a:pt x="68580" y="287020"/>
                    </a:cubicBezTo>
                    <a:cubicBezTo>
                      <a:pt x="63500" y="264160"/>
                      <a:pt x="73660" y="228600"/>
                      <a:pt x="90170" y="210820"/>
                    </a:cubicBezTo>
                    <a:cubicBezTo>
                      <a:pt x="106680" y="194310"/>
                      <a:pt x="143510" y="182880"/>
                      <a:pt x="166370" y="186690"/>
                    </a:cubicBezTo>
                    <a:cubicBezTo>
                      <a:pt x="189230" y="190500"/>
                      <a:pt x="219710" y="214630"/>
                      <a:pt x="228600" y="236220"/>
                    </a:cubicBezTo>
                    <a:cubicBezTo>
                      <a:pt x="238760" y="256540"/>
                      <a:pt x="236220" y="294640"/>
                      <a:pt x="223520" y="314960"/>
                    </a:cubicBezTo>
                    <a:cubicBezTo>
                      <a:pt x="210820" y="335280"/>
                      <a:pt x="177800" y="354330"/>
                      <a:pt x="154940" y="355600"/>
                    </a:cubicBezTo>
                    <a:cubicBezTo>
                      <a:pt x="132080" y="355600"/>
                      <a:pt x="101600" y="340360"/>
                      <a:pt x="83820" y="321310"/>
                    </a:cubicBezTo>
                    <a:cubicBezTo>
                      <a:pt x="60960" y="298450"/>
                      <a:pt x="49530" y="260350"/>
                      <a:pt x="38100" y="222250"/>
                    </a:cubicBezTo>
                    <a:cubicBezTo>
                      <a:pt x="24130" y="176530"/>
                      <a:pt x="0" y="100330"/>
                      <a:pt x="12700" y="62230"/>
                    </a:cubicBezTo>
                    <a:cubicBezTo>
                      <a:pt x="20320" y="36830"/>
                      <a:pt x="44450" y="15240"/>
                      <a:pt x="64770" y="7620"/>
                    </a:cubicBezTo>
                    <a:cubicBezTo>
                      <a:pt x="81280" y="0"/>
                      <a:pt x="105410" y="2540"/>
                      <a:pt x="121920" y="10160"/>
                    </a:cubicBezTo>
                    <a:cubicBezTo>
                      <a:pt x="138430" y="16510"/>
                      <a:pt x="166370" y="46990"/>
                      <a:pt x="163830" y="49530"/>
                    </a:cubicBezTo>
                    <a:cubicBezTo>
                      <a:pt x="162560" y="52070"/>
                      <a:pt x="102870" y="12700"/>
                      <a:pt x="99060" y="16510"/>
                    </a:cubicBezTo>
                    <a:cubicBezTo>
                      <a:pt x="95250" y="21590"/>
                      <a:pt x="154940" y="71120"/>
                      <a:pt x="170180" y="100330"/>
                    </a:cubicBezTo>
                    <a:cubicBezTo>
                      <a:pt x="182880" y="124460"/>
                      <a:pt x="187960" y="147320"/>
                      <a:pt x="191770" y="173990"/>
                    </a:cubicBezTo>
                    <a:cubicBezTo>
                      <a:pt x="195580" y="201930"/>
                      <a:pt x="198120" y="238760"/>
                      <a:pt x="190500" y="262890"/>
                    </a:cubicBezTo>
                    <a:cubicBezTo>
                      <a:pt x="184150" y="284480"/>
                      <a:pt x="173990" y="306070"/>
                      <a:pt x="157480" y="317500"/>
                    </a:cubicBezTo>
                    <a:cubicBezTo>
                      <a:pt x="139700" y="330200"/>
                      <a:pt x="106680" y="336550"/>
                      <a:pt x="86360" y="332740"/>
                    </a:cubicBezTo>
                    <a:cubicBezTo>
                      <a:pt x="69850" y="328930"/>
                      <a:pt x="52070" y="314960"/>
                      <a:pt x="43180" y="299720"/>
                    </a:cubicBezTo>
                    <a:cubicBezTo>
                      <a:pt x="33020" y="281940"/>
                      <a:pt x="38100" y="227330"/>
                      <a:pt x="38100" y="227330"/>
                    </a:cubicBezTo>
                  </a:path>
                </a:pathLst>
              </a:custGeom>
              <a:solidFill>
                <a:srgbClr val="FFFFFF"/>
              </a:solidFill>
              <a:ln cap="sq">
                <a:noFill/>
                <a:prstDash val="solid"/>
                <a:miter/>
              </a:ln>
            </p:spPr>
            <p:txBody>
              <a:bodyPr/>
              <a:lstStyle/>
              <a:p>
                <a:endParaRPr lang="es-PE"/>
              </a:p>
            </p:txBody>
          </p:sp>
        </p:grpSp>
        <p:grpSp>
          <p:nvGrpSpPr>
            <p:cNvPr id="38" name="Group 38"/>
            <p:cNvGrpSpPr/>
            <p:nvPr/>
          </p:nvGrpSpPr>
          <p:grpSpPr>
            <a:xfrm>
              <a:off x="1513959" y="3629388"/>
              <a:ext cx="252730" cy="252730"/>
              <a:chOff x="0" y="0"/>
              <a:chExt cx="252730" cy="252730"/>
            </a:xfrm>
          </p:grpSpPr>
          <p:sp>
            <p:nvSpPr>
              <p:cNvPr id="39" name="Freeform 39"/>
              <p:cNvSpPr/>
              <p:nvPr/>
            </p:nvSpPr>
            <p:spPr>
              <a:xfrm>
                <a:off x="50800" y="49530"/>
                <a:ext cx="148590" cy="154940"/>
              </a:xfrm>
              <a:custGeom>
                <a:avLst/>
                <a:gdLst/>
                <a:ahLst/>
                <a:cxnLst/>
                <a:rect l="l" t="t" r="r" b="b"/>
                <a:pathLst>
                  <a:path w="148590" h="154940">
                    <a:moveTo>
                      <a:pt x="148590" y="53340"/>
                    </a:moveTo>
                    <a:cubicBezTo>
                      <a:pt x="146050" y="107950"/>
                      <a:pt x="123190" y="135890"/>
                      <a:pt x="107950" y="146050"/>
                    </a:cubicBezTo>
                    <a:cubicBezTo>
                      <a:pt x="96520" y="152400"/>
                      <a:pt x="85090" y="154940"/>
                      <a:pt x="72390" y="152400"/>
                    </a:cubicBezTo>
                    <a:cubicBezTo>
                      <a:pt x="53340" y="148590"/>
                      <a:pt x="22860" y="129540"/>
                      <a:pt x="11430" y="115570"/>
                    </a:cubicBezTo>
                    <a:cubicBezTo>
                      <a:pt x="254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40" name="Group 40"/>
            <p:cNvGrpSpPr/>
            <p:nvPr/>
          </p:nvGrpSpPr>
          <p:grpSpPr>
            <a:xfrm>
              <a:off x="1317109" y="3628118"/>
              <a:ext cx="447040" cy="335280"/>
              <a:chOff x="0" y="0"/>
              <a:chExt cx="447040" cy="335280"/>
            </a:xfrm>
          </p:grpSpPr>
          <p:sp>
            <p:nvSpPr>
              <p:cNvPr id="41" name="Freeform 41"/>
              <p:cNvSpPr/>
              <p:nvPr/>
            </p:nvSpPr>
            <p:spPr>
              <a:xfrm>
                <a:off x="48260" y="45720"/>
                <a:ext cx="355600" cy="238760"/>
              </a:xfrm>
              <a:custGeom>
                <a:avLst/>
                <a:gdLst/>
                <a:ahLst/>
                <a:cxnLst/>
                <a:rect l="l" t="t" r="r" b="b"/>
                <a:pathLst>
                  <a:path w="355600" h="238760">
                    <a:moveTo>
                      <a:pt x="298450" y="154940"/>
                    </a:moveTo>
                    <a:cubicBezTo>
                      <a:pt x="77470" y="238760"/>
                      <a:pt x="62230" y="237490"/>
                      <a:pt x="48260" y="229870"/>
                    </a:cubicBezTo>
                    <a:cubicBezTo>
                      <a:pt x="33020" y="223520"/>
                      <a:pt x="17780" y="208280"/>
                      <a:pt x="10160" y="194310"/>
                    </a:cubicBezTo>
                    <a:cubicBezTo>
                      <a:pt x="2540" y="179070"/>
                      <a:pt x="0" y="158750"/>
                      <a:pt x="2540" y="142240"/>
                    </a:cubicBezTo>
                    <a:cubicBezTo>
                      <a:pt x="5080" y="127000"/>
                      <a:pt x="13970" y="107950"/>
                      <a:pt x="26670" y="96520"/>
                    </a:cubicBezTo>
                    <a:cubicBezTo>
                      <a:pt x="43180" y="83820"/>
                      <a:pt x="78740" y="72390"/>
                      <a:pt x="100330" y="77470"/>
                    </a:cubicBezTo>
                    <a:cubicBezTo>
                      <a:pt x="121920" y="82550"/>
                      <a:pt x="148590" y="107950"/>
                      <a:pt x="158750" y="127000"/>
                    </a:cubicBezTo>
                    <a:cubicBezTo>
                      <a:pt x="166370" y="142240"/>
                      <a:pt x="165100" y="162560"/>
                      <a:pt x="161290" y="179070"/>
                    </a:cubicBezTo>
                    <a:cubicBezTo>
                      <a:pt x="156210" y="194310"/>
                      <a:pt x="144780" y="212090"/>
                      <a:pt x="130810" y="220980"/>
                    </a:cubicBezTo>
                    <a:cubicBezTo>
                      <a:pt x="118110" y="231140"/>
                      <a:pt x="97790" y="237490"/>
                      <a:pt x="81280" y="237490"/>
                    </a:cubicBezTo>
                    <a:cubicBezTo>
                      <a:pt x="66040" y="237490"/>
                      <a:pt x="45720" y="231140"/>
                      <a:pt x="33020" y="220980"/>
                    </a:cubicBezTo>
                    <a:cubicBezTo>
                      <a:pt x="20320" y="210820"/>
                      <a:pt x="7620" y="193040"/>
                      <a:pt x="3810" y="177800"/>
                    </a:cubicBezTo>
                    <a:cubicBezTo>
                      <a:pt x="0" y="161290"/>
                      <a:pt x="1270" y="140970"/>
                      <a:pt x="7620" y="125730"/>
                    </a:cubicBezTo>
                    <a:cubicBezTo>
                      <a:pt x="13970" y="110490"/>
                      <a:pt x="22860" y="99060"/>
                      <a:pt x="40640" y="86360"/>
                    </a:cubicBezTo>
                    <a:cubicBezTo>
                      <a:pt x="76200" y="60960"/>
                      <a:pt x="175260" y="27940"/>
                      <a:pt x="222250" y="15240"/>
                    </a:cubicBezTo>
                    <a:cubicBezTo>
                      <a:pt x="250190" y="7620"/>
                      <a:pt x="270510" y="0"/>
                      <a:pt x="290830" y="5080"/>
                    </a:cubicBezTo>
                    <a:cubicBezTo>
                      <a:pt x="312420" y="10160"/>
                      <a:pt x="339090" y="30480"/>
                      <a:pt x="346710" y="50800"/>
                    </a:cubicBezTo>
                    <a:cubicBezTo>
                      <a:pt x="355600" y="69850"/>
                      <a:pt x="351790" y="104140"/>
                      <a:pt x="341630" y="121920"/>
                    </a:cubicBezTo>
                    <a:cubicBezTo>
                      <a:pt x="332740" y="137160"/>
                      <a:pt x="298450" y="154940"/>
                      <a:pt x="298450" y="154940"/>
                    </a:cubicBezTo>
                  </a:path>
                </a:pathLst>
              </a:custGeom>
              <a:solidFill>
                <a:srgbClr val="FFFFFF"/>
              </a:solidFill>
              <a:ln cap="sq">
                <a:noFill/>
                <a:prstDash val="solid"/>
                <a:miter/>
              </a:ln>
            </p:spPr>
            <p:txBody>
              <a:bodyPr/>
              <a:lstStyle/>
              <a:p>
                <a:endParaRPr lang="es-PE"/>
              </a:p>
            </p:txBody>
          </p:sp>
        </p:grpSp>
        <p:grpSp>
          <p:nvGrpSpPr>
            <p:cNvPr id="42" name="Group 42"/>
            <p:cNvGrpSpPr/>
            <p:nvPr/>
          </p:nvGrpSpPr>
          <p:grpSpPr>
            <a:xfrm>
              <a:off x="1327269" y="3708128"/>
              <a:ext cx="252730" cy="252730"/>
              <a:chOff x="0" y="0"/>
              <a:chExt cx="252730" cy="252730"/>
            </a:xfrm>
          </p:grpSpPr>
          <p:sp>
            <p:nvSpPr>
              <p:cNvPr id="43" name="Freeform 43"/>
              <p:cNvSpPr/>
              <p:nvPr/>
            </p:nvSpPr>
            <p:spPr>
              <a:xfrm>
                <a:off x="49530" y="49530"/>
                <a:ext cx="149860" cy="154940"/>
              </a:xfrm>
              <a:custGeom>
                <a:avLst/>
                <a:gdLst/>
                <a:ahLst/>
                <a:cxnLst/>
                <a:rect l="l" t="t" r="r" b="b"/>
                <a:pathLst>
                  <a:path w="149860" h="154940">
                    <a:moveTo>
                      <a:pt x="149860" y="53340"/>
                    </a:moveTo>
                    <a:cubicBezTo>
                      <a:pt x="146050" y="107950"/>
                      <a:pt x="124460" y="137160"/>
                      <a:pt x="107950" y="146050"/>
                    </a:cubicBezTo>
                    <a:cubicBezTo>
                      <a:pt x="96520" y="152400"/>
                      <a:pt x="85090" y="154940"/>
                      <a:pt x="72390" y="152400"/>
                    </a:cubicBezTo>
                    <a:cubicBezTo>
                      <a:pt x="54610" y="149860"/>
                      <a:pt x="22860" y="130810"/>
                      <a:pt x="11430" y="115570"/>
                    </a:cubicBezTo>
                    <a:cubicBezTo>
                      <a:pt x="3810" y="105410"/>
                      <a:pt x="0" y="93980"/>
                      <a:pt x="1270" y="81280"/>
                    </a:cubicBezTo>
                    <a:cubicBezTo>
                      <a:pt x="2540" y="62230"/>
                      <a:pt x="16510" y="29210"/>
                      <a:pt x="30480" y="16510"/>
                    </a:cubicBezTo>
                    <a:cubicBezTo>
                      <a:pt x="39370" y="7620"/>
                      <a:pt x="50800" y="2540"/>
                      <a:pt x="63500" y="1270"/>
                    </a:cubicBezTo>
                    <a:cubicBezTo>
                      <a:pt x="81280" y="0"/>
                      <a:pt x="130810" y="22860"/>
                      <a:pt x="130810" y="22860"/>
                    </a:cubicBezTo>
                  </a:path>
                </a:pathLst>
              </a:custGeom>
              <a:solidFill>
                <a:srgbClr val="FFFFFF"/>
              </a:solidFill>
              <a:ln cap="sq">
                <a:noFill/>
                <a:prstDash val="solid"/>
                <a:miter/>
              </a:ln>
            </p:spPr>
            <p:txBody>
              <a:bodyPr/>
              <a:lstStyle/>
              <a:p>
                <a:endParaRPr lang="es-PE"/>
              </a:p>
            </p:txBody>
          </p:sp>
        </p:grpSp>
        <p:grpSp>
          <p:nvGrpSpPr>
            <p:cNvPr id="44" name="Group 44"/>
            <p:cNvGrpSpPr/>
            <p:nvPr/>
          </p:nvGrpSpPr>
          <p:grpSpPr>
            <a:xfrm>
              <a:off x="1324729" y="3706858"/>
              <a:ext cx="252730" cy="252730"/>
              <a:chOff x="0" y="0"/>
              <a:chExt cx="252730" cy="252730"/>
            </a:xfrm>
          </p:grpSpPr>
          <p:sp>
            <p:nvSpPr>
              <p:cNvPr id="45" name="Freeform 45"/>
              <p:cNvSpPr/>
              <p:nvPr/>
            </p:nvSpPr>
            <p:spPr>
              <a:xfrm>
                <a:off x="50800" y="49530"/>
                <a:ext cx="148590" cy="153670"/>
              </a:xfrm>
              <a:custGeom>
                <a:avLst/>
                <a:gdLst/>
                <a:ahLst/>
                <a:cxnLst/>
                <a:rect l="l" t="t" r="r" b="b"/>
                <a:pathLst>
                  <a:path w="148590" h="153670">
                    <a:moveTo>
                      <a:pt x="148590" y="53340"/>
                    </a:moveTo>
                    <a:cubicBezTo>
                      <a:pt x="146050" y="106680"/>
                      <a:pt x="123190" y="135890"/>
                      <a:pt x="107950" y="144780"/>
                    </a:cubicBezTo>
                    <a:cubicBezTo>
                      <a:pt x="96520" y="152400"/>
                      <a:pt x="85090" y="153670"/>
                      <a:pt x="72390" y="152400"/>
                    </a:cubicBezTo>
                    <a:cubicBezTo>
                      <a:pt x="53340" y="148590"/>
                      <a:pt x="22860" y="129540"/>
                      <a:pt x="11430" y="115570"/>
                    </a:cubicBezTo>
                    <a:cubicBezTo>
                      <a:pt x="2540" y="105410"/>
                      <a:pt x="0" y="93980"/>
                      <a:pt x="0" y="80010"/>
                    </a:cubicBezTo>
                    <a:cubicBezTo>
                      <a:pt x="1270" y="62230"/>
                      <a:pt x="16510" y="29210"/>
                      <a:pt x="29210" y="15240"/>
                    </a:cubicBezTo>
                    <a:cubicBezTo>
                      <a:pt x="39370" y="6350"/>
                      <a:pt x="49530" y="1270"/>
                      <a:pt x="6223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46" name="Group 46"/>
            <p:cNvGrpSpPr/>
            <p:nvPr/>
          </p:nvGrpSpPr>
          <p:grpSpPr>
            <a:xfrm>
              <a:off x="1324729" y="3706858"/>
              <a:ext cx="252730" cy="252730"/>
              <a:chOff x="0" y="0"/>
              <a:chExt cx="252730" cy="252730"/>
            </a:xfrm>
          </p:grpSpPr>
          <p:sp>
            <p:nvSpPr>
              <p:cNvPr id="47" name="Freeform 47"/>
              <p:cNvSpPr/>
              <p:nvPr/>
            </p:nvSpPr>
            <p:spPr>
              <a:xfrm>
                <a:off x="50800" y="49530"/>
                <a:ext cx="148590" cy="153670"/>
              </a:xfrm>
              <a:custGeom>
                <a:avLst/>
                <a:gdLst/>
                <a:ahLst/>
                <a:cxnLst/>
                <a:rect l="l" t="t" r="r" b="b"/>
                <a:pathLst>
                  <a:path w="148590" h="153670">
                    <a:moveTo>
                      <a:pt x="148590" y="53340"/>
                    </a:moveTo>
                    <a:cubicBezTo>
                      <a:pt x="146050" y="106680"/>
                      <a:pt x="123190" y="135890"/>
                      <a:pt x="107950" y="144780"/>
                    </a:cubicBezTo>
                    <a:cubicBezTo>
                      <a:pt x="96520" y="152400"/>
                      <a:pt x="85090" y="153670"/>
                      <a:pt x="72390" y="152400"/>
                    </a:cubicBezTo>
                    <a:cubicBezTo>
                      <a:pt x="53340" y="148590"/>
                      <a:pt x="22860" y="129540"/>
                      <a:pt x="11430" y="115570"/>
                    </a:cubicBezTo>
                    <a:cubicBezTo>
                      <a:pt x="2540" y="105410"/>
                      <a:pt x="0" y="93980"/>
                      <a:pt x="0" y="80010"/>
                    </a:cubicBezTo>
                    <a:cubicBezTo>
                      <a:pt x="1270" y="62230"/>
                      <a:pt x="16510" y="29210"/>
                      <a:pt x="29210" y="15240"/>
                    </a:cubicBezTo>
                    <a:cubicBezTo>
                      <a:pt x="39370" y="6350"/>
                      <a:pt x="49530" y="1270"/>
                      <a:pt x="6223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48" name="Group 48"/>
            <p:cNvGrpSpPr/>
            <p:nvPr/>
          </p:nvGrpSpPr>
          <p:grpSpPr>
            <a:xfrm>
              <a:off x="1320919" y="3704318"/>
              <a:ext cx="252730" cy="252730"/>
              <a:chOff x="0" y="0"/>
              <a:chExt cx="252730" cy="252730"/>
            </a:xfrm>
          </p:grpSpPr>
          <p:sp>
            <p:nvSpPr>
              <p:cNvPr id="49" name="Freeform 49"/>
              <p:cNvSpPr/>
              <p:nvPr/>
            </p:nvSpPr>
            <p:spPr>
              <a:xfrm>
                <a:off x="49530" y="49530"/>
                <a:ext cx="149860" cy="154940"/>
              </a:xfrm>
              <a:custGeom>
                <a:avLst/>
                <a:gdLst/>
                <a:ahLst/>
                <a:cxnLst/>
                <a:rect l="l" t="t" r="r" b="b"/>
                <a:pathLst>
                  <a:path w="149860" h="154940">
                    <a:moveTo>
                      <a:pt x="149860" y="53340"/>
                    </a:moveTo>
                    <a:cubicBezTo>
                      <a:pt x="147320" y="107950"/>
                      <a:pt x="124460" y="135890"/>
                      <a:pt x="109220" y="146050"/>
                    </a:cubicBezTo>
                    <a:cubicBezTo>
                      <a:pt x="97790" y="152400"/>
                      <a:pt x="86360" y="154940"/>
                      <a:pt x="72390" y="152400"/>
                    </a:cubicBezTo>
                    <a:cubicBezTo>
                      <a:pt x="54610" y="148590"/>
                      <a:pt x="24130" y="130810"/>
                      <a:pt x="12700" y="115570"/>
                    </a:cubicBezTo>
                    <a:cubicBezTo>
                      <a:pt x="3810" y="105410"/>
                      <a:pt x="0" y="93980"/>
                      <a:pt x="1270" y="81280"/>
                    </a:cubicBezTo>
                    <a:cubicBezTo>
                      <a:pt x="2540" y="62230"/>
                      <a:pt x="17780" y="29210"/>
                      <a:pt x="30480" y="16510"/>
                    </a:cubicBezTo>
                    <a:cubicBezTo>
                      <a:pt x="39370" y="7620"/>
                      <a:pt x="50800" y="2540"/>
                      <a:pt x="63500" y="1270"/>
                    </a:cubicBezTo>
                    <a:cubicBezTo>
                      <a:pt x="82550" y="0"/>
                      <a:pt x="130810" y="22860"/>
                      <a:pt x="130810" y="22860"/>
                    </a:cubicBezTo>
                  </a:path>
                </a:pathLst>
              </a:custGeom>
              <a:solidFill>
                <a:srgbClr val="FFFFFF"/>
              </a:solidFill>
              <a:ln cap="sq">
                <a:noFill/>
                <a:prstDash val="solid"/>
                <a:miter/>
              </a:ln>
            </p:spPr>
            <p:txBody>
              <a:bodyPr/>
              <a:lstStyle/>
              <a:p>
                <a:endParaRPr lang="es-PE"/>
              </a:p>
            </p:txBody>
          </p:sp>
        </p:grpSp>
        <p:grpSp>
          <p:nvGrpSpPr>
            <p:cNvPr id="50" name="Group 50"/>
            <p:cNvGrpSpPr/>
            <p:nvPr/>
          </p:nvGrpSpPr>
          <p:grpSpPr>
            <a:xfrm>
              <a:off x="1139309" y="3386818"/>
              <a:ext cx="436880" cy="566420"/>
              <a:chOff x="0" y="0"/>
              <a:chExt cx="436880" cy="566420"/>
            </a:xfrm>
          </p:grpSpPr>
          <p:sp>
            <p:nvSpPr>
              <p:cNvPr id="51" name="Freeform 51"/>
              <p:cNvSpPr/>
              <p:nvPr/>
            </p:nvSpPr>
            <p:spPr>
              <a:xfrm>
                <a:off x="46990" y="45720"/>
                <a:ext cx="340360" cy="476250"/>
              </a:xfrm>
              <a:custGeom>
                <a:avLst/>
                <a:gdLst/>
                <a:ahLst/>
                <a:cxnLst/>
                <a:rect l="l" t="t" r="r" b="b"/>
                <a:pathLst>
                  <a:path w="340360" h="476250">
                    <a:moveTo>
                      <a:pt x="193040" y="434340"/>
                    </a:moveTo>
                    <a:cubicBezTo>
                      <a:pt x="39370" y="137160"/>
                      <a:pt x="12700" y="127000"/>
                      <a:pt x="6350" y="105410"/>
                    </a:cubicBezTo>
                    <a:cubicBezTo>
                      <a:pt x="0" y="88900"/>
                      <a:pt x="3810" y="67310"/>
                      <a:pt x="11430" y="52070"/>
                    </a:cubicBezTo>
                    <a:cubicBezTo>
                      <a:pt x="17780" y="36830"/>
                      <a:pt x="31750" y="19050"/>
                      <a:pt x="48260" y="12700"/>
                    </a:cubicBezTo>
                    <a:cubicBezTo>
                      <a:pt x="67310" y="2540"/>
                      <a:pt x="106680" y="2540"/>
                      <a:pt x="127000" y="11430"/>
                    </a:cubicBezTo>
                    <a:cubicBezTo>
                      <a:pt x="143510" y="17780"/>
                      <a:pt x="158750" y="33020"/>
                      <a:pt x="165100" y="49530"/>
                    </a:cubicBezTo>
                    <a:cubicBezTo>
                      <a:pt x="172720" y="69850"/>
                      <a:pt x="171450" y="109220"/>
                      <a:pt x="161290" y="128270"/>
                    </a:cubicBezTo>
                    <a:cubicBezTo>
                      <a:pt x="153670" y="144780"/>
                      <a:pt x="138430" y="158750"/>
                      <a:pt x="120650" y="163830"/>
                    </a:cubicBezTo>
                    <a:cubicBezTo>
                      <a:pt x="100330" y="171450"/>
                      <a:pt x="62230" y="170180"/>
                      <a:pt x="41910" y="157480"/>
                    </a:cubicBezTo>
                    <a:cubicBezTo>
                      <a:pt x="22860" y="144780"/>
                      <a:pt x="6350" y="109220"/>
                      <a:pt x="3810" y="87630"/>
                    </a:cubicBezTo>
                    <a:cubicBezTo>
                      <a:pt x="2540" y="69850"/>
                      <a:pt x="10160" y="49530"/>
                      <a:pt x="20320" y="35560"/>
                    </a:cubicBezTo>
                    <a:cubicBezTo>
                      <a:pt x="30480" y="22860"/>
                      <a:pt x="48260" y="10160"/>
                      <a:pt x="64770" y="5080"/>
                    </a:cubicBezTo>
                    <a:cubicBezTo>
                      <a:pt x="81280" y="0"/>
                      <a:pt x="100330" y="2540"/>
                      <a:pt x="118110" y="7620"/>
                    </a:cubicBezTo>
                    <a:cubicBezTo>
                      <a:pt x="138430" y="12700"/>
                      <a:pt x="162560" y="25400"/>
                      <a:pt x="179070" y="41910"/>
                    </a:cubicBezTo>
                    <a:cubicBezTo>
                      <a:pt x="198120" y="60960"/>
                      <a:pt x="212090" y="93980"/>
                      <a:pt x="220980" y="120650"/>
                    </a:cubicBezTo>
                    <a:cubicBezTo>
                      <a:pt x="229870" y="146050"/>
                      <a:pt x="223520" y="166370"/>
                      <a:pt x="233680" y="196850"/>
                    </a:cubicBezTo>
                    <a:cubicBezTo>
                      <a:pt x="251460" y="248920"/>
                      <a:pt x="334010" y="356870"/>
                      <a:pt x="339090" y="397510"/>
                    </a:cubicBezTo>
                    <a:cubicBezTo>
                      <a:pt x="340360" y="414020"/>
                      <a:pt x="336550" y="421640"/>
                      <a:pt x="330200" y="433070"/>
                    </a:cubicBezTo>
                    <a:cubicBezTo>
                      <a:pt x="321310" y="447040"/>
                      <a:pt x="304800" y="463550"/>
                      <a:pt x="289560" y="469900"/>
                    </a:cubicBezTo>
                    <a:cubicBezTo>
                      <a:pt x="273050" y="476250"/>
                      <a:pt x="250190" y="476250"/>
                      <a:pt x="234950" y="469900"/>
                    </a:cubicBezTo>
                    <a:cubicBezTo>
                      <a:pt x="218440" y="463550"/>
                      <a:pt x="193040" y="434340"/>
                      <a:pt x="193040" y="434340"/>
                    </a:cubicBezTo>
                  </a:path>
                </a:pathLst>
              </a:custGeom>
              <a:solidFill>
                <a:srgbClr val="FFFFFF"/>
              </a:solidFill>
              <a:ln cap="sq">
                <a:noFill/>
                <a:prstDash val="solid"/>
                <a:miter/>
              </a:ln>
            </p:spPr>
            <p:txBody>
              <a:bodyPr/>
              <a:lstStyle/>
              <a:p>
                <a:endParaRPr lang="es-PE"/>
              </a:p>
            </p:txBody>
          </p:sp>
        </p:grpSp>
        <p:grpSp>
          <p:nvGrpSpPr>
            <p:cNvPr id="52" name="Group 52"/>
            <p:cNvGrpSpPr/>
            <p:nvPr/>
          </p:nvGrpSpPr>
          <p:grpSpPr>
            <a:xfrm>
              <a:off x="1145659" y="3391898"/>
              <a:ext cx="408940" cy="609600"/>
              <a:chOff x="0" y="0"/>
              <a:chExt cx="408940" cy="609600"/>
            </a:xfrm>
          </p:grpSpPr>
          <p:sp>
            <p:nvSpPr>
              <p:cNvPr id="53" name="Freeform 53"/>
              <p:cNvSpPr/>
              <p:nvPr/>
            </p:nvSpPr>
            <p:spPr>
              <a:xfrm>
                <a:off x="49530" y="48260"/>
                <a:ext cx="313690" cy="513080"/>
              </a:xfrm>
              <a:custGeom>
                <a:avLst/>
                <a:gdLst/>
                <a:ahLst/>
                <a:cxnLst/>
                <a:rect l="l" t="t" r="r" b="b"/>
                <a:pathLst>
                  <a:path w="313690" h="513080">
                    <a:moveTo>
                      <a:pt x="157480" y="78740"/>
                    </a:moveTo>
                    <a:cubicBezTo>
                      <a:pt x="203200" y="226060"/>
                      <a:pt x="265430" y="302260"/>
                      <a:pt x="257810" y="325120"/>
                    </a:cubicBezTo>
                    <a:cubicBezTo>
                      <a:pt x="254000" y="335280"/>
                      <a:pt x="227330" y="334010"/>
                      <a:pt x="227330" y="339090"/>
                    </a:cubicBezTo>
                    <a:cubicBezTo>
                      <a:pt x="227330" y="345440"/>
                      <a:pt x="265430" y="346710"/>
                      <a:pt x="279400" y="358140"/>
                    </a:cubicBezTo>
                    <a:cubicBezTo>
                      <a:pt x="292100" y="368300"/>
                      <a:pt x="304800" y="386080"/>
                      <a:pt x="308610" y="402590"/>
                    </a:cubicBezTo>
                    <a:cubicBezTo>
                      <a:pt x="312420" y="419100"/>
                      <a:pt x="313690" y="440690"/>
                      <a:pt x="304800" y="457200"/>
                    </a:cubicBezTo>
                    <a:cubicBezTo>
                      <a:pt x="294640" y="477520"/>
                      <a:pt x="264160" y="501650"/>
                      <a:pt x="243840" y="508000"/>
                    </a:cubicBezTo>
                    <a:cubicBezTo>
                      <a:pt x="226060" y="513080"/>
                      <a:pt x="204470" y="509270"/>
                      <a:pt x="189230" y="501650"/>
                    </a:cubicBezTo>
                    <a:cubicBezTo>
                      <a:pt x="173990" y="494030"/>
                      <a:pt x="157480" y="480060"/>
                      <a:pt x="149860" y="463550"/>
                    </a:cubicBezTo>
                    <a:cubicBezTo>
                      <a:pt x="142240" y="443230"/>
                      <a:pt x="139700" y="403860"/>
                      <a:pt x="151130" y="383540"/>
                    </a:cubicBezTo>
                    <a:cubicBezTo>
                      <a:pt x="162560" y="363220"/>
                      <a:pt x="194310" y="341630"/>
                      <a:pt x="218440" y="340360"/>
                    </a:cubicBezTo>
                    <a:cubicBezTo>
                      <a:pt x="241300" y="337820"/>
                      <a:pt x="276860" y="351790"/>
                      <a:pt x="292100" y="370840"/>
                    </a:cubicBezTo>
                    <a:cubicBezTo>
                      <a:pt x="307340" y="388620"/>
                      <a:pt x="312420" y="426720"/>
                      <a:pt x="308610" y="448310"/>
                    </a:cubicBezTo>
                    <a:cubicBezTo>
                      <a:pt x="304800" y="466090"/>
                      <a:pt x="290830" y="482600"/>
                      <a:pt x="276860" y="492760"/>
                    </a:cubicBezTo>
                    <a:cubicBezTo>
                      <a:pt x="262890" y="502920"/>
                      <a:pt x="242570" y="513080"/>
                      <a:pt x="224790" y="509270"/>
                    </a:cubicBezTo>
                    <a:cubicBezTo>
                      <a:pt x="205740" y="506730"/>
                      <a:pt x="184150" y="485140"/>
                      <a:pt x="166370" y="468630"/>
                    </a:cubicBezTo>
                    <a:cubicBezTo>
                      <a:pt x="147320" y="453390"/>
                      <a:pt x="130810" y="440690"/>
                      <a:pt x="111760" y="414020"/>
                    </a:cubicBezTo>
                    <a:cubicBezTo>
                      <a:pt x="80010" y="365760"/>
                      <a:pt x="31750" y="252730"/>
                      <a:pt x="15240" y="195580"/>
                    </a:cubicBezTo>
                    <a:cubicBezTo>
                      <a:pt x="5080" y="160020"/>
                      <a:pt x="2540" y="134620"/>
                      <a:pt x="1270" y="107950"/>
                    </a:cubicBezTo>
                    <a:cubicBezTo>
                      <a:pt x="1270" y="85090"/>
                      <a:pt x="0" y="59690"/>
                      <a:pt x="11430" y="43180"/>
                    </a:cubicBezTo>
                    <a:cubicBezTo>
                      <a:pt x="22860" y="24130"/>
                      <a:pt x="49530" y="5080"/>
                      <a:pt x="69850" y="2540"/>
                    </a:cubicBezTo>
                    <a:cubicBezTo>
                      <a:pt x="91440" y="0"/>
                      <a:pt x="123190" y="12700"/>
                      <a:pt x="137160" y="27940"/>
                    </a:cubicBezTo>
                    <a:cubicBezTo>
                      <a:pt x="149860" y="40640"/>
                      <a:pt x="157480" y="78740"/>
                      <a:pt x="157480" y="78740"/>
                    </a:cubicBezTo>
                  </a:path>
                </a:pathLst>
              </a:custGeom>
              <a:solidFill>
                <a:srgbClr val="FFFFFF"/>
              </a:solidFill>
              <a:ln cap="sq">
                <a:noFill/>
                <a:prstDash val="solid"/>
                <a:miter/>
              </a:ln>
            </p:spPr>
            <p:txBody>
              <a:bodyPr/>
              <a:lstStyle/>
              <a:p>
                <a:endParaRPr lang="es-PE"/>
              </a:p>
            </p:txBody>
          </p:sp>
        </p:grpSp>
        <p:grpSp>
          <p:nvGrpSpPr>
            <p:cNvPr id="54" name="Group 54"/>
            <p:cNvGrpSpPr/>
            <p:nvPr/>
          </p:nvGrpSpPr>
          <p:grpSpPr>
            <a:xfrm>
              <a:off x="1061839" y="3259818"/>
              <a:ext cx="331470" cy="355600"/>
              <a:chOff x="0" y="0"/>
              <a:chExt cx="331470" cy="355600"/>
            </a:xfrm>
          </p:grpSpPr>
          <p:sp>
            <p:nvSpPr>
              <p:cNvPr id="55" name="Freeform 55"/>
              <p:cNvSpPr/>
              <p:nvPr/>
            </p:nvSpPr>
            <p:spPr>
              <a:xfrm>
                <a:off x="48260" y="46990"/>
                <a:ext cx="233680" cy="264160"/>
              </a:xfrm>
              <a:custGeom>
                <a:avLst/>
                <a:gdLst/>
                <a:ahLst/>
                <a:cxnLst/>
                <a:rect l="l" t="t" r="r" b="b"/>
                <a:pathLst>
                  <a:path w="233680" h="264160">
                    <a:moveTo>
                      <a:pt x="86360" y="220980"/>
                    </a:moveTo>
                    <a:cubicBezTo>
                      <a:pt x="0" y="67310"/>
                      <a:pt x="11430" y="38100"/>
                      <a:pt x="27940" y="22860"/>
                    </a:cubicBezTo>
                    <a:cubicBezTo>
                      <a:pt x="44450" y="7620"/>
                      <a:pt x="80010" y="1270"/>
                      <a:pt x="100330" y="3810"/>
                    </a:cubicBezTo>
                    <a:cubicBezTo>
                      <a:pt x="116840" y="7620"/>
                      <a:pt x="133350" y="19050"/>
                      <a:pt x="143510" y="31750"/>
                    </a:cubicBezTo>
                    <a:cubicBezTo>
                      <a:pt x="153670" y="44450"/>
                      <a:pt x="160020" y="63500"/>
                      <a:pt x="161290" y="78740"/>
                    </a:cubicBezTo>
                    <a:cubicBezTo>
                      <a:pt x="161290" y="95250"/>
                      <a:pt x="154940" y="114300"/>
                      <a:pt x="146050" y="128270"/>
                    </a:cubicBezTo>
                    <a:cubicBezTo>
                      <a:pt x="137160" y="140970"/>
                      <a:pt x="121920" y="153670"/>
                      <a:pt x="105410" y="157480"/>
                    </a:cubicBezTo>
                    <a:cubicBezTo>
                      <a:pt x="85090" y="162560"/>
                      <a:pt x="49530" y="156210"/>
                      <a:pt x="31750" y="144780"/>
                    </a:cubicBezTo>
                    <a:cubicBezTo>
                      <a:pt x="17780" y="134620"/>
                      <a:pt x="7620" y="116840"/>
                      <a:pt x="3810" y="101600"/>
                    </a:cubicBezTo>
                    <a:cubicBezTo>
                      <a:pt x="0" y="86360"/>
                      <a:pt x="0" y="66040"/>
                      <a:pt x="7620" y="50800"/>
                    </a:cubicBezTo>
                    <a:cubicBezTo>
                      <a:pt x="17780" y="33020"/>
                      <a:pt x="44450" y="7620"/>
                      <a:pt x="66040" y="3810"/>
                    </a:cubicBezTo>
                    <a:cubicBezTo>
                      <a:pt x="87630" y="0"/>
                      <a:pt x="115570" y="10160"/>
                      <a:pt x="137160" y="25400"/>
                    </a:cubicBezTo>
                    <a:cubicBezTo>
                      <a:pt x="165100" y="44450"/>
                      <a:pt x="194310" y="95250"/>
                      <a:pt x="210820" y="124460"/>
                    </a:cubicBezTo>
                    <a:cubicBezTo>
                      <a:pt x="222250" y="147320"/>
                      <a:pt x="233680" y="165100"/>
                      <a:pt x="232410" y="185420"/>
                    </a:cubicBezTo>
                    <a:cubicBezTo>
                      <a:pt x="229870" y="207010"/>
                      <a:pt x="215900" y="237490"/>
                      <a:pt x="198120" y="248920"/>
                    </a:cubicBezTo>
                    <a:cubicBezTo>
                      <a:pt x="180340" y="261620"/>
                      <a:pt x="146050" y="264160"/>
                      <a:pt x="127000" y="257810"/>
                    </a:cubicBezTo>
                    <a:cubicBezTo>
                      <a:pt x="110490" y="252730"/>
                      <a:pt x="86360" y="220980"/>
                      <a:pt x="86360" y="220980"/>
                    </a:cubicBezTo>
                  </a:path>
                </a:pathLst>
              </a:custGeom>
              <a:solidFill>
                <a:srgbClr val="FFFFFF"/>
              </a:solidFill>
              <a:ln cap="sq">
                <a:noFill/>
                <a:prstDash val="solid"/>
                <a:miter/>
              </a:ln>
            </p:spPr>
            <p:txBody>
              <a:bodyPr/>
              <a:lstStyle/>
              <a:p>
                <a:endParaRPr lang="es-PE"/>
              </a:p>
            </p:txBody>
          </p:sp>
        </p:grpSp>
        <p:grpSp>
          <p:nvGrpSpPr>
            <p:cNvPr id="56" name="Group 56"/>
            <p:cNvGrpSpPr/>
            <p:nvPr/>
          </p:nvGrpSpPr>
          <p:grpSpPr>
            <a:xfrm>
              <a:off x="1063109" y="3248388"/>
              <a:ext cx="251460" cy="252730"/>
              <a:chOff x="0" y="0"/>
              <a:chExt cx="251460" cy="252730"/>
            </a:xfrm>
          </p:grpSpPr>
          <p:sp>
            <p:nvSpPr>
              <p:cNvPr id="57" name="Freeform 57"/>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51130"/>
                      <a:pt x="85090" y="154940"/>
                      <a:pt x="72390" y="152400"/>
                    </a:cubicBezTo>
                    <a:cubicBezTo>
                      <a:pt x="54610" y="148590"/>
                      <a:pt x="22860" y="130810"/>
                      <a:pt x="11430" y="115570"/>
                    </a:cubicBezTo>
                    <a:cubicBezTo>
                      <a:pt x="3810" y="105410"/>
                      <a:pt x="0" y="93980"/>
                      <a:pt x="1270" y="81280"/>
                    </a:cubicBezTo>
                    <a:cubicBezTo>
                      <a:pt x="1270" y="62230"/>
                      <a:pt x="16510" y="29210"/>
                      <a:pt x="29210" y="16510"/>
                    </a:cubicBezTo>
                    <a:cubicBezTo>
                      <a:pt x="39370" y="7620"/>
                      <a:pt x="49530" y="2540"/>
                      <a:pt x="63500" y="1270"/>
                    </a:cubicBezTo>
                    <a:cubicBezTo>
                      <a:pt x="81280" y="0"/>
                      <a:pt x="130810" y="22860"/>
                      <a:pt x="130810" y="22860"/>
                    </a:cubicBezTo>
                  </a:path>
                </a:pathLst>
              </a:custGeom>
              <a:solidFill>
                <a:srgbClr val="FFFFFF"/>
              </a:solidFill>
              <a:ln cap="sq">
                <a:noFill/>
                <a:prstDash val="solid"/>
                <a:miter/>
              </a:ln>
            </p:spPr>
            <p:txBody>
              <a:bodyPr/>
              <a:lstStyle/>
              <a:p>
                <a:endParaRPr lang="es-PE"/>
              </a:p>
            </p:txBody>
          </p:sp>
        </p:grpSp>
        <p:grpSp>
          <p:nvGrpSpPr>
            <p:cNvPr id="58" name="Group 58"/>
            <p:cNvGrpSpPr/>
            <p:nvPr/>
          </p:nvGrpSpPr>
          <p:grpSpPr>
            <a:xfrm>
              <a:off x="1055489" y="3249658"/>
              <a:ext cx="302260" cy="374650"/>
              <a:chOff x="0" y="0"/>
              <a:chExt cx="302260" cy="374650"/>
            </a:xfrm>
          </p:grpSpPr>
          <p:sp>
            <p:nvSpPr>
              <p:cNvPr id="59" name="Freeform 59"/>
              <p:cNvSpPr/>
              <p:nvPr/>
            </p:nvSpPr>
            <p:spPr>
              <a:xfrm>
                <a:off x="44450" y="43180"/>
                <a:ext cx="208280" cy="281940"/>
              </a:xfrm>
              <a:custGeom>
                <a:avLst/>
                <a:gdLst/>
                <a:ahLst/>
                <a:cxnLst/>
                <a:rect l="l" t="t" r="r" b="b"/>
                <a:pathLst>
                  <a:path w="208280" h="281940">
                    <a:moveTo>
                      <a:pt x="156210" y="60960"/>
                    </a:moveTo>
                    <a:cubicBezTo>
                      <a:pt x="204470" y="232410"/>
                      <a:pt x="184150" y="257810"/>
                      <a:pt x="167640" y="269240"/>
                    </a:cubicBezTo>
                    <a:cubicBezTo>
                      <a:pt x="153670" y="279400"/>
                      <a:pt x="134620" y="281940"/>
                      <a:pt x="119380" y="279400"/>
                    </a:cubicBezTo>
                    <a:cubicBezTo>
                      <a:pt x="102870" y="278130"/>
                      <a:pt x="85090" y="270510"/>
                      <a:pt x="73660" y="257810"/>
                    </a:cubicBezTo>
                    <a:cubicBezTo>
                      <a:pt x="59690" y="242570"/>
                      <a:pt x="46990" y="209550"/>
                      <a:pt x="50800" y="187960"/>
                    </a:cubicBezTo>
                    <a:cubicBezTo>
                      <a:pt x="54610" y="166370"/>
                      <a:pt x="76200" y="138430"/>
                      <a:pt x="95250" y="129540"/>
                    </a:cubicBezTo>
                    <a:cubicBezTo>
                      <a:pt x="115570" y="120650"/>
                      <a:pt x="151130" y="125730"/>
                      <a:pt x="168910" y="134620"/>
                    </a:cubicBezTo>
                    <a:cubicBezTo>
                      <a:pt x="184150" y="142240"/>
                      <a:pt x="195580" y="158750"/>
                      <a:pt x="201930" y="172720"/>
                    </a:cubicBezTo>
                    <a:cubicBezTo>
                      <a:pt x="207010" y="187960"/>
                      <a:pt x="208280" y="208280"/>
                      <a:pt x="204470" y="223520"/>
                    </a:cubicBezTo>
                    <a:cubicBezTo>
                      <a:pt x="199390" y="238760"/>
                      <a:pt x="187960" y="255270"/>
                      <a:pt x="175260" y="265430"/>
                    </a:cubicBezTo>
                    <a:cubicBezTo>
                      <a:pt x="162560" y="274320"/>
                      <a:pt x="143510" y="281940"/>
                      <a:pt x="127000" y="280670"/>
                    </a:cubicBezTo>
                    <a:cubicBezTo>
                      <a:pt x="106680" y="278130"/>
                      <a:pt x="80010" y="264160"/>
                      <a:pt x="62230" y="245110"/>
                    </a:cubicBezTo>
                    <a:cubicBezTo>
                      <a:pt x="41910" y="222250"/>
                      <a:pt x="26670" y="179070"/>
                      <a:pt x="17780" y="146050"/>
                    </a:cubicBezTo>
                    <a:cubicBezTo>
                      <a:pt x="8890" y="118110"/>
                      <a:pt x="0" y="83820"/>
                      <a:pt x="6350" y="60960"/>
                    </a:cubicBezTo>
                    <a:cubicBezTo>
                      <a:pt x="11430" y="41910"/>
                      <a:pt x="22860" y="24130"/>
                      <a:pt x="38100" y="15240"/>
                    </a:cubicBezTo>
                    <a:cubicBezTo>
                      <a:pt x="55880" y="5080"/>
                      <a:pt x="90170" y="0"/>
                      <a:pt x="109220" y="7620"/>
                    </a:cubicBezTo>
                    <a:cubicBezTo>
                      <a:pt x="129540" y="15240"/>
                      <a:pt x="156210" y="60960"/>
                      <a:pt x="156210" y="60960"/>
                    </a:cubicBezTo>
                  </a:path>
                </a:pathLst>
              </a:custGeom>
              <a:solidFill>
                <a:srgbClr val="FFFFFF"/>
              </a:solidFill>
              <a:ln cap="sq">
                <a:noFill/>
                <a:prstDash val="solid"/>
                <a:miter/>
              </a:ln>
            </p:spPr>
            <p:txBody>
              <a:bodyPr/>
              <a:lstStyle/>
              <a:p>
                <a:endParaRPr lang="es-PE"/>
              </a:p>
            </p:txBody>
          </p:sp>
        </p:grpSp>
        <p:grpSp>
          <p:nvGrpSpPr>
            <p:cNvPr id="60" name="Group 60"/>
            <p:cNvGrpSpPr/>
            <p:nvPr/>
          </p:nvGrpSpPr>
          <p:grpSpPr>
            <a:xfrm>
              <a:off x="1046599" y="3273788"/>
              <a:ext cx="306070" cy="347980"/>
              <a:chOff x="0" y="0"/>
              <a:chExt cx="306070" cy="347980"/>
            </a:xfrm>
          </p:grpSpPr>
          <p:sp>
            <p:nvSpPr>
              <p:cNvPr id="61" name="Freeform 61"/>
              <p:cNvSpPr/>
              <p:nvPr/>
            </p:nvSpPr>
            <p:spPr>
              <a:xfrm>
                <a:off x="46990" y="48260"/>
                <a:ext cx="214630" cy="251460"/>
              </a:xfrm>
              <a:custGeom>
                <a:avLst/>
                <a:gdLst/>
                <a:ahLst/>
                <a:cxnLst/>
                <a:rect l="l" t="t" r="r" b="b"/>
                <a:pathLst>
                  <a:path w="214630" h="251460">
                    <a:moveTo>
                      <a:pt x="72390" y="218440"/>
                    </a:moveTo>
                    <a:cubicBezTo>
                      <a:pt x="0" y="76200"/>
                      <a:pt x="2540" y="60960"/>
                      <a:pt x="10160" y="45720"/>
                    </a:cubicBezTo>
                    <a:cubicBezTo>
                      <a:pt x="21590" y="29210"/>
                      <a:pt x="48260" y="6350"/>
                      <a:pt x="69850" y="2540"/>
                    </a:cubicBezTo>
                    <a:cubicBezTo>
                      <a:pt x="91440" y="0"/>
                      <a:pt x="124460" y="13970"/>
                      <a:pt x="139700" y="27940"/>
                    </a:cubicBezTo>
                    <a:cubicBezTo>
                      <a:pt x="152400" y="39370"/>
                      <a:pt x="160020" y="57150"/>
                      <a:pt x="160020" y="73660"/>
                    </a:cubicBezTo>
                    <a:cubicBezTo>
                      <a:pt x="160020" y="93980"/>
                      <a:pt x="148590" y="128270"/>
                      <a:pt x="130810" y="142240"/>
                    </a:cubicBezTo>
                    <a:cubicBezTo>
                      <a:pt x="114300" y="156210"/>
                      <a:pt x="80010" y="162560"/>
                      <a:pt x="58420" y="156210"/>
                    </a:cubicBezTo>
                    <a:cubicBezTo>
                      <a:pt x="38100" y="149860"/>
                      <a:pt x="12700" y="125730"/>
                      <a:pt x="6350" y="104140"/>
                    </a:cubicBezTo>
                    <a:cubicBezTo>
                      <a:pt x="0" y="83820"/>
                      <a:pt x="8890" y="48260"/>
                      <a:pt x="20320" y="31750"/>
                    </a:cubicBezTo>
                    <a:cubicBezTo>
                      <a:pt x="29210" y="17780"/>
                      <a:pt x="46990" y="8890"/>
                      <a:pt x="62230" y="3810"/>
                    </a:cubicBezTo>
                    <a:cubicBezTo>
                      <a:pt x="77470" y="0"/>
                      <a:pt x="97790" y="2540"/>
                      <a:pt x="111760" y="7620"/>
                    </a:cubicBezTo>
                    <a:cubicBezTo>
                      <a:pt x="127000" y="13970"/>
                      <a:pt x="137160" y="25400"/>
                      <a:pt x="149860" y="41910"/>
                    </a:cubicBezTo>
                    <a:cubicBezTo>
                      <a:pt x="168910" y="64770"/>
                      <a:pt x="198120" y="113030"/>
                      <a:pt x="205740" y="142240"/>
                    </a:cubicBezTo>
                    <a:cubicBezTo>
                      <a:pt x="210820" y="162560"/>
                      <a:pt x="214630" y="181610"/>
                      <a:pt x="207010" y="198120"/>
                    </a:cubicBezTo>
                    <a:cubicBezTo>
                      <a:pt x="199390" y="215900"/>
                      <a:pt x="172720" y="240030"/>
                      <a:pt x="154940" y="246380"/>
                    </a:cubicBezTo>
                    <a:cubicBezTo>
                      <a:pt x="143510" y="251460"/>
                      <a:pt x="130810" y="251460"/>
                      <a:pt x="118110" y="247650"/>
                    </a:cubicBezTo>
                    <a:cubicBezTo>
                      <a:pt x="102870" y="243840"/>
                      <a:pt x="72390" y="218440"/>
                      <a:pt x="72390" y="218440"/>
                    </a:cubicBezTo>
                  </a:path>
                </a:pathLst>
              </a:custGeom>
              <a:solidFill>
                <a:srgbClr val="FFFFFF"/>
              </a:solidFill>
              <a:ln cap="sq">
                <a:noFill/>
                <a:prstDash val="solid"/>
                <a:miter/>
              </a:ln>
            </p:spPr>
            <p:txBody>
              <a:bodyPr/>
              <a:lstStyle/>
              <a:p>
                <a:endParaRPr lang="es-PE"/>
              </a:p>
            </p:txBody>
          </p:sp>
        </p:grpSp>
        <p:grpSp>
          <p:nvGrpSpPr>
            <p:cNvPr id="62" name="Group 62"/>
            <p:cNvGrpSpPr/>
            <p:nvPr/>
          </p:nvGrpSpPr>
          <p:grpSpPr>
            <a:xfrm>
              <a:off x="1047869" y="3277598"/>
              <a:ext cx="251460" cy="252730"/>
              <a:chOff x="0" y="0"/>
              <a:chExt cx="251460" cy="252730"/>
            </a:xfrm>
          </p:grpSpPr>
          <p:sp>
            <p:nvSpPr>
              <p:cNvPr id="63" name="Freeform 63"/>
              <p:cNvSpPr/>
              <p:nvPr/>
            </p:nvSpPr>
            <p:spPr>
              <a:xfrm>
                <a:off x="50800" y="49530"/>
                <a:ext cx="149860" cy="153670"/>
              </a:xfrm>
              <a:custGeom>
                <a:avLst/>
                <a:gdLst/>
                <a:ahLst/>
                <a:cxnLst/>
                <a:rect l="l" t="t" r="r" b="b"/>
                <a:pathLst>
                  <a:path w="149860" h="153670">
                    <a:moveTo>
                      <a:pt x="149860" y="53340"/>
                    </a:moveTo>
                    <a:cubicBezTo>
                      <a:pt x="129540" y="134620"/>
                      <a:pt x="118110" y="140970"/>
                      <a:pt x="107950" y="144780"/>
                    </a:cubicBezTo>
                    <a:cubicBezTo>
                      <a:pt x="96520" y="149860"/>
                      <a:pt x="85090" y="153670"/>
                      <a:pt x="72390" y="152400"/>
                    </a:cubicBezTo>
                    <a:cubicBezTo>
                      <a:pt x="53340" y="148590"/>
                      <a:pt x="22860" y="129540"/>
                      <a:pt x="11430" y="115570"/>
                    </a:cubicBezTo>
                    <a:cubicBezTo>
                      <a:pt x="2540" y="104140"/>
                      <a:pt x="0" y="93980"/>
                      <a:pt x="0" y="80010"/>
                    </a:cubicBezTo>
                    <a:cubicBezTo>
                      <a:pt x="1270" y="62230"/>
                      <a:pt x="16510" y="29210"/>
                      <a:pt x="29210" y="15240"/>
                    </a:cubicBezTo>
                    <a:cubicBezTo>
                      <a:pt x="39370" y="6350"/>
                      <a:pt x="49530" y="1270"/>
                      <a:pt x="6223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64" name="Group 64"/>
            <p:cNvGrpSpPr/>
            <p:nvPr/>
          </p:nvGrpSpPr>
          <p:grpSpPr>
            <a:xfrm>
              <a:off x="1044059" y="3272518"/>
              <a:ext cx="251460" cy="252730"/>
              <a:chOff x="0" y="0"/>
              <a:chExt cx="251460" cy="252730"/>
            </a:xfrm>
          </p:grpSpPr>
          <p:sp>
            <p:nvSpPr>
              <p:cNvPr id="65" name="Freeform 65"/>
              <p:cNvSpPr/>
              <p:nvPr/>
            </p:nvSpPr>
            <p:spPr>
              <a:xfrm>
                <a:off x="50800" y="50800"/>
                <a:ext cx="148590" cy="153670"/>
              </a:xfrm>
              <a:custGeom>
                <a:avLst/>
                <a:gdLst/>
                <a:ahLst/>
                <a:cxnLst/>
                <a:rect l="l" t="t" r="r" b="b"/>
                <a:pathLst>
                  <a:path w="148590" h="153670">
                    <a:moveTo>
                      <a:pt x="148590" y="53340"/>
                    </a:moveTo>
                    <a:cubicBezTo>
                      <a:pt x="129540" y="133350"/>
                      <a:pt x="118110" y="139700"/>
                      <a:pt x="107950" y="144780"/>
                    </a:cubicBezTo>
                    <a:cubicBezTo>
                      <a:pt x="96520" y="149860"/>
                      <a:pt x="85090" y="153670"/>
                      <a:pt x="71120" y="151130"/>
                    </a:cubicBezTo>
                    <a:cubicBezTo>
                      <a:pt x="53340" y="148590"/>
                      <a:pt x="22860" y="129540"/>
                      <a:pt x="11430" y="114300"/>
                    </a:cubicBezTo>
                    <a:cubicBezTo>
                      <a:pt x="2540" y="104140"/>
                      <a:pt x="0" y="92710"/>
                      <a:pt x="0" y="80010"/>
                    </a:cubicBezTo>
                    <a:cubicBezTo>
                      <a:pt x="1270" y="62230"/>
                      <a:pt x="16510" y="27940"/>
                      <a:pt x="29210" y="15240"/>
                    </a:cubicBezTo>
                    <a:cubicBezTo>
                      <a:pt x="38100" y="6350"/>
                      <a:pt x="49530" y="1270"/>
                      <a:pt x="62230" y="0"/>
                    </a:cubicBezTo>
                    <a:cubicBezTo>
                      <a:pt x="81280" y="0"/>
                      <a:pt x="129540" y="21590"/>
                      <a:pt x="129540" y="21590"/>
                    </a:cubicBezTo>
                  </a:path>
                </a:pathLst>
              </a:custGeom>
              <a:solidFill>
                <a:srgbClr val="FFFFFF"/>
              </a:solidFill>
              <a:ln cap="sq">
                <a:noFill/>
                <a:prstDash val="solid"/>
                <a:miter/>
              </a:ln>
            </p:spPr>
            <p:txBody>
              <a:bodyPr/>
              <a:lstStyle/>
              <a:p>
                <a:endParaRPr lang="es-PE"/>
              </a:p>
            </p:txBody>
          </p:sp>
        </p:grpSp>
        <p:grpSp>
          <p:nvGrpSpPr>
            <p:cNvPr id="66" name="Group 66"/>
            <p:cNvGrpSpPr/>
            <p:nvPr/>
          </p:nvGrpSpPr>
          <p:grpSpPr>
            <a:xfrm>
              <a:off x="1045329" y="3214098"/>
              <a:ext cx="339090" cy="307340"/>
              <a:chOff x="0" y="0"/>
              <a:chExt cx="339090" cy="307340"/>
            </a:xfrm>
          </p:grpSpPr>
          <p:sp>
            <p:nvSpPr>
              <p:cNvPr id="67" name="Freeform 67"/>
              <p:cNvSpPr/>
              <p:nvPr/>
            </p:nvSpPr>
            <p:spPr>
              <a:xfrm>
                <a:off x="48260" y="45720"/>
                <a:ext cx="243840" cy="210820"/>
              </a:xfrm>
              <a:custGeom>
                <a:avLst/>
                <a:gdLst/>
                <a:ahLst/>
                <a:cxnLst/>
                <a:rect l="l" t="t" r="r" b="b"/>
                <a:pathLst>
                  <a:path w="243840" h="210820">
                    <a:moveTo>
                      <a:pt x="41910" y="64770"/>
                    </a:moveTo>
                    <a:cubicBezTo>
                      <a:pt x="175260" y="2540"/>
                      <a:pt x="204470" y="12700"/>
                      <a:pt x="219710" y="27940"/>
                    </a:cubicBezTo>
                    <a:cubicBezTo>
                      <a:pt x="234950" y="43180"/>
                      <a:pt x="242570" y="78740"/>
                      <a:pt x="240030" y="99060"/>
                    </a:cubicBezTo>
                    <a:cubicBezTo>
                      <a:pt x="237490" y="115570"/>
                      <a:pt x="226060" y="132080"/>
                      <a:pt x="213360" y="142240"/>
                    </a:cubicBezTo>
                    <a:cubicBezTo>
                      <a:pt x="201930" y="152400"/>
                      <a:pt x="184150" y="161290"/>
                      <a:pt x="167640" y="160020"/>
                    </a:cubicBezTo>
                    <a:cubicBezTo>
                      <a:pt x="147320" y="160020"/>
                      <a:pt x="114300" y="147320"/>
                      <a:pt x="100330" y="129540"/>
                    </a:cubicBezTo>
                    <a:cubicBezTo>
                      <a:pt x="87630" y="111760"/>
                      <a:pt x="81280" y="77470"/>
                      <a:pt x="88900" y="57150"/>
                    </a:cubicBezTo>
                    <a:cubicBezTo>
                      <a:pt x="95250" y="36830"/>
                      <a:pt x="123190" y="13970"/>
                      <a:pt x="142240" y="6350"/>
                    </a:cubicBezTo>
                    <a:cubicBezTo>
                      <a:pt x="157480" y="0"/>
                      <a:pt x="177800" y="3810"/>
                      <a:pt x="191770" y="8890"/>
                    </a:cubicBezTo>
                    <a:cubicBezTo>
                      <a:pt x="207010" y="15240"/>
                      <a:pt x="222250" y="26670"/>
                      <a:pt x="229870" y="41910"/>
                    </a:cubicBezTo>
                    <a:cubicBezTo>
                      <a:pt x="238760" y="59690"/>
                      <a:pt x="243840" y="92710"/>
                      <a:pt x="233680" y="114300"/>
                    </a:cubicBezTo>
                    <a:cubicBezTo>
                      <a:pt x="222250" y="140970"/>
                      <a:pt x="179070" y="166370"/>
                      <a:pt x="151130" y="182880"/>
                    </a:cubicBezTo>
                    <a:cubicBezTo>
                      <a:pt x="128270" y="195580"/>
                      <a:pt x="102870" y="209550"/>
                      <a:pt x="81280" y="209550"/>
                    </a:cubicBezTo>
                    <a:cubicBezTo>
                      <a:pt x="62230" y="210820"/>
                      <a:pt x="41910" y="204470"/>
                      <a:pt x="29210" y="191770"/>
                    </a:cubicBezTo>
                    <a:cubicBezTo>
                      <a:pt x="15240" y="177800"/>
                      <a:pt x="0" y="146050"/>
                      <a:pt x="2540" y="125730"/>
                    </a:cubicBezTo>
                    <a:cubicBezTo>
                      <a:pt x="5080" y="104140"/>
                      <a:pt x="41910" y="64770"/>
                      <a:pt x="41910" y="64770"/>
                    </a:cubicBezTo>
                  </a:path>
                </a:pathLst>
              </a:custGeom>
              <a:solidFill>
                <a:srgbClr val="FFFFFF"/>
              </a:solidFill>
              <a:ln cap="sq">
                <a:noFill/>
                <a:prstDash val="solid"/>
                <a:miter/>
              </a:ln>
            </p:spPr>
            <p:txBody>
              <a:bodyPr/>
              <a:lstStyle/>
              <a:p>
                <a:endParaRPr lang="es-PE"/>
              </a:p>
            </p:txBody>
          </p:sp>
        </p:grpSp>
        <p:grpSp>
          <p:nvGrpSpPr>
            <p:cNvPr id="68" name="Group 68"/>
            <p:cNvGrpSpPr/>
            <p:nvPr/>
          </p:nvGrpSpPr>
          <p:grpSpPr>
            <a:xfrm>
              <a:off x="1149469" y="3200128"/>
              <a:ext cx="251460" cy="252730"/>
              <a:chOff x="0" y="0"/>
              <a:chExt cx="251460" cy="252730"/>
            </a:xfrm>
          </p:grpSpPr>
          <p:sp>
            <p:nvSpPr>
              <p:cNvPr id="69" name="Freeform 69"/>
              <p:cNvSpPr/>
              <p:nvPr/>
            </p:nvSpPr>
            <p:spPr>
              <a:xfrm>
                <a:off x="50800" y="49530"/>
                <a:ext cx="149860" cy="153670"/>
              </a:xfrm>
              <a:custGeom>
                <a:avLst/>
                <a:gdLst/>
                <a:ahLst/>
                <a:cxnLst/>
                <a:rect l="l" t="t" r="r" b="b"/>
                <a:pathLst>
                  <a:path w="149860" h="153670">
                    <a:moveTo>
                      <a:pt x="149860" y="53340"/>
                    </a:moveTo>
                    <a:cubicBezTo>
                      <a:pt x="129540" y="134620"/>
                      <a:pt x="118110" y="140970"/>
                      <a:pt x="107950" y="144780"/>
                    </a:cubicBezTo>
                    <a:cubicBezTo>
                      <a:pt x="96520" y="149860"/>
                      <a:pt x="85090" y="153670"/>
                      <a:pt x="72390" y="152400"/>
                    </a:cubicBezTo>
                    <a:cubicBezTo>
                      <a:pt x="53340" y="148590"/>
                      <a:pt x="22860" y="129540"/>
                      <a:pt x="11430" y="115570"/>
                    </a:cubicBezTo>
                    <a:cubicBezTo>
                      <a:pt x="3810" y="105410"/>
                      <a:pt x="0" y="93980"/>
                      <a:pt x="0" y="80010"/>
                    </a:cubicBezTo>
                    <a:cubicBezTo>
                      <a:pt x="1270" y="62230"/>
                      <a:pt x="16510" y="29210"/>
                      <a:pt x="29210" y="1524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70" name="Group 70"/>
            <p:cNvGrpSpPr/>
            <p:nvPr/>
          </p:nvGrpSpPr>
          <p:grpSpPr>
            <a:xfrm>
              <a:off x="1149469" y="3183618"/>
              <a:ext cx="256540" cy="270510"/>
              <a:chOff x="0" y="0"/>
              <a:chExt cx="256540" cy="270510"/>
            </a:xfrm>
          </p:grpSpPr>
          <p:sp>
            <p:nvSpPr>
              <p:cNvPr id="71" name="Freeform 71"/>
              <p:cNvSpPr/>
              <p:nvPr/>
            </p:nvSpPr>
            <p:spPr>
              <a:xfrm>
                <a:off x="48260" y="48260"/>
                <a:ext cx="158750" cy="172720"/>
              </a:xfrm>
              <a:custGeom>
                <a:avLst/>
                <a:gdLst/>
                <a:ahLst/>
                <a:cxnLst/>
                <a:rect l="l" t="t" r="r" b="b"/>
                <a:pathLst>
                  <a:path w="158750" h="172720">
                    <a:moveTo>
                      <a:pt x="2540" y="80010"/>
                    </a:moveTo>
                    <a:cubicBezTo>
                      <a:pt x="49530" y="5080"/>
                      <a:pt x="67310" y="0"/>
                      <a:pt x="83820" y="2540"/>
                    </a:cubicBezTo>
                    <a:cubicBezTo>
                      <a:pt x="102870" y="5080"/>
                      <a:pt x="134620" y="21590"/>
                      <a:pt x="144780" y="39370"/>
                    </a:cubicBezTo>
                    <a:cubicBezTo>
                      <a:pt x="156210" y="58420"/>
                      <a:pt x="157480" y="92710"/>
                      <a:pt x="148590" y="111760"/>
                    </a:cubicBezTo>
                    <a:cubicBezTo>
                      <a:pt x="139700" y="130810"/>
                      <a:pt x="113030" y="151130"/>
                      <a:pt x="91440" y="154940"/>
                    </a:cubicBezTo>
                    <a:cubicBezTo>
                      <a:pt x="71120" y="158750"/>
                      <a:pt x="38100" y="147320"/>
                      <a:pt x="22860" y="132080"/>
                    </a:cubicBezTo>
                    <a:cubicBezTo>
                      <a:pt x="8890" y="116840"/>
                      <a:pt x="0" y="83820"/>
                      <a:pt x="3810" y="63500"/>
                    </a:cubicBezTo>
                    <a:cubicBezTo>
                      <a:pt x="8890" y="41910"/>
                      <a:pt x="30480" y="16510"/>
                      <a:pt x="50800" y="7620"/>
                    </a:cubicBezTo>
                    <a:cubicBezTo>
                      <a:pt x="69850" y="0"/>
                      <a:pt x="105410" y="6350"/>
                      <a:pt x="121920" y="15240"/>
                    </a:cubicBezTo>
                    <a:cubicBezTo>
                      <a:pt x="137160" y="24130"/>
                      <a:pt x="146050" y="40640"/>
                      <a:pt x="152400" y="54610"/>
                    </a:cubicBezTo>
                    <a:cubicBezTo>
                      <a:pt x="157480" y="68580"/>
                      <a:pt x="158750" y="83820"/>
                      <a:pt x="157480" y="97790"/>
                    </a:cubicBezTo>
                    <a:cubicBezTo>
                      <a:pt x="154940" y="114300"/>
                      <a:pt x="147320" y="135890"/>
                      <a:pt x="134620" y="148590"/>
                    </a:cubicBezTo>
                    <a:cubicBezTo>
                      <a:pt x="121920" y="161290"/>
                      <a:pt x="101600" y="170180"/>
                      <a:pt x="83820" y="171450"/>
                    </a:cubicBezTo>
                    <a:cubicBezTo>
                      <a:pt x="67310" y="172720"/>
                      <a:pt x="44450" y="166370"/>
                      <a:pt x="31750" y="154940"/>
                    </a:cubicBezTo>
                    <a:cubicBezTo>
                      <a:pt x="17780" y="144780"/>
                      <a:pt x="2540" y="107950"/>
                      <a:pt x="2540" y="107950"/>
                    </a:cubicBezTo>
                  </a:path>
                </a:pathLst>
              </a:custGeom>
              <a:solidFill>
                <a:srgbClr val="FFFFFF"/>
              </a:solidFill>
              <a:ln cap="sq">
                <a:noFill/>
                <a:prstDash val="solid"/>
                <a:miter/>
              </a:ln>
            </p:spPr>
            <p:txBody>
              <a:bodyPr/>
              <a:lstStyle/>
              <a:p>
                <a:endParaRPr lang="es-PE"/>
              </a:p>
            </p:txBody>
          </p:sp>
        </p:grpSp>
        <p:grpSp>
          <p:nvGrpSpPr>
            <p:cNvPr id="72" name="Group 72"/>
            <p:cNvGrpSpPr/>
            <p:nvPr/>
          </p:nvGrpSpPr>
          <p:grpSpPr>
            <a:xfrm>
              <a:off x="1059299" y="3184888"/>
              <a:ext cx="340360" cy="316230"/>
              <a:chOff x="0" y="0"/>
              <a:chExt cx="340360" cy="316230"/>
            </a:xfrm>
          </p:grpSpPr>
          <p:sp>
            <p:nvSpPr>
              <p:cNvPr id="73" name="Freeform 73"/>
              <p:cNvSpPr/>
              <p:nvPr/>
            </p:nvSpPr>
            <p:spPr>
              <a:xfrm>
                <a:off x="45720" y="45720"/>
                <a:ext cx="251460" cy="223520"/>
              </a:xfrm>
              <a:custGeom>
                <a:avLst/>
                <a:gdLst/>
                <a:ahLst/>
                <a:cxnLst/>
                <a:rect l="l" t="t" r="r" b="b"/>
                <a:pathLst>
                  <a:path w="251460" h="223520">
                    <a:moveTo>
                      <a:pt x="191770" y="154940"/>
                    </a:moveTo>
                    <a:cubicBezTo>
                      <a:pt x="86360" y="220980"/>
                      <a:pt x="54610" y="217170"/>
                      <a:pt x="35560" y="207010"/>
                    </a:cubicBezTo>
                    <a:cubicBezTo>
                      <a:pt x="21590" y="199390"/>
                      <a:pt x="10160" y="181610"/>
                      <a:pt x="5080" y="167640"/>
                    </a:cubicBezTo>
                    <a:cubicBezTo>
                      <a:pt x="0" y="152400"/>
                      <a:pt x="0" y="132080"/>
                      <a:pt x="5080" y="116840"/>
                    </a:cubicBezTo>
                    <a:cubicBezTo>
                      <a:pt x="10160" y="101600"/>
                      <a:pt x="22860" y="85090"/>
                      <a:pt x="35560" y="76200"/>
                    </a:cubicBezTo>
                    <a:cubicBezTo>
                      <a:pt x="49530" y="67310"/>
                      <a:pt x="68580" y="62230"/>
                      <a:pt x="83820" y="62230"/>
                    </a:cubicBezTo>
                    <a:cubicBezTo>
                      <a:pt x="100330" y="63500"/>
                      <a:pt x="119380" y="71120"/>
                      <a:pt x="130810" y="81280"/>
                    </a:cubicBezTo>
                    <a:cubicBezTo>
                      <a:pt x="143510" y="91440"/>
                      <a:pt x="154940" y="107950"/>
                      <a:pt x="157480" y="124460"/>
                    </a:cubicBezTo>
                    <a:cubicBezTo>
                      <a:pt x="160020" y="144780"/>
                      <a:pt x="152400" y="180340"/>
                      <a:pt x="138430" y="195580"/>
                    </a:cubicBezTo>
                    <a:cubicBezTo>
                      <a:pt x="123190" y="212090"/>
                      <a:pt x="88900" y="223520"/>
                      <a:pt x="67310" y="219710"/>
                    </a:cubicBezTo>
                    <a:cubicBezTo>
                      <a:pt x="45720" y="215900"/>
                      <a:pt x="17780" y="194310"/>
                      <a:pt x="8890" y="175260"/>
                    </a:cubicBezTo>
                    <a:cubicBezTo>
                      <a:pt x="0" y="154940"/>
                      <a:pt x="0" y="124460"/>
                      <a:pt x="12700" y="101600"/>
                    </a:cubicBezTo>
                    <a:cubicBezTo>
                      <a:pt x="29210" y="68580"/>
                      <a:pt x="91440" y="26670"/>
                      <a:pt x="125730" y="12700"/>
                    </a:cubicBezTo>
                    <a:cubicBezTo>
                      <a:pt x="148590" y="3810"/>
                      <a:pt x="168910" y="0"/>
                      <a:pt x="187960" y="5080"/>
                    </a:cubicBezTo>
                    <a:cubicBezTo>
                      <a:pt x="208280" y="11430"/>
                      <a:pt x="234950" y="31750"/>
                      <a:pt x="243840" y="52070"/>
                    </a:cubicBezTo>
                    <a:cubicBezTo>
                      <a:pt x="251460" y="71120"/>
                      <a:pt x="246380" y="105410"/>
                      <a:pt x="236220" y="123190"/>
                    </a:cubicBezTo>
                    <a:cubicBezTo>
                      <a:pt x="227330" y="138430"/>
                      <a:pt x="191770" y="154940"/>
                      <a:pt x="191770" y="154940"/>
                    </a:cubicBezTo>
                  </a:path>
                </a:pathLst>
              </a:custGeom>
              <a:solidFill>
                <a:srgbClr val="FFFFFF"/>
              </a:solidFill>
              <a:ln cap="sq">
                <a:noFill/>
                <a:prstDash val="solid"/>
                <a:miter/>
              </a:ln>
            </p:spPr>
            <p:txBody>
              <a:bodyPr/>
              <a:lstStyle/>
              <a:p>
                <a:endParaRPr lang="es-PE"/>
              </a:p>
            </p:txBody>
          </p:sp>
        </p:grpSp>
        <p:grpSp>
          <p:nvGrpSpPr>
            <p:cNvPr id="74" name="Group 74"/>
            <p:cNvGrpSpPr/>
            <p:nvPr/>
          </p:nvGrpSpPr>
          <p:grpSpPr>
            <a:xfrm>
              <a:off x="1056759" y="3247118"/>
              <a:ext cx="251460" cy="252730"/>
              <a:chOff x="0" y="0"/>
              <a:chExt cx="251460" cy="252730"/>
            </a:xfrm>
          </p:grpSpPr>
          <p:sp>
            <p:nvSpPr>
              <p:cNvPr id="75" name="Freeform 75"/>
              <p:cNvSpPr/>
              <p:nvPr/>
            </p:nvSpPr>
            <p:spPr>
              <a:xfrm>
                <a:off x="49530" y="49530"/>
                <a:ext cx="149860" cy="153670"/>
              </a:xfrm>
              <a:custGeom>
                <a:avLst/>
                <a:gdLst/>
                <a:ahLst/>
                <a:cxnLst/>
                <a:rect l="l" t="t" r="r" b="b"/>
                <a:pathLst>
                  <a:path w="149860" h="153670">
                    <a:moveTo>
                      <a:pt x="149860" y="53340"/>
                    </a:moveTo>
                    <a:cubicBezTo>
                      <a:pt x="129540" y="134620"/>
                      <a:pt x="119380" y="139700"/>
                      <a:pt x="107950" y="144780"/>
                    </a:cubicBezTo>
                    <a:cubicBezTo>
                      <a:pt x="97790" y="149860"/>
                      <a:pt x="85090" y="153670"/>
                      <a:pt x="72390" y="151130"/>
                    </a:cubicBezTo>
                    <a:cubicBezTo>
                      <a:pt x="54610" y="148590"/>
                      <a:pt x="22860" y="129540"/>
                      <a:pt x="11430" y="115570"/>
                    </a:cubicBezTo>
                    <a:cubicBezTo>
                      <a:pt x="3810" y="104140"/>
                      <a:pt x="0" y="93980"/>
                      <a:pt x="1270" y="80010"/>
                    </a:cubicBezTo>
                    <a:cubicBezTo>
                      <a:pt x="2540" y="62230"/>
                      <a:pt x="16510" y="29210"/>
                      <a:pt x="30480" y="1524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76" name="Group 76"/>
            <p:cNvGrpSpPr/>
            <p:nvPr/>
          </p:nvGrpSpPr>
          <p:grpSpPr>
            <a:xfrm>
              <a:off x="1055489" y="3215368"/>
              <a:ext cx="280670" cy="279400"/>
              <a:chOff x="0" y="0"/>
              <a:chExt cx="280670" cy="279400"/>
            </a:xfrm>
          </p:grpSpPr>
          <p:sp>
            <p:nvSpPr>
              <p:cNvPr id="77" name="Freeform 77"/>
              <p:cNvSpPr/>
              <p:nvPr/>
            </p:nvSpPr>
            <p:spPr>
              <a:xfrm>
                <a:off x="49530" y="49530"/>
                <a:ext cx="182880" cy="185420"/>
              </a:xfrm>
              <a:custGeom>
                <a:avLst/>
                <a:gdLst/>
                <a:ahLst/>
                <a:cxnLst/>
                <a:rect l="l" t="t" r="r" b="b"/>
                <a:pathLst>
                  <a:path w="182880" h="185420">
                    <a:moveTo>
                      <a:pt x="20320" y="57150"/>
                    </a:moveTo>
                    <a:cubicBezTo>
                      <a:pt x="82550" y="3810"/>
                      <a:pt x="115570" y="0"/>
                      <a:pt x="135890" y="8890"/>
                    </a:cubicBezTo>
                    <a:cubicBezTo>
                      <a:pt x="154940" y="17780"/>
                      <a:pt x="175260" y="45720"/>
                      <a:pt x="179070" y="67310"/>
                    </a:cubicBezTo>
                    <a:cubicBezTo>
                      <a:pt x="182880" y="87630"/>
                      <a:pt x="171450" y="120650"/>
                      <a:pt x="154940" y="134620"/>
                    </a:cubicBezTo>
                    <a:cubicBezTo>
                      <a:pt x="139700" y="149860"/>
                      <a:pt x="106680" y="158750"/>
                      <a:pt x="86360" y="153670"/>
                    </a:cubicBezTo>
                    <a:cubicBezTo>
                      <a:pt x="64770" y="149860"/>
                      <a:pt x="38100" y="127000"/>
                      <a:pt x="30480" y="106680"/>
                    </a:cubicBezTo>
                    <a:cubicBezTo>
                      <a:pt x="22860" y="87630"/>
                      <a:pt x="26670" y="53340"/>
                      <a:pt x="39370" y="35560"/>
                    </a:cubicBezTo>
                    <a:cubicBezTo>
                      <a:pt x="50800" y="17780"/>
                      <a:pt x="81280" y="1270"/>
                      <a:pt x="102870" y="1270"/>
                    </a:cubicBezTo>
                    <a:cubicBezTo>
                      <a:pt x="124460" y="1270"/>
                      <a:pt x="153670" y="20320"/>
                      <a:pt x="166370" y="35560"/>
                    </a:cubicBezTo>
                    <a:cubicBezTo>
                      <a:pt x="176530" y="48260"/>
                      <a:pt x="180340" y="67310"/>
                      <a:pt x="180340" y="83820"/>
                    </a:cubicBezTo>
                    <a:cubicBezTo>
                      <a:pt x="179070" y="99060"/>
                      <a:pt x="171450" y="114300"/>
                      <a:pt x="161290" y="129540"/>
                    </a:cubicBezTo>
                    <a:cubicBezTo>
                      <a:pt x="148590" y="147320"/>
                      <a:pt x="128270" y="171450"/>
                      <a:pt x="106680" y="179070"/>
                    </a:cubicBezTo>
                    <a:cubicBezTo>
                      <a:pt x="86360" y="185420"/>
                      <a:pt x="53340" y="182880"/>
                      <a:pt x="35560" y="171450"/>
                    </a:cubicBezTo>
                    <a:cubicBezTo>
                      <a:pt x="17780" y="160020"/>
                      <a:pt x="3810" y="128270"/>
                      <a:pt x="1270" y="109220"/>
                    </a:cubicBezTo>
                    <a:cubicBezTo>
                      <a:pt x="0" y="91440"/>
                      <a:pt x="20320" y="57150"/>
                      <a:pt x="20320" y="57150"/>
                    </a:cubicBezTo>
                  </a:path>
                </a:pathLst>
              </a:custGeom>
              <a:solidFill>
                <a:srgbClr val="FFFFFF"/>
              </a:solidFill>
              <a:ln cap="sq">
                <a:noFill/>
                <a:prstDash val="solid"/>
                <a:miter/>
              </a:ln>
            </p:spPr>
            <p:txBody>
              <a:bodyPr/>
              <a:lstStyle/>
              <a:p>
                <a:endParaRPr lang="es-PE"/>
              </a:p>
            </p:txBody>
          </p:sp>
        </p:grpSp>
        <p:grpSp>
          <p:nvGrpSpPr>
            <p:cNvPr id="78" name="Group 78"/>
            <p:cNvGrpSpPr/>
            <p:nvPr/>
          </p:nvGrpSpPr>
          <p:grpSpPr>
            <a:xfrm>
              <a:off x="1080889" y="3210288"/>
              <a:ext cx="255270" cy="256540"/>
              <a:chOff x="0" y="0"/>
              <a:chExt cx="255270" cy="256540"/>
            </a:xfrm>
          </p:grpSpPr>
          <p:sp>
            <p:nvSpPr>
              <p:cNvPr id="79" name="Freeform 79"/>
              <p:cNvSpPr/>
              <p:nvPr/>
            </p:nvSpPr>
            <p:spPr>
              <a:xfrm>
                <a:off x="48260" y="48260"/>
                <a:ext cx="157480" cy="158750"/>
              </a:xfrm>
              <a:custGeom>
                <a:avLst/>
                <a:gdLst/>
                <a:ahLst/>
                <a:cxnLst/>
                <a:rect l="l" t="t" r="r" b="b"/>
                <a:pathLst>
                  <a:path w="157480" h="158750">
                    <a:moveTo>
                      <a:pt x="2540" y="78740"/>
                    </a:moveTo>
                    <a:cubicBezTo>
                      <a:pt x="53340" y="3810"/>
                      <a:pt x="87630" y="0"/>
                      <a:pt x="106680" y="8890"/>
                    </a:cubicBezTo>
                    <a:cubicBezTo>
                      <a:pt x="127000" y="16510"/>
                      <a:pt x="148590" y="41910"/>
                      <a:pt x="153670" y="62230"/>
                    </a:cubicBezTo>
                    <a:cubicBezTo>
                      <a:pt x="157480" y="83820"/>
                      <a:pt x="148590" y="116840"/>
                      <a:pt x="133350" y="132080"/>
                    </a:cubicBezTo>
                    <a:cubicBezTo>
                      <a:pt x="119380" y="147320"/>
                      <a:pt x="86360" y="157480"/>
                      <a:pt x="66040" y="154940"/>
                    </a:cubicBezTo>
                    <a:cubicBezTo>
                      <a:pt x="45720" y="151130"/>
                      <a:pt x="17780" y="130810"/>
                      <a:pt x="8890" y="111760"/>
                    </a:cubicBezTo>
                    <a:cubicBezTo>
                      <a:pt x="0" y="92710"/>
                      <a:pt x="2540" y="58420"/>
                      <a:pt x="12700" y="39370"/>
                    </a:cubicBezTo>
                    <a:cubicBezTo>
                      <a:pt x="24130" y="21590"/>
                      <a:pt x="54610" y="5080"/>
                      <a:pt x="74930" y="2540"/>
                    </a:cubicBezTo>
                    <a:cubicBezTo>
                      <a:pt x="90170" y="1270"/>
                      <a:pt x="109220" y="6350"/>
                      <a:pt x="121920" y="16510"/>
                    </a:cubicBezTo>
                    <a:cubicBezTo>
                      <a:pt x="137160" y="27940"/>
                      <a:pt x="154940" y="58420"/>
                      <a:pt x="154940" y="78740"/>
                    </a:cubicBezTo>
                    <a:cubicBezTo>
                      <a:pt x="154940" y="100330"/>
                      <a:pt x="139700" y="129540"/>
                      <a:pt x="123190" y="142240"/>
                    </a:cubicBezTo>
                    <a:cubicBezTo>
                      <a:pt x="110490" y="153670"/>
                      <a:pt x="87630" y="158750"/>
                      <a:pt x="71120" y="157480"/>
                    </a:cubicBezTo>
                    <a:cubicBezTo>
                      <a:pt x="54610" y="156210"/>
                      <a:pt x="34290" y="146050"/>
                      <a:pt x="22860" y="133350"/>
                    </a:cubicBezTo>
                    <a:cubicBezTo>
                      <a:pt x="11430" y="120650"/>
                      <a:pt x="2540" y="83820"/>
                      <a:pt x="2540" y="83820"/>
                    </a:cubicBezTo>
                  </a:path>
                </a:pathLst>
              </a:custGeom>
              <a:solidFill>
                <a:srgbClr val="FFFFFF"/>
              </a:solidFill>
              <a:ln cap="sq">
                <a:noFill/>
                <a:prstDash val="solid"/>
                <a:miter/>
              </a:ln>
            </p:spPr>
            <p:txBody>
              <a:bodyPr/>
              <a:lstStyle/>
              <a:p>
                <a:endParaRPr lang="es-PE"/>
              </a:p>
            </p:txBody>
          </p:sp>
        </p:grpSp>
        <p:grpSp>
          <p:nvGrpSpPr>
            <p:cNvPr id="80" name="Group 80"/>
            <p:cNvGrpSpPr/>
            <p:nvPr/>
          </p:nvGrpSpPr>
          <p:grpSpPr>
            <a:xfrm>
              <a:off x="1066919" y="3209018"/>
              <a:ext cx="256540" cy="252730"/>
              <a:chOff x="0" y="0"/>
              <a:chExt cx="256540" cy="252730"/>
            </a:xfrm>
          </p:grpSpPr>
          <p:sp>
            <p:nvSpPr>
              <p:cNvPr id="81" name="Freeform 81"/>
              <p:cNvSpPr/>
              <p:nvPr/>
            </p:nvSpPr>
            <p:spPr>
              <a:xfrm>
                <a:off x="48260" y="45720"/>
                <a:ext cx="162560" cy="158750"/>
              </a:xfrm>
              <a:custGeom>
                <a:avLst/>
                <a:gdLst/>
                <a:ahLst/>
                <a:cxnLst/>
                <a:rect l="l" t="t" r="r" b="b"/>
                <a:pathLst>
                  <a:path w="162560" h="158750">
                    <a:moveTo>
                      <a:pt x="44450" y="147320"/>
                    </a:moveTo>
                    <a:cubicBezTo>
                      <a:pt x="0" y="68580"/>
                      <a:pt x="11430" y="35560"/>
                      <a:pt x="27940" y="21590"/>
                    </a:cubicBezTo>
                    <a:cubicBezTo>
                      <a:pt x="43180" y="7620"/>
                      <a:pt x="76200" y="0"/>
                      <a:pt x="96520" y="5080"/>
                    </a:cubicBezTo>
                    <a:cubicBezTo>
                      <a:pt x="116840" y="10160"/>
                      <a:pt x="143510" y="33020"/>
                      <a:pt x="149860" y="53340"/>
                    </a:cubicBezTo>
                    <a:cubicBezTo>
                      <a:pt x="157480" y="72390"/>
                      <a:pt x="152400" y="106680"/>
                      <a:pt x="139700" y="123190"/>
                    </a:cubicBezTo>
                    <a:cubicBezTo>
                      <a:pt x="128270" y="140970"/>
                      <a:pt x="96520" y="156210"/>
                      <a:pt x="76200" y="154940"/>
                    </a:cubicBezTo>
                    <a:cubicBezTo>
                      <a:pt x="54610" y="154940"/>
                      <a:pt x="25400" y="137160"/>
                      <a:pt x="13970" y="119380"/>
                    </a:cubicBezTo>
                    <a:cubicBezTo>
                      <a:pt x="2540" y="101600"/>
                      <a:pt x="1270" y="67310"/>
                      <a:pt x="7620" y="48260"/>
                    </a:cubicBezTo>
                    <a:cubicBezTo>
                      <a:pt x="13970" y="33020"/>
                      <a:pt x="25400" y="19050"/>
                      <a:pt x="40640" y="12700"/>
                    </a:cubicBezTo>
                    <a:cubicBezTo>
                      <a:pt x="58420" y="3810"/>
                      <a:pt x="92710" y="1270"/>
                      <a:pt x="113030" y="10160"/>
                    </a:cubicBezTo>
                    <a:cubicBezTo>
                      <a:pt x="132080" y="19050"/>
                      <a:pt x="152400" y="45720"/>
                      <a:pt x="157480" y="66040"/>
                    </a:cubicBezTo>
                    <a:cubicBezTo>
                      <a:pt x="162560" y="82550"/>
                      <a:pt x="157480" y="104140"/>
                      <a:pt x="148590" y="119380"/>
                    </a:cubicBezTo>
                    <a:cubicBezTo>
                      <a:pt x="139700" y="133350"/>
                      <a:pt x="123190" y="148590"/>
                      <a:pt x="106680" y="153670"/>
                    </a:cubicBezTo>
                    <a:cubicBezTo>
                      <a:pt x="90170" y="158750"/>
                      <a:pt x="52070" y="151130"/>
                      <a:pt x="52070" y="151130"/>
                    </a:cubicBezTo>
                  </a:path>
                </a:pathLst>
              </a:custGeom>
              <a:solidFill>
                <a:srgbClr val="FFFFFF"/>
              </a:solidFill>
              <a:ln cap="sq">
                <a:noFill/>
                <a:prstDash val="solid"/>
                <a:miter/>
              </a:ln>
            </p:spPr>
            <p:txBody>
              <a:bodyPr/>
              <a:lstStyle/>
              <a:p>
                <a:endParaRPr lang="es-PE"/>
              </a:p>
            </p:txBody>
          </p:sp>
        </p:grpSp>
        <p:grpSp>
          <p:nvGrpSpPr>
            <p:cNvPr id="82" name="Group 82"/>
            <p:cNvGrpSpPr/>
            <p:nvPr/>
          </p:nvGrpSpPr>
          <p:grpSpPr>
            <a:xfrm>
              <a:off x="1047869" y="3212828"/>
              <a:ext cx="270510" cy="274320"/>
              <a:chOff x="0" y="0"/>
              <a:chExt cx="270510" cy="274320"/>
            </a:xfrm>
          </p:grpSpPr>
          <p:sp>
            <p:nvSpPr>
              <p:cNvPr id="83" name="Freeform 83"/>
              <p:cNvSpPr/>
              <p:nvPr/>
            </p:nvSpPr>
            <p:spPr>
              <a:xfrm>
                <a:off x="46990" y="41910"/>
                <a:ext cx="176530" cy="185420"/>
              </a:xfrm>
              <a:custGeom>
                <a:avLst/>
                <a:gdLst/>
                <a:ahLst/>
                <a:cxnLst/>
                <a:rect l="l" t="t" r="r" b="b"/>
                <a:pathLst>
                  <a:path w="176530" h="185420">
                    <a:moveTo>
                      <a:pt x="161290" y="119380"/>
                    </a:moveTo>
                    <a:cubicBezTo>
                      <a:pt x="92710" y="184150"/>
                      <a:pt x="74930" y="185420"/>
                      <a:pt x="58420" y="179070"/>
                    </a:cubicBezTo>
                    <a:cubicBezTo>
                      <a:pt x="40640" y="172720"/>
                      <a:pt x="13970" y="149860"/>
                      <a:pt x="6350" y="129540"/>
                    </a:cubicBezTo>
                    <a:cubicBezTo>
                      <a:pt x="0" y="109220"/>
                      <a:pt x="6350" y="74930"/>
                      <a:pt x="19050" y="58420"/>
                    </a:cubicBezTo>
                    <a:cubicBezTo>
                      <a:pt x="33020" y="40640"/>
                      <a:pt x="63500" y="26670"/>
                      <a:pt x="85090" y="27940"/>
                    </a:cubicBezTo>
                    <a:cubicBezTo>
                      <a:pt x="106680" y="29210"/>
                      <a:pt x="135890" y="48260"/>
                      <a:pt x="147320" y="66040"/>
                    </a:cubicBezTo>
                    <a:cubicBezTo>
                      <a:pt x="157480" y="85090"/>
                      <a:pt x="158750" y="119380"/>
                      <a:pt x="149860" y="138430"/>
                    </a:cubicBezTo>
                    <a:cubicBezTo>
                      <a:pt x="140970" y="157480"/>
                      <a:pt x="113030" y="177800"/>
                      <a:pt x="91440" y="181610"/>
                    </a:cubicBezTo>
                    <a:cubicBezTo>
                      <a:pt x="71120" y="185420"/>
                      <a:pt x="38100" y="171450"/>
                      <a:pt x="24130" y="157480"/>
                    </a:cubicBezTo>
                    <a:cubicBezTo>
                      <a:pt x="11430" y="146050"/>
                      <a:pt x="5080" y="128270"/>
                      <a:pt x="3810" y="113030"/>
                    </a:cubicBezTo>
                    <a:cubicBezTo>
                      <a:pt x="2540" y="97790"/>
                      <a:pt x="6350" y="80010"/>
                      <a:pt x="15240" y="64770"/>
                    </a:cubicBezTo>
                    <a:cubicBezTo>
                      <a:pt x="24130" y="46990"/>
                      <a:pt x="39370" y="22860"/>
                      <a:pt x="57150" y="12700"/>
                    </a:cubicBezTo>
                    <a:cubicBezTo>
                      <a:pt x="76200" y="3810"/>
                      <a:pt x="109220" y="0"/>
                      <a:pt x="128270" y="8890"/>
                    </a:cubicBezTo>
                    <a:cubicBezTo>
                      <a:pt x="147320" y="17780"/>
                      <a:pt x="167640" y="45720"/>
                      <a:pt x="171450" y="66040"/>
                    </a:cubicBezTo>
                    <a:cubicBezTo>
                      <a:pt x="176530" y="82550"/>
                      <a:pt x="161290" y="119380"/>
                      <a:pt x="161290" y="119380"/>
                    </a:cubicBezTo>
                  </a:path>
                </a:pathLst>
              </a:custGeom>
              <a:solidFill>
                <a:srgbClr val="FFFFFF"/>
              </a:solidFill>
              <a:ln cap="sq">
                <a:noFill/>
                <a:prstDash val="solid"/>
                <a:miter/>
              </a:ln>
            </p:spPr>
            <p:txBody>
              <a:bodyPr/>
              <a:lstStyle/>
              <a:p>
                <a:endParaRPr lang="es-PE"/>
              </a:p>
            </p:txBody>
          </p:sp>
        </p:grpSp>
        <p:grpSp>
          <p:nvGrpSpPr>
            <p:cNvPr id="84" name="Group 84"/>
            <p:cNvGrpSpPr/>
            <p:nvPr/>
          </p:nvGrpSpPr>
          <p:grpSpPr>
            <a:xfrm>
              <a:off x="1047869" y="3234418"/>
              <a:ext cx="251460" cy="252730"/>
              <a:chOff x="0" y="0"/>
              <a:chExt cx="251460" cy="252730"/>
            </a:xfrm>
          </p:grpSpPr>
          <p:sp>
            <p:nvSpPr>
              <p:cNvPr id="85" name="Freeform 85"/>
              <p:cNvSpPr/>
              <p:nvPr/>
            </p:nvSpPr>
            <p:spPr>
              <a:xfrm>
                <a:off x="50800" y="49530"/>
                <a:ext cx="149860" cy="154940"/>
              </a:xfrm>
              <a:custGeom>
                <a:avLst/>
                <a:gdLst/>
                <a:ahLst/>
                <a:cxnLst/>
                <a:rect l="l" t="t" r="r" b="b"/>
                <a:pathLst>
                  <a:path w="149860" h="154940">
                    <a:moveTo>
                      <a:pt x="149860" y="53340"/>
                    </a:moveTo>
                    <a:cubicBezTo>
                      <a:pt x="129540" y="134620"/>
                      <a:pt x="118110" y="140970"/>
                      <a:pt x="107950" y="146050"/>
                    </a:cubicBezTo>
                    <a:cubicBezTo>
                      <a:pt x="96520" y="149860"/>
                      <a:pt x="85090" y="154940"/>
                      <a:pt x="72390" y="152400"/>
                    </a:cubicBezTo>
                    <a:cubicBezTo>
                      <a:pt x="53340" y="148590"/>
                      <a:pt x="22860" y="129540"/>
                      <a:pt x="11430" y="115570"/>
                    </a:cubicBezTo>
                    <a:cubicBezTo>
                      <a:pt x="2540" y="105410"/>
                      <a:pt x="0" y="93980"/>
                      <a:pt x="0" y="81280"/>
                    </a:cubicBezTo>
                    <a:cubicBezTo>
                      <a:pt x="1270" y="62230"/>
                      <a:pt x="16510" y="29210"/>
                      <a:pt x="29210" y="16510"/>
                    </a:cubicBezTo>
                    <a:cubicBezTo>
                      <a:pt x="39370" y="6350"/>
                      <a:pt x="49530" y="2540"/>
                      <a:pt x="62230" y="1270"/>
                    </a:cubicBezTo>
                    <a:cubicBezTo>
                      <a:pt x="81280" y="0"/>
                      <a:pt x="130810" y="22860"/>
                      <a:pt x="130810" y="22860"/>
                    </a:cubicBezTo>
                  </a:path>
                </a:pathLst>
              </a:custGeom>
              <a:solidFill>
                <a:srgbClr val="FFFFFF"/>
              </a:solidFill>
              <a:ln cap="sq">
                <a:noFill/>
                <a:prstDash val="solid"/>
                <a:miter/>
              </a:ln>
            </p:spPr>
            <p:txBody>
              <a:bodyPr/>
              <a:lstStyle/>
              <a:p>
                <a:endParaRPr lang="es-PE"/>
              </a:p>
            </p:txBody>
          </p:sp>
        </p:grpSp>
        <p:grpSp>
          <p:nvGrpSpPr>
            <p:cNvPr id="86" name="Group 86"/>
            <p:cNvGrpSpPr/>
            <p:nvPr/>
          </p:nvGrpSpPr>
          <p:grpSpPr>
            <a:xfrm>
              <a:off x="1047869" y="3234418"/>
              <a:ext cx="251460" cy="252730"/>
              <a:chOff x="0" y="0"/>
              <a:chExt cx="251460" cy="252730"/>
            </a:xfrm>
          </p:grpSpPr>
          <p:sp>
            <p:nvSpPr>
              <p:cNvPr id="87" name="Freeform 87"/>
              <p:cNvSpPr/>
              <p:nvPr/>
            </p:nvSpPr>
            <p:spPr>
              <a:xfrm>
                <a:off x="50800" y="49530"/>
                <a:ext cx="149860" cy="154940"/>
              </a:xfrm>
              <a:custGeom>
                <a:avLst/>
                <a:gdLst/>
                <a:ahLst/>
                <a:cxnLst/>
                <a:rect l="l" t="t" r="r" b="b"/>
                <a:pathLst>
                  <a:path w="149860" h="154940">
                    <a:moveTo>
                      <a:pt x="149860" y="53340"/>
                    </a:moveTo>
                    <a:cubicBezTo>
                      <a:pt x="129540" y="134620"/>
                      <a:pt x="118110" y="140970"/>
                      <a:pt x="107950" y="146050"/>
                    </a:cubicBezTo>
                    <a:cubicBezTo>
                      <a:pt x="96520" y="149860"/>
                      <a:pt x="85090" y="154940"/>
                      <a:pt x="72390" y="152400"/>
                    </a:cubicBezTo>
                    <a:cubicBezTo>
                      <a:pt x="53340" y="148590"/>
                      <a:pt x="22860" y="129540"/>
                      <a:pt x="11430" y="115570"/>
                    </a:cubicBezTo>
                    <a:cubicBezTo>
                      <a:pt x="2540" y="105410"/>
                      <a:pt x="0" y="93980"/>
                      <a:pt x="0" y="81280"/>
                    </a:cubicBezTo>
                    <a:cubicBezTo>
                      <a:pt x="1270" y="62230"/>
                      <a:pt x="16510" y="29210"/>
                      <a:pt x="29210" y="16510"/>
                    </a:cubicBezTo>
                    <a:cubicBezTo>
                      <a:pt x="39370" y="6350"/>
                      <a:pt x="49530" y="2540"/>
                      <a:pt x="62230" y="1270"/>
                    </a:cubicBezTo>
                    <a:cubicBezTo>
                      <a:pt x="81280" y="0"/>
                      <a:pt x="130810" y="22860"/>
                      <a:pt x="130810" y="22860"/>
                    </a:cubicBezTo>
                  </a:path>
                </a:pathLst>
              </a:custGeom>
              <a:solidFill>
                <a:srgbClr val="FFFFFF"/>
              </a:solidFill>
              <a:ln cap="sq">
                <a:noFill/>
                <a:prstDash val="solid"/>
                <a:miter/>
              </a:ln>
            </p:spPr>
            <p:txBody>
              <a:bodyPr/>
              <a:lstStyle/>
              <a:p>
                <a:endParaRPr lang="es-PE"/>
              </a:p>
            </p:txBody>
          </p:sp>
        </p:grpSp>
        <p:grpSp>
          <p:nvGrpSpPr>
            <p:cNvPr id="88" name="Group 88"/>
            <p:cNvGrpSpPr/>
            <p:nvPr/>
          </p:nvGrpSpPr>
          <p:grpSpPr>
            <a:xfrm>
              <a:off x="1047869" y="3234418"/>
              <a:ext cx="251460" cy="252730"/>
              <a:chOff x="0" y="0"/>
              <a:chExt cx="251460" cy="252730"/>
            </a:xfrm>
          </p:grpSpPr>
          <p:sp>
            <p:nvSpPr>
              <p:cNvPr id="89" name="Freeform 89"/>
              <p:cNvSpPr/>
              <p:nvPr/>
            </p:nvSpPr>
            <p:spPr>
              <a:xfrm>
                <a:off x="50800" y="49530"/>
                <a:ext cx="149860" cy="154940"/>
              </a:xfrm>
              <a:custGeom>
                <a:avLst/>
                <a:gdLst/>
                <a:ahLst/>
                <a:cxnLst/>
                <a:rect l="l" t="t" r="r" b="b"/>
                <a:pathLst>
                  <a:path w="149860" h="154940">
                    <a:moveTo>
                      <a:pt x="149860" y="53340"/>
                    </a:moveTo>
                    <a:cubicBezTo>
                      <a:pt x="129540" y="134620"/>
                      <a:pt x="118110" y="140970"/>
                      <a:pt x="107950" y="146050"/>
                    </a:cubicBezTo>
                    <a:cubicBezTo>
                      <a:pt x="96520" y="149860"/>
                      <a:pt x="85090" y="154940"/>
                      <a:pt x="72390" y="152400"/>
                    </a:cubicBezTo>
                    <a:cubicBezTo>
                      <a:pt x="53340" y="148590"/>
                      <a:pt x="22860" y="129540"/>
                      <a:pt x="11430" y="115570"/>
                    </a:cubicBezTo>
                    <a:cubicBezTo>
                      <a:pt x="2540" y="105410"/>
                      <a:pt x="0" y="93980"/>
                      <a:pt x="0" y="81280"/>
                    </a:cubicBezTo>
                    <a:cubicBezTo>
                      <a:pt x="1270" y="62230"/>
                      <a:pt x="16510" y="29210"/>
                      <a:pt x="29210" y="16510"/>
                    </a:cubicBezTo>
                    <a:cubicBezTo>
                      <a:pt x="39370" y="6350"/>
                      <a:pt x="49530" y="2540"/>
                      <a:pt x="62230" y="1270"/>
                    </a:cubicBezTo>
                    <a:cubicBezTo>
                      <a:pt x="81280" y="0"/>
                      <a:pt x="130810" y="22860"/>
                      <a:pt x="130810" y="22860"/>
                    </a:cubicBezTo>
                  </a:path>
                </a:pathLst>
              </a:custGeom>
              <a:solidFill>
                <a:srgbClr val="FFFFFF"/>
              </a:solidFill>
              <a:ln cap="sq">
                <a:noFill/>
                <a:prstDash val="solid"/>
                <a:miter/>
              </a:ln>
            </p:spPr>
            <p:txBody>
              <a:bodyPr/>
              <a:lstStyle/>
              <a:p>
                <a:endParaRPr lang="es-PE"/>
              </a:p>
            </p:txBody>
          </p:sp>
        </p:grpSp>
        <p:grpSp>
          <p:nvGrpSpPr>
            <p:cNvPr id="90" name="Group 90"/>
            <p:cNvGrpSpPr/>
            <p:nvPr/>
          </p:nvGrpSpPr>
          <p:grpSpPr>
            <a:xfrm>
              <a:off x="1052949" y="3268708"/>
              <a:ext cx="251460" cy="252730"/>
              <a:chOff x="0" y="0"/>
              <a:chExt cx="251460" cy="252730"/>
            </a:xfrm>
          </p:grpSpPr>
          <p:sp>
            <p:nvSpPr>
              <p:cNvPr id="91" name="Freeform 91"/>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51130"/>
                      <a:pt x="85090" y="154940"/>
                      <a:pt x="72390" y="152400"/>
                    </a:cubicBezTo>
                    <a:cubicBezTo>
                      <a:pt x="54610" y="148590"/>
                      <a:pt x="22860" y="130810"/>
                      <a:pt x="11430" y="115570"/>
                    </a:cubicBezTo>
                    <a:cubicBezTo>
                      <a:pt x="3810" y="105410"/>
                      <a:pt x="0" y="93980"/>
                      <a:pt x="1270" y="81280"/>
                    </a:cubicBezTo>
                    <a:cubicBezTo>
                      <a:pt x="1270" y="62230"/>
                      <a:pt x="16510" y="29210"/>
                      <a:pt x="29210" y="16510"/>
                    </a:cubicBezTo>
                    <a:cubicBezTo>
                      <a:pt x="39370" y="7620"/>
                      <a:pt x="49530" y="2540"/>
                      <a:pt x="63500" y="1270"/>
                    </a:cubicBezTo>
                    <a:cubicBezTo>
                      <a:pt x="81280" y="0"/>
                      <a:pt x="130810" y="22860"/>
                      <a:pt x="130810" y="22860"/>
                    </a:cubicBezTo>
                  </a:path>
                </a:pathLst>
              </a:custGeom>
              <a:solidFill>
                <a:srgbClr val="FFFFFF"/>
              </a:solidFill>
              <a:ln cap="sq">
                <a:noFill/>
                <a:prstDash val="solid"/>
                <a:miter/>
              </a:ln>
            </p:spPr>
            <p:txBody>
              <a:bodyPr/>
              <a:lstStyle/>
              <a:p>
                <a:endParaRPr lang="es-PE"/>
              </a:p>
            </p:txBody>
          </p:sp>
        </p:grpSp>
        <p:grpSp>
          <p:nvGrpSpPr>
            <p:cNvPr id="92" name="Group 92"/>
            <p:cNvGrpSpPr/>
            <p:nvPr/>
          </p:nvGrpSpPr>
          <p:grpSpPr>
            <a:xfrm>
              <a:off x="1052949" y="3268708"/>
              <a:ext cx="251460" cy="252730"/>
              <a:chOff x="0" y="0"/>
              <a:chExt cx="251460" cy="252730"/>
            </a:xfrm>
          </p:grpSpPr>
          <p:sp>
            <p:nvSpPr>
              <p:cNvPr id="93" name="Freeform 93"/>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51130"/>
                      <a:pt x="85090" y="154940"/>
                      <a:pt x="72390" y="152400"/>
                    </a:cubicBezTo>
                    <a:cubicBezTo>
                      <a:pt x="54610" y="148590"/>
                      <a:pt x="22860" y="130810"/>
                      <a:pt x="11430" y="115570"/>
                    </a:cubicBezTo>
                    <a:cubicBezTo>
                      <a:pt x="3810" y="105410"/>
                      <a:pt x="0" y="93980"/>
                      <a:pt x="1270" y="81280"/>
                    </a:cubicBezTo>
                    <a:cubicBezTo>
                      <a:pt x="1270" y="62230"/>
                      <a:pt x="16510" y="29210"/>
                      <a:pt x="29210" y="16510"/>
                    </a:cubicBezTo>
                    <a:cubicBezTo>
                      <a:pt x="39370" y="7620"/>
                      <a:pt x="49530" y="2540"/>
                      <a:pt x="63500" y="1270"/>
                    </a:cubicBezTo>
                    <a:cubicBezTo>
                      <a:pt x="81280" y="0"/>
                      <a:pt x="130810" y="22860"/>
                      <a:pt x="130810" y="22860"/>
                    </a:cubicBezTo>
                  </a:path>
                </a:pathLst>
              </a:custGeom>
              <a:solidFill>
                <a:srgbClr val="FFFFFF"/>
              </a:solidFill>
              <a:ln cap="sq">
                <a:noFill/>
                <a:prstDash val="solid"/>
                <a:miter/>
              </a:ln>
            </p:spPr>
            <p:txBody>
              <a:bodyPr/>
              <a:lstStyle/>
              <a:p>
                <a:endParaRPr lang="es-PE"/>
              </a:p>
            </p:txBody>
          </p:sp>
        </p:grpSp>
        <p:grpSp>
          <p:nvGrpSpPr>
            <p:cNvPr id="94" name="Group 94"/>
            <p:cNvGrpSpPr/>
            <p:nvPr/>
          </p:nvGrpSpPr>
          <p:grpSpPr>
            <a:xfrm>
              <a:off x="1052949" y="3268708"/>
              <a:ext cx="251460" cy="252730"/>
              <a:chOff x="0" y="0"/>
              <a:chExt cx="251460" cy="252730"/>
            </a:xfrm>
          </p:grpSpPr>
          <p:sp>
            <p:nvSpPr>
              <p:cNvPr id="95" name="Freeform 95"/>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51130"/>
                      <a:pt x="85090" y="154940"/>
                      <a:pt x="72390" y="152400"/>
                    </a:cubicBezTo>
                    <a:cubicBezTo>
                      <a:pt x="54610" y="148590"/>
                      <a:pt x="22860" y="130810"/>
                      <a:pt x="11430" y="115570"/>
                    </a:cubicBezTo>
                    <a:cubicBezTo>
                      <a:pt x="3810" y="105410"/>
                      <a:pt x="0" y="93980"/>
                      <a:pt x="1270" y="81280"/>
                    </a:cubicBezTo>
                    <a:cubicBezTo>
                      <a:pt x="1270" y="62230"/>
                      <a:pt x="16510" y="29210"/>
                      <a:pt x="29210" y="16510"/>
                    </a:cubicBezTo>
                    <a:cubicBezTo>
                      <a:pt x="39370" y="7620"/>
                      <a:pt x="49530" y="2540"/>
                      <a:pt x="63500" y="1270"/>
                    </a:cubicBezTo>
                    <a:cubicBezTo>
                      <a:pt x="81280" y="0"/>
                      <a:pt x="130810" y="22860"/>
                      <a:pt x="130810" y="22860"/>
                    </a:cubicBezTo>
                  </a:path>
                </a:pathLst>
              </a:custGeom>
              <a:solidFill>
                <a:srgbClr val="FFFFFF"/>
              </a:solidFill>
              <a:ln cap="sq">
                <a:noFill/>
                <a:prstDash val="solid"/>
                <a:miter/>
              </a:ln>
            </p:spPr>
            <p:txBody>
              <a:bodyPr/>
              <a:lstStyle/>
              <a:p>
                <a:endParaRPr lang="es-PE"/>
              </a:p>
            </p:txBody>
          </p:sp>
        </p:grpSp>
        <p:grpSp>
          <p:nvGrpSpPr>
            <p:cNvPr id="96" name="Group 96"/>
            <p:cNvGrpSpPr/>
            <p:nvPr/>
          </p:nvGrpSpPr>
          <p:grpSpPr>
            <a:xfrm>
              <a:off x="1036439" y="3267438"/>
              <a:ext cx="251460" cy="252730"/>
              <a:chOff x="0" y="0"/>
              <a:chExt cx="251460" cy="252730"/>
            </a:xfrm>
          </p:grpSpPr>
          <p:sp>
            <p:nvSpPr>
              <p:cNvPr id="97" name="Freeform 97"/>
              <p:cNvSpPr/>
              <p:nvPr/>
            </p:nvSpPr>
            <p:spPr>
              <a:xfrm>
                <a:off x="49530" y="49530"/>
                <a:ext cx="149860" cy="153670"/>
              </a:xfrm>
              <a:custGeom>
                <a:avLst/>
                <a:gdLst/>
                <a:ahLst/>
                <a:cxnLst/>
                <a:rect l="l" t="t" r="r" b="b"/>
                <a:pathLst>
                  <a:path w="149860" h="153670">
                    <a:moveTo>
                      <a:pt x="149860" y="53340"/>
                    </a:moveTo>
                    <a:cubicBezTo>
                      <a:pt x="129540" y="134620"/>
                      <a:pt x="119380" y="140970"/>
                      <a:pt x="107950" y="144780"/>
                    </a:cubicBezTo>
                    <a:cubicBezTo>
                      <a:pt x="97790" y="149860"/>
                      <a:pt x="85090" y="153670"/>
                      <a:pt x="72390" y="151130"/>
                    </a:cubicBezTo>
                    <a:cubicBezTo>
                      <a:pt x="54610" y="148590"/>
                      <a:pt x="22860" y="129540"/>
                      <a:pt x="11430" y="115570"/>
                    </a:cubicBezTo>
                    <a:cubicBezTo>
                      <a:pt x="3810" y="104140"/>
                      <a:pt x="0" y="93980"/>
                      <a:pt x="1270" y="80010"/>
                    </a:cubicBezTo>
                    <a:cubicBezTo>
                      <a:pt x="2540" y="62230"/>
                      <a:pt x="16510" y="29210"/>
                      <a:pt x="30480" y="1524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98" name="Group 98"/>
            <p:cNvGrpSpPr/>
            <p:nvPr/>
          </p:nvGrpSpPr>
          <p:grpSpPr>
            <a:xfrm>
              <a:off x="1036439" y="3267438"/>
              <a:ext cx="251460" cy="252730"/>
              <a:chOff x="0" y="0"/>
              <a:chExt cx="251460" cy="252730"/>
            </a:xfrm>
          </p:grpSpPr>
          <p:sp>
            <p:nvSpPr>
              <p:cNvPr id="99" name="Freeform 99"/>
              <p:cNvSpPr/>
              <p:nvPr/>
            </p:nvSpPr>
            <p:spPr>
              <a:xfrm>
                <a:off x="49530" y="49530"/>
                <a:ext cx="149860" cy="153670"/>
              </a:xfrm>
              <a:custGeom>
                <a:avLst/>
                <a:gdLst/>
                <a:ahLst/>
                <a:cxnLst/>
                <a:rect l="l" t="t" r="r" b="b"/>
                <a:pathLst>
                  <a:path w="149860" h="153670">
                    <a:moveTo>
                      <a:pt x="149860" y="53340"/>
                    </a:moveTo>
                    <a:cubicBezTo>
                      <a:pt x="129540" y="134620"/>
                      <a:pt x="119380" y="140970"/>
                      <a:pt x="107950" y="144780"/>
                    </a:cubicBezTo>
                    <a:cubicBezTo>
                      <a:pt x="97790" y="149860"/>
                      <a:pt x="85090" y="153670"/>
                      <a:pt x="72390" y="151130"/>
                    </a:cubicBezTo>
                    <a:cubicBezTo>
                      <a:pt x="54610" y="148590"/>
                      <a:pt x="22860" y="129540"/>
                      <a:pt x="11430" y="115570"/>
                    </a:cubicBezTo>
                    <a:cubicBezTo>
                      <a:pt x="3810" y="104140"/>
                      <a:pt x="0" y="93980"/>
                      <a:pt x="1270" y="80010"/>
                    </a:cubicBezTo>
                    <a:cubicBezTo>
                      <a:pt x="2540" y="62230"/>
                      <a:pt x="16510" y="29210"/>
                      <a:pt x="30480" y="1524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00" name="Group 100"/>
            <p:cNvGrpSpPr/>
            <p:nvPr/>
          </p:nvGrpSpPr>
          <p:grpSpPr>
            <a:xfrm>
              <a:off x="1036439" y="3267438"/>
              <a:ext cx="251460" cy="252730"/>
              <a:chOff x="0" y="0"/>
              <a:chExt cx="251460" cy="252730"/>
            </a:xfrm>
          </p:grpSpPr>
          <p:sp>
            <p:nvSpPr>
              <p:cNvPr id="101" name="Freeform 101"/>
              <p:cNvSpPr/>
              <p:nvPr/>
            </p:nvSpPr>
            <p:spPr>
              <a:xfrm>
                <a:off x="49530" y="49530"/>
                <a:ext cx="149860" cy="153670"/>
              </a:xfrm>
              <a:custGeom>
                <a:avLst/>
                <a:gdLst/>
                <a:ahLst/>
                <a:cxnLst/>
                <a:rect l="l" t="t" r="r" b="b"/>
                <a:pathLst>
                  <a:path w="149860" h="153670">
                    <a:moveTo>
                      <a:pt x="149860" y="53340"/>
                    </a:moveTo>
                    <a:cubicBezTo>
                      <a:pt x="129540" y="134620"/>
                      <a:pt x="119380" y="140970"/>
                      <a:pt x="107950" y="144780"/>
                    </a:cubicBezTo>
                    <a:cubicBezTo>
                      <a:pt x="97790" y="149860"/>
                      <a:pt x="85090" y="153670"/>
                      <a:pt x="72390" y="151130"/>
                    </a:cubicBezTo>
                    <a:cubicBezTo>
                      <a:pt x="54610" y="148590"/>
                      <a:pt x="22860" y="129540"/>
                      <a:pt x="11430" y="115570"/>
                    </a:cubicBezTo>
                    <a:cubicBezTo>
                      <a:pt x="3810" y="104140"/>
                      <a:pt x="0" y="93980"/>
                      <a:pt x="1270" y="80010"/>
                    </a:cubicBezTo>
                    <a:cubicBezTo>
                      <a:pt x="2540" y="62230"/>
                      <a:pt x="16510" y="29210"/>
                      <a:pt x="30480" y="1524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02" name="Group 102"/>
            <p:cNvGrpSpPr/>
            <p:nvPr/>
          </p:nvGrpSpPr>
          <p:grpSpPr>
            <a:xfrm>
              <a:off x="1036439" y="3267438"/>
              <a:ext cx="251460" cy="252730"/>
              <a:chOff x="0" y="0"/>
              <a:chExt cx="251460" cy="252730"/>
            </a:xfrm>
          </p:grpSpPr>
          <p:sp>
            <p:nvSpPr>
              <p:cNvPr id="103" name="Freeform 103"/>
              <p:cNvSpPr/>
              <p:nvPr/>
            </p:nvSpPr>
            <p:spPr>
              <a:xfrm>
                <a:off x="49530" y="49530"/>
                <a:ext cx="149860" cy="153670"/>
              </a:xfrm>
              <a:custGeom>
                <a:avLst/>
                <a:gdLst/>
                <a:ahLst/>
                <a:cxnLst/>
                <a:rect l="l" t="t" r="r" b="b"/>
                <a:pathLst>
                  <a:path w="149860" h="153670">
                    <a:moveTo>
                      <a:pt x="149860" y="53340"/>
                    </a:moveTo>
                    <a:cubicBezTo>
                      <a:pt x="129540" y="134620"/>
                      <a:pt x="119380" y="140970"/>
                      <a:pt x="107950" y="144780"/>
                    </a:cubicBezTo>
                    <a:cubicBezTo>
                      <a:pt x="97790" y="149860"/>
                      <a:pt x="85090" y="153670"/>
                      <a:pt x="72390" y="151130"/>
                    </a:cubicBezTo>
                    <a:cubicBezTo>
                      <a:pt x="54610" y="148590"/>
                      <a:pt x="22860" y="129540"/>
                      <a:pt x="11430" y="115570"/>
                    </a:cubicBezTo>
                    <a:cubicBezTo>
                      <a:pt x="3810" y="104140"/>
                      <a:pt x="0" y="93980"/>
                      <a:pt x="1270" y="80010"/>
                    </a:cubicBezTo>
                    <a:cubicBezTo>
                      <a:pt x="2540" y="62230"/>
                      <a:pt x="16510" y="29210"/>
                      <a:pt x="30480" y="1524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04" name="Group 104"/>
            <p:cNvGrpSpPr/>
            <p:nvPr/>
          </p:nvGrpSpPr>
          <p:grpSpPr>
            <a:xfrm>
              <a:off x="1069459" y="3191238"/>
              <a:ext cx="566420" cy="351790"/>
              <a:chOff x="0" y="0"/>
              <a:chExt cx="566420" cy="351790"/>
            </a:xfrm>
          </p:grpSpPr>
          <p:sp>
            <p:nvSpPr>
              <p:cNvPr id="105" name="Freeform 105"/>
              <p:cNvSpPr/>
              <p:nvPr/>
            </p:nvSpPr>
            <p:spPr>
              <a:xfrm>
                <a:off x="46990" y="48260"/>
                <a:ext cx="468630" cy="259080"/>
              </a:xfrm>
              <a:custGeom>
                <a:avLst/>
                <a:gdLst/>
                <a:ahLst/>
                <a:cxnLst/>
                <a:rect l="l" t="t" r="r" b="b"/>
                <a:pathLst>
                  <a:path w="468630" h="259080">
                    <a:moveTo>
                      <a:pt x="87630" y="82550"/>
                    </a:moveTo>
                    <a:cubicBezTo>
                      <a:pt x="248920" y="90170"/>
                      <a:pt x="276860" y="93980"/>
                      <a:pt x="297180" y="81280"/>
                    </a:cubicBezTo>
                    <a:cubicBezTo>
                      <a:pt x="316230" y="68580"/>
                      <a:pt x="320040" y="30480"/>
                      <a:pt x="337820" y="17780"/>
                    </a:cubicBezTo>
                    <a:cubicBezTo>
                      <a:pt x="351790" y="6350"/>
                      <a:pt x="372110" y="2540"/>
                      <a:pt x="388620" y="2540"/>
                    </a:cubicBezTo>
                    <a:cubicBezTo>
                      <a:pt x="405130" y="3810"/>
                      <a:pt x="425450" y="11430"/>
                      <a:pt x="438150" y="22860"/>
                    </a:cubicBezTo>
                    <a:cubicBezTo>
                      <a:pt x="450850" y="33020"/>
                      <a:pt x="462280" y="50800"/>
                      <a:pt x="464820" y="67310"/>
                    </a:cubicBezTo>
                    <a:cubicBezTo>
                      <a:pt x="468630" y="88900"/>
                      <a:pt x="458470" y="125730"/>
                      <a:pt x="444500" y="142240"/>
                    </a:cubicBezTo>
                    <a:cubicBezTo>
                      <a:pt x="434340" y="156210"/>
                      <a:pt x="414020" y="165100"/>
                      <a:pt x="397510" y="167640"/>
                    </a:cubicBezTo>
                    <a:cubicBezTo>
                      <a:pt x="381000" y="170180"/>
                      <a:pt x="360680" y="167640"/>
                      <a:pt x="345440" y="160020"/>
                    </a:cubicBezTo>
                    <a:cubicBezTo>
                      <a:pt x="331470" y="151130"/>
                      <a:pt x="316230" y="135890"/>
                      <a:pt x="308610" y="120650"/>
                    </a:cubicBezTo>
                    <a:cubicBezTo>
                      <a:pt x="302260" y="105410"/>
                      <a:pt x="298450" y="85090"/>
                      <a:pt x="303530" y="68580"/>
                    </a:cubicBezTo>
                    <a:cubicBezTo>
                      <a:pt x="309880" y="48260"/>
                      <a:pt x="331470" y="17780"/>
                      <a:pt x="353060" y="8890"/>
                    </a:cubicBezTo>
                    <a:cubicBezTo>
                      <a:pt x="374650" y="0"/>
                      <a:pt x="411480" y="3810"/>
                      <a:pt x="430530" y="16510"/>
                    </a:cubicBezTo>
                    <a:cubicBezTo>
                      <a:pt x="449580" y="30480"/>
                      <a:pt x="466090" y="64770"/>
                      <a:pt x="467360" y="85090"/>
                    </a:cubicBezTo>
                    <a:cubicBezTo>
                      <a:pt x="468630" y="102870"/>
                      <a:pt x="461010" y="118110"/>
                      <a:pt x="450850" y="135890"/>
                    </a:cubicBezTo>
                    <a:cubicBezTo>
                      <a:pt x="435610" y="162560"/>
                      <a:pt x="400050" y="207010"/>
                      <a:pt x="370840" y="226060"/>
                    </a:cubicBezTo>
                    <a:cubicBezTo>
                      <a:pt x="347980" y="242570"/>
                      <a:pt x="325120" y="248920"/>
                      <a:pt x="293370" y="252730"/>
                    </a:cubicBezTo>
                    <a:cubicBezTo>
                      <a:pt x="247650" y="259080"/>
                      <a:pt x="167640" y="250190"/>
                      <a:pt x="120650" y="242570"/>
                    </a:cubicBezTo>
                    <a:cubicBezTo>
                      <a:pt x="86360" y="238760"/>
                      <a:pt x="54610" y="237490"/>
                      <a:pt x="35560" y="223520"/>
                    </a:cubicBezTo>
                    <a:cubicBezTo>
                      <a:pt x="19050" y="213360"/>
                      <a:pt x="6350" y="195580"/>
                      <a:pt x="3810" y="177800"/>
                    </a:cubicBezTo>
                    <a:cubicBezTo>
                      <a:pt x="0" y="158750"/>
                      <a:pt x="6350" y="124460"/>
                      <a:pt x="20320" y="107950"/>
                    </a:cubicBezTo>
                    <a:cubicBezTo>
                      <a:pt x="34290" y="91440"/>
                      <a:pt x="87630" y="82550"/>
                      <a:pt x="87630" y="82550"/>
                    </a:cubicBezTo>
                  </a:path>
                </a:pathLst>
              </a:custGeom>
              <a:solidFill>
                <a:srgbClr val="FFFFFF"/>
              </a:solidFill>
              <a:ln cap="sq">
                <a:noFill/>
                <a:prstDash val="solid"/>
                <a:miter/>
              </a:ln>
            </p:spPr>
            <p:txBody>
              <a:bodyPr/>
              <a:lstStyle/>
              <a:p>
                <a:endParaRPr lang="es-PE"/>
              </a:p>
            </p:txBody>
          </p:sp>
        </p:grpSp>
        <p:grpSp>
          <p:nvGrpSpPr>
            <p:cNvPr id="106" name="Group 106"/>
            <p:cNvGrpSpPr/>
            <p:nvPr/>
          </p:nvGrpSpPr>
          <p:grpSpPr>
            <a:xfrm>
              <a:off x="1394579" y="3196318"/>
              <a:ext cx="251460" cy="252730"/>
              <a:chOff x="0" y="0"/>
              <a:chExt cx="251460" cy="252730"/>
            </a:xfrm>
          </p:grpSpPr>
          <p:sp>
            <p:nvSpPr>
              <p:cNvPr id="107" name="Freeform 107"/>
              <p:cNvSpPr/>
              <p:nvPr/>
            </p:nvSpPr>
            <p:spPr>
              <a:xfrm>
                <a:off x="49530" y="49530"/>
                <a:ext cx="149860" cy="153670"/>
              </a:xfrm>
              <a:custGeom>
                <a:avLst/>
                <a:gdLst/>
                <a:ahLst/>
                <a:cxnLst/>
                <a:rect l="l" t="t" r="r" b="b"/>
                <a:pathLst>
                  <a:path w="149860" h="153670">
                    <a:moveTo>
                      <a:pt x="149860" y="53340"/>
                    </a:moveTo>
                    <a:cubicBezTo>
                      <a:pt x="129540" y="133350"/>
                      <a:pt x="119380" y="139700"/>
                      <a:pt x="107950" y="144780"/>
                    </a:cubicBezTo>
                    <a:cubicBezTo>
                      <a:pt x="97790" y="149860"/>
                      <a:pt x="85090" y="153670"/>
                      <a:pt x="72390" y="151130"/>
                    </a:cubicBezTo>
                    <a:cubicBezTo>
                      <a:pt x="54610" y="148590"/>
                      <a:pt x="22860" y="129540"/>
                      <a:pt x="11430" y="115570"/>
                    </a:cubicBezTo>
                    <a:cubicBezTo>
                      <a:pt x="3810" y="104140"/>
                      <a:pt x="0" y="93980"/>
                      <a:pt x="1270" y="80010"/>
                    </a:cubicBezTo>
                    <a:cubicBezTo>
                      <a:pt x="2540" y="62230"/>
                      <a:pt x="16510" y="29210"/>
                      <a:pt x="30480" y="1524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08" name="Group 108"/>
            <p:cNvGrpSpPr/>
            <p:nvPr/>
          </p:nvGrpSpPr>
          <p:grpSpPr>
            <a:xfrm>
              <a:off x="1394579" y="3197588"/>
              <a:ext cx="280670" cy="288290"/>
              <a:chOff x="0" y="0"/>
              <a:chExt cx="280670" cy="288290"/>
            </a:xfrm>
          </p:grpSpPr>
          <p:sp>
            <p:nvSpPr>
              <p:cNvPr id="109" name="Freeform 109"/>
              <p:cNvSpPr/>
              <p:nvPr/>
            </p:nvSpPr>
            <p:spPr>
              <a:xfrm>
                <a:off x="45720" y="45720"/>
                <a:ext cx="187960" cy="193040"/>
              </a:xfrm>
              <a:custGeom>
                <a:avLst/>
                <a:gdLst/>
                <a:ahLst/>
                <a:cxnLst/>
                <a:rect l="l" t="t" r="r" b="b"/>
                <a:pathLst>
                  <a:path w="187960" h="193040">
                    <a:moveTo>
                      <a:pt x="140970" y="29210"/>
                    </a:moveTo>
                    <a:cubicBezTo>
                      <a:pt x="187960" y="115570"/>
                      <a:pt x="184150" y="137160"/>
                      <a:pt x="173990" y="152400"/>
                    </a:cubicBezTo>
                    <a:cubicBezTo>
                      <a:pt x="162560" y="168910"/>
                      <a:pt x="134620" y="189230"/>
                      <a:pt x="113030" y="190500"/>
                    </a:cubicBezTo>
                    <a:cubicBezTo>
                      <a:pt x="91440" y="191770"/>
                      <a:pt x="60960" y="176530"/>
                      <a:pt x="46990" y="161290"/>
                    </a:cubicBezTo>
                    <a:cubicBezTo>
                      <a:pt x="35560" y="149860"/>
                      <a:pt x="30480" y="130810"/>
                      <a:pt x="29210" y="115570"/>
                    </a:cubicBezTo>
                    <a:cubicBezTo>
                      <a:pt x="29210" y="100330"/>
                      <a:pt x="33020" y="81280"/>
                      <a:pt x="43180" y="67310"/>
                    </a:cubicBezTo>
                    <a:cubicBezTo>
                      <a:pt x="55880" y="52070"/>
                      <a:pt x="87630" y="34290"/>
                      <a:pt x="109220" y="34290"/>
                    </a:cubicBezTo>
                    <a:cubicBezTo>
                      <a:pt x="129540" y="35560"/>
                      <a:pt x="161290" y="52070"/>
                      <a:pt x="172720" y="69850"/>
                    </a:cubicBezTo>
                    <a:cubicBezTo>
                      <a:pt x="184150" y="87630"/>
                      <a:pt x="187960" y="123190"/>
                      <a:pt x="179070" y="142240"/>
                    </a:cubicBezTo>
                    <a:cubicBezTo>
                      <a:pt x="171450" y="162560"/>
                      <a:pt x="143510" y="185420"/>
                      <a:pt x="123190" y="189230"/>
                    </a:cubicBezTo>
                    <a:cubicBezTo>
                      <a:pt x="101600" y="193040"/>
                      <a:pt x="68580" y="181610"/>
                      <a:pt x="53340" y="168910"/>
                    </a:cubicBezTo>
                    <a:cubicBezTo>
                      <a:pt x="39370" y="157480"/>
                      <a:pt x="33020" y="139700"/>
                      <a:pt x="30480" y="124460"/>
                    </a:cubicBezTo>
                    <a:cubicBezTo>
                      <a:pt x="27940" y="107950"/>
                      <a:pt x="29210" y="88900"/>
                      <a:pt x="39370" y="74930"/>
                    </a:cubicBezTo>
                    <a:cubicBezTo>
                      <a:pt x="50800" y="58420"/>
                      <a:pt x="80010" y="38100"/>
                      <a:pt x="100330" y="35560"/>
                    </a:cubicBezTo>
                    <a:cubicBezTo>
                      <a:pt x="116840" y="31750"/>
                      <a:pt x="134620" y="38100"/>
                      <a:pt x="148590" y="46990"/>
                    </a:cubicBezTo>
                    <a:cubicBezTo>
                      <a:pt x="161290" y="54610"/>
                      <a:pt x="179070" y="86360"/>
                      <a:pt x="180340" y="85090"/>
                    </a:cubicBezTo>
                    <a:cubicBezTo>
                      <a:pt x="180340" y="85090"/>
                      <a:pt x="167640" y="63500"/>
                      <a:pt x="167640" y="63500"/>
                    </a:cubicBezTo>
                    <a:cubicBezTo>
                      <a:pt x="167640" y="63500"/>
                      <a:pt x="181610" y="85090"/>
                      <a:pt x="184150" y="97790"/>
                    </a:cubicBezTo>
                    <a:cubicBezTo>
                      <a:pt x="185420" y="113030"/>
                      <a:pt x="182880" y="137160"/>
                      <a:pt x="173990" y="152400"/>
                    </a:cubicBezTo>
                    <a:cubicBezTo>
                      <a:pt x="166370" y="166370"/>
                      <a:pt x="148590" y="181610"/>
                      <a:pt x="132080" y="186690"/>
                    </a:cubicBezTo>
                    <a:cubicBezTo>
                      <a:pt x="115570" y="191770"/>
                      <a:pt x="93980" y="193040"/>
                      <a:pt x="76200" y="184150"/>
                    </a:cubicBezTo>
                    <a:cubicBezTo>
                      <a:pt x="50800" y="171450"/>
                      <a:pt x="12700" y="120650"/>
                      <a:pt x="5080" y="92710"/>
                    </a:cubicBezTo>
                    <a:cubicBezTo>
                      <a:pt x="0" y="73660"/>
                      <a:pt x="5080" y="54610"/>
                      <a:pt x="13970" y="39370"/>
                    </a:cubicBezTo>
                    <a:cubicBezTo>
                      <a:pt x="22860" y="24130"/>
                      <a:pt x="40640" y="10160"/>
                      <a:pt x="57150" y="5080"/>
                    </a:cubicBezTo>
                    <a:cubicBezTo>
                      <a:pt x="72390" y="0"/>
                      <a:pt x="96520" y="1270"/>
                      <a:pt x="111760" y="7620"/>
                    </a:cubicBezTo>
                    <a:cubicBezTo>
                      <a:pt x="123190" y="11430"/>
                      <a:pt x="140970" y="29210"/>
                      <a:pt x="140970" y="29210"/>
                    </a:cubicBezTo>
                  </a:path>
                </a:pathLst>
              </a:custGeom>
              <a:solidFill>
                <a:srgbClr val="FFFFFF"/>
              </a:solidFill>
              <a:ln cap="sq">
                <a:noFill/>
                <a:prstDash val="solid"/>
                <a:miter/>
              </a:ln>
            </p:spPr>
            <p:txBody>
              <a:bodyPr/>
              <a:lstStyle/>
              <a:p>
                <a:endParaRPr lang="es-PE"/>
              </a:p>
            </p:txBody>
          </p:sp>
        </p:grpSp>
        <p:grpSp>
          <p:nvGrpSpPr>
            <p:cNvPr id="110" name="Group 110"/>
            <p:cNvGrpSpPr/>
            <p:nvPr/>
          </p:nvGrpSpPr>
          <p:grpSpPr>
            <a:xfrm>
              <a:off x="1409819" y="3178538"/>
              <a:ext cx="254000" cy="254000"/>
              <a:chOff x="0" y="0"/>
              <a:chExt cx="254000" cy="254000"/>
            </a:xfrm>
          </p:grpSpPr>
          <p:sp>
            <p:nvSpPr>
              <p:cNvPr id="111" name="Freeform 111"/>
              <p:cNvSpPr/>
              <p:nvPr/>
            </p:nvSpPr>
            <p:spPr>
              <a:xfrm>
                <a:off x="49530" y="48260"/>
                <a:ext cx="157480" cy="157480"/>
              </a:xfrm>
              <a:custGeom>
                <a:avLst/>
                <a:gdLst/>
                <a:ahLst/>
                <a:cxnLst/>
                <a:rect l="l" t="t" r="r" b="b"/>
                <a:pathLst>
                  <a:path w="157480" h="157480">
                    <a:moveTo>
                      <a:pt x="144780" y="45720"/>
                    </a:moveTo>
                    <a:cubicBezTo>
                      <a:pt x="151130" y="107950"/>
                      <a:pt x="146050" y="118110"/>
                      <a:pt x="137160" y="128270"/>
                    </a:cubicBezTo>
                    <a:cubicBezTo>
                      <a:pt x="125730" y="139700"/>
                      <a:pt x="104140" y="151130"/>
                      <a:pt x="88900" y="153670"/>
                    </a:cubicBezTo>
                    <a:cubicBezTo>
                      <a:pt x="76200" y="157480"/>
                      <a:pt x="63500" y="154940"/>
                      <a:pt x="52070" y="151130"/>
                    </a:cubicBezTo>
                    <a:cubicBezTo>
                      <a:pt x="41910" y="147320"/>
                      <a:pt x="30480" y="139700"/>
                      <a:pt x="21590" y="130810"/>
                    </a:cubicBezTo>
                    <a:cubicBezTo>
                      <a:pt x="12700" y="120650"/>
                      <a:pt x="5080" y="107950"/>
                      <a:pt x="2540" y="93980"/>
                    </a:cubicBezTo>
                    <a:cubicBezTo>
                      <a:pt x="0" y="80010"/>
                      <a:pt x="2540" y="59690"/>
                      <a:pt x="8890" y="45720"/>
                    </a:cubicBezTo>
                    <a:cubicBezTo>
                      <a:pt x="15240" y="31750"/>
                      <a:pt x="29210" y="17780"/>
                      <a:pt x="41910" y="10160"/>
                    </a:cubicBezTo>
                    <a:cubicBezTo>
                      <a:pt x="55880" y="3810"/>
                      <a:pt x="76200" y="0"/>
                      <a:pt x="91440" y="2540"/>
                    </a:cubicBezTo>
                    <a:cubicBezTo>
                      <a:pt x="106680" y="5080"/>
                      <a:pt x="123190" y="12700"/>
                      <a:pt x="134620" y="25400"/>
                    </a:cubicBezTo>
                    <a:cubicBezTo>
                      <a:pt x="146050" y="41910"/>
                      <a:pt x="157480" y="74930"/>
                      <a:pt x="152400" y="95250"/>
                    </a:cubicBezTo>
                    <a:cubicBezTo>
                      <a:pt x="148590" y="115570"/>
                      <a:pt x="125730" y="142240"/>
                      <a:pt x="105410" y="149860"/>
                    </a:cubicBezTo>
                    <a:cubicBezTo>
                      <a:pt x="86360" y="157480"/>
                      <a:pt x="52070" y="153670"/>
                      <a:pt x="34290" y="142240"/>
                    </a:cubicBezTo>
                    <a:cubicBezTo>
                      <a:pt x="17780" y="129540"/>
                      <a:pt x="2540" y="97790"/>
                      <a:pt x="1270" y="77470"/>
                    </a:cubicBezTo>
                    <a:cubicBezTo>
                      <a:pt x="0" y="60960"/>
                      <a:pt x="7620" y="44450"/>
                      <a:pt x="17780" y="31750"/>
                    </a:cubicBezTo>
                    <a:cubicBezTo>
                      <a:pt x="26670" y="19050"/>
                      <a:pt x="43180" y="8890"/>
                      <a:pt x="58420" y="3810"/>
                    </a:cubicBezTo>
                    <a:cubicBezTo>
                      <a:pt x="72390" y="0"/>
                      <a:pt x="92710" y="1270"/>
                      <a:pt x="106680" y="7620"/>
                    </a:cubicBezTo>
                    <a:cubicBezTo>
                      <a:pt x="120650" y="12700"/>
                      <a:pt x="137160" y="24130"/>
                      <a:pt x="143510" y="39370"/>
                    </a:cubicBezTo>
                    <a:cubicBezTo>
                      <a:pt x="152400" y="57150"/>
                      <a:pt x="156210" y="92710"/>
                      <a:pt x="147320" y="111760"/>
                    </a:cubicBezTo>
                    <a:cubicBezTo>
                      <a:pt x="137160" y="130810"/>
                      <a:pt x="106680" y="149860"/>
                      <a:pt x="88900" y="153670"/>
                    </a:cubicBezTo>
                    <a:cubicBezTo>
                      <a:pt x="76200" y="157480"/>
                      <a:pt x="64770" y="154940"/>
                      <a:pt x="52070" y="151130"/>
                    </a:cubicBezTo>
                    <a:cubicBezTo>
                      <a:pt x="38100" y="144780"/>
                      <a:pt x="19050" y="134620"/>
                      <a:pt x="11430" y="119380"/>
                    </a:cubicBezTo>
                    <a:cubicBezTo>
                      <a:pt x="2540" y="101600"/>
                      <a:pt x="1270" y="67310"/>
                      <a:pt x="8890" y="48260"/>
                    </a:cubicBezTo>
                    <a:cubicBezTo>
                      <a:pt x="16510" y="31750"/>
                      <a:pt x="33020" y="17780"/>
                      <a:pt x="49530" y="11430"/>
                    </a:cubicBezTo>
                    <a:cubicBezTo>
                      <a:pt x="64770" y="5080"/>
                      <a:pt x="87630" y="5080"/>
                      <a:pt x="104140" y="10160"/>
                    </a:cubicBezTo>
                    <a:cubicBezTo>
                      <a:pt x="119380" y="15240"/>
                      <a:pt x="144780" y="45720"/>
                      <a:pt x="144780" y="45720"/>
                    </a:cubicBezTo>
                  </a:path>
                </a:pathLst>
              </a:custGeom>
              <a:solidFill>
                <a:srgbClr val="FFFFFF"/>
              </a:solidFill>
              <a:ln cap="sq">
                <a:noFill/>
                <a:prstDash val="solid"/>
                <a:miter/>
              </a:ln>
            </p:spPr>
            <p:txBody>
              <a:bodyPr/>
              <a:lstStyle/>
              <a:p>
                <a:endParaRPr lang="es-PE"/>
              </a:p>
            </p:txBody>
          </p:sp>
        </p:grpSp>
        <p:grpSp>
          <p:nvGrpSpPr>
            <p:cNvPr id="112" name="Group 112"/>
            <p:cNvGrpSpPr/>
            <p:nvPr/>
          </p:nvGrpSpPr>
          <p:grpSpPr>
            <a:xfrm>
              <a:off x="1406009" y="3172188"/>
              <a:ext cx="256540" cy="255270"/>
              <a:chOff x="0" y="0"/>
              <a:chExt cx="256540" cy="255270"/>
            </a:xfrm>
          </p:grpSpPr>
          <p:sp>
            <p:nvSpPr>
              <p:cNvPr id="113" name="Freeform 113"/>
              <p:cNvSpPr/>
              <p:nvPr/>
            </p:nvSpPr>
            <p:spPr>
              <a:xfrm>
                <a:off x="48260" y="48260"/>
                <a:ext cx="158750" cy="156210"/>
              </a:xfrm>
              <a:custGeom>
                <a:avLst/>
                <a:gdLst/>
                <a:ahLst/>
                <a:cxnLst/>
                <a:rect l="l" t="t" r="r" b="b"/>
                <a:pathLst>
                  <a:path w="158750" h="156210">
                    <a:moveTo>
                      <a:pt x="78740" y="154940"/>
                    </a:moveTo>
                    <a:cubicBezTo>
                      <a:pt x="3810" y="104140"/>
                      <a:pt x="0" y="69850"/>
                      <a:pt x="7620" y="50800"/>
                    </a:cubicBezTo>
                    <a:cubicBezTo>
                      <a:pt x="16510" y="30480"/>
                      <a:pt x="41910" y="8890"/>
                      <a:pt x="62230" y="3810"/>
                    </a:cubicBezTo>
                    <a:cubicBezTo>
                      <a:pt x="83820" y="0"/>
                      <a:pt x="116840" y="8890"/>
                      <a:pt x="132080" y="22860"/>
                    </a:cubicBezTo>
                    <a:cubicBezTo>
                      <a:pt x="147320" y="38100"/>
                      <a:pt x="157480" y="69850"/>
                      <a:pt x="154940" y="91440"/>
                    </a:cubicBezTo>
                    <a:cubicBezTo>
                      <a:pt x="151130" y="111760"/>
                      <a:pt x="130810" y="138430"/>
                      <a:pt x="110490" y="147320"/>
                    </a:cubicBezTo>
                    <a:cubicBezTo>
                      <a:pt x="91440" y="156210"/>
                      <a:pt x="57150" y="154940"/>
                      <a:pt x="39370" y="143510"/>
                    </a:cubicBezTo>
                    <a:cubicBezTo>
                      <a:pt x="21590" y="133350"/>
                      <a:pt x="5080" y="102870"/>
                      <a:pt x="2540" y="82550"/>
                    </a:cubicBezTo>
                    <a:cubicBezTo>
                      <a:pt x="1270" y="66040"/>
                      <a:pt x="5080" y="48260"/>
                      <a:pt x="16510" y="35560"/>
                    </a:cubicBezTo>
                    <a:cubicBezTo>
                      <a:pt x="27940" y="20320"/>
                      <a:pt x="58420" y="3810"/>
                      <a:pt x="78740" y="2540"/>
                    </a:cubicBezTo>
                    <a:cubicBezTo>
                      <a:pt x="96520" y="1270"/>
                      <a:pt x="116840" y="8890"/>
                      <a:pt x="129540" y="20320"/>
                    </a:cubicBezTo>
                    <a:cubicBezTo>
                      <a:pt x="143510" y="30480"/>
                      <a:pt x="154940" y="49530"/>
                      <a:pt x="156210" y="67310"/>
                    </a:cubicBezTo>
                    <a:cubicBezTo>
                      <a:pt x="158750" y="87630"/>
                      <a:pt x="147320" y="119380"/>
                      <a:pt x="133350" y="134620"/>
                    </a:cubicBezTo>
                    <a:cubicBezTo>
                      <a:pt x="120650" y="147320"/>
                      <a:pt x="82550" y="154940"/>
                      <a:pt x="82550" y="154940"/>
                    </a:cubicBezTo>
                  </a:path>
                </a:pathLst>
              </a:custGeom>
              <a:solidFill>
                <a:srgbClr val="FFFFFF"/>
              </a:solidFill>
              <a:ln cap="sq">
                <a:noFill/>
                <a:prstDash val="solid"/>
                <a:miter/>
              </a:ln>
            </p:spPr>
            <p:txBody>
              <a:bodyPr/>
              <a:lstStyle/>
              <a:p>
                <a:endParaRPr lang="es-PE"/>
              </a:p>
            </p:txBody>
          </p:sp>
        </p:grpSp>
        <p:grpSp>
          <p:nvGrpSpPr>
            <p:cNvPr id="114" name="Group 114"/>
            <p:cNvGrpSpPr/>
            <p:nvPr/>
          </p:nvGrpSpPr>
          <p:grpSpPr>
            <a:xfrm>
              <a:off x="1394579" y="3167108"/>
              <a:ext cx="251460" cy="252730"/>
              <a:chOff x="0" y="0"/>
              <a:chExt cx="251460" cy="252730"/>
            </a:xfrm>
          </p:grpSpPr>
          <p:sp>
            <p:nvSpPr>
              <p:cNvPr id="115" name="Freeform 115"/>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51130"/>
                      <a:pt x="85090" y="154940"/>
                      <a:pt x="72390" y="152400"/>
                    </a:cubicBezTo>
                    <a:cubicBezTo>
                      <a:pt x="54610" y="148590"/>
                      <a:pt x="22860" y="130810"/>
                      <a:pt x="11430" y="115570"/>
                    </a:cubicBezTo>
                    <a:cubicBezTo>
                      <a:pt x="3810" y="105410"/>
                      <a:pt x="0" y="93980"/>
                      <a:pt x="1270" y="81280"/>
                    </a:cubicBezTo>
                    <a:cubicBezTo>
                      <a:pt x="2540" y="62230"/>
                      <a:pt x="16510" y="29210"/>
                      <a:pt x="30480" y="16510"/>
                    </a:cubicBezTo>
                    <a:cubicBezTo>
                      <a:pt x="39370" y="6350"/>
                      <a:pt x="49530" y="2540"/>
                      <a:pt x="63500" y="1270"/>
                    </a:cubicBezTo>
                    <a:cubicBezTo>
                      <a:pt x="81280" y="0"/>
                      <a:pt x="130810" y="22860"/>
                      <a:pt x="130810" y="22860"/>
                    </a:cubicBezTo>
                  </a:path>
                </a:pathLst>
              </a:custGeom>
              <a:solidFill>
                <a:srgbClr val="FFFFFF"/>
              </a:solidFill>
              <a:ln cap="sq">
                <a:noFill/>
                <a:prstDash val="solid"/>
                <a:miter/>
              </a:ln>
            </p:spPr>
            <p:txBody>
              <a:bodyPr/>
              <a:lstStyle/>
              <a:p>
                <a:endParaRPr lang="es-PE"/>
              </a:p>
            </p:txBody>
          </p:sp>
        </p:grpSp>
        <p:grpSp>
          <p:nvGrpSpPr>
            <p:cNvPr id="116" name="Group 116"/>
            <p:cNvGrpSpPr/>
            <p:nvPr/>
          </p:nvGrpSpPr>
          <p:grpSpPr>
            <a:xfrm>
              <a:off x="1390769" y="3153138"/>
              <a:ext cx="251460" cy="252730"/>
              <a:chOff x="0" y="0"/>
              <a:chExt cx="251460" cy="252730"/>
            </a:xfrm>
          </p:grpSpPr>
          <p:sp>
            <p:nvSpPr>
              <p:cNvPr id="117" name="Freeform 117"/>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49860"/>
                      <a:pt x="85090" y="154940"/>
                      <a:pt x="72390" y="152400"/>
                    </a:cubicBezTo>
                    <a:cubicBezTo>
                      <a:pt x="54610" y="148590"/>
                      <a:pt x="22860" y="129540"/>
                      <a:pt x="11430" y="115570"/>
                    </a:cubicBezTo>
                    <a:cubicBezTo>
                      <a:pt x="3810" y="105410"/>
                      <a:pt x="0" y="93980"/>
                      <a:pt x="1270" y="80010"/>
                    </a:cubicBezTo>
                    <a:cubicBezTo>
                      <a:pt x="1270" y="62230"/>
                      <a:pt x="16510" y="29210"/>
                      <a:pt x="29210" y="1651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18" name="Group 118"/>
            <p:cNvGrpSpPr/>
            <p:nvPr/>
          </p:nvGrpSpPr>
          <p:grpSpPr>
            <a:xfrm>
              <a:off x="1390769" y="3153138"/>
              <a:ext cx="251460" cy="252730"/>
              <a:chOff x="0" y="0"/>
              <a:chExt cx="251460" cy="252730"/>
            </a:xfrm>
          </p:grpSpPr>
          <p:sp>
            <p:nvSpPr>
              <p:cNvPr id="119" name="Freeform 119"/>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49860"/>
                      <a:pt x="85090" y="154940"/>
                      <a:pt x="72390" y="152400"/>
                    </a:cubicBezTo>
                    <a:cubicBezTo>
                      <a:pt x="54610" y="148590"/>
                      <a:pt x="22860" y="129540"/>
                      <a:pt x="11430" y="115570"/>
                    </a:cubicBezTo>
                    <a:cubicBezTo>
                      <a:pt x="3810" y="105410"/>
                      <a:pt x="0" y="93980"/>
                      <a:pt x="1270" y="80010"/>
                    </a:cubicBezTo>
                    <a:cubicBezTo>
                      <a:pt x="1270" y="62230"/>
                      <a:pt x="16510" y="29210"/>
                      <a:pt x="29210" y="1651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20" name="Group 120"/>
            <p:cNvGrpSpPr/>
            <p:nvPr/>
          </p:nvGrpSpPr>
          <p:grpSpPr>
            <a:xfrm>
              <a:off x="1389499" y="3158218"/>
              <a:ext cx="269240" cy="279400"/>
              <a:chOff x="0" y="0"/>
              <a:chExt cx="269240" cy="279400"/>
            </a:xfrm>
          </p:grpSpPr>
          <p:sp>
            <p:nvSpPr>
              <p:cNvPr id="121" name="Freeform 121"/>
              <p:cNvSpPr/>
              <p:nvPr/>
            </p:nvSpPr>
            <p:spPr>
              <a:xfrm>
                <a:off x="48260" y="43180"/>
                <a:ext cx="172720" cy="187960"/>
              </a:xfrm>
              <a:custGeom>
                <a:avLst/>
                <a:gdLst/>
                <a:ahLst/>
                <a:cxnLst/>
                <a:rect l="l" t="t" r="r" b="b"/>
                <a:pathLst>
                  <a:path w="172720" h="187960">
                    <a:moveTo>
                      <a:pt x="148590" y="44450"/>
                    </a:moveTo>
                    <a:cubicBezTo>
                      <a:pt x="170180" y="120650"/>
                      <a:pt x="160020" y="152400"/>
                      <a:pt x="143510" y="166370"/>
                    </a:cubicBezTo>
                    <a:cubicBezTo>
                      <a:pt x="127000" y="180340"/>
                      <a:pt x="93980" y="187960"/>
                      <a:pt x="73660" y="181610"/>
                    </a:cubicBezTo>
                    <a:cubicBezTo>
                      <a:pt x="52070" y="176530"/>
                      <a:pt x="27940" y="152400"/>
                      <a:pt x="20320" y="132080"/>
                    </a:cubicBezTo>
                    <a:cubicBezTo>
                      <a:pt x="13970" y="113030"/>
                      <a:pt x="19050" y="78740"/>
                      <a:pt x="31750" y="60960"/>
                    </a:cubicBezTo>
                    <a:cubicBezTo>
                      <a:pt x="44450" y="44450"/>
                      <a:pt x="76200" y="29210"/>
                      <a:pt x="97790" y="30480"/>
                    </a:cubicBezTo>
                    <a:cubicBezTo>
                      <a:pt x="118110" y="31750"/>
                      <a:pt x="148590" y="49530"/>
                      <a:pt x="160020" y="67310"/>
                    </a:cubicBezTo>
                    <a:cubicBezTo>
                      <a:pt x="170180" y="86360"/>
                      <a:pt x="172720" y="120650"/>
                      <a:pt x="163830" y="139700"/>
                    </a:cubicBezTo>
                    <a:cubicBezTo>
                      <a:pt x="154940" y="158750"/>
                      <a:pt x="125730" y="179070"/>
                      <a:pt x="106680" y="184150"/>
                    </a:cubicBezTo>
                    <a:cubicBezTo>
                      <a:pt x="90170" y="187960"/>
                      <a:pt x="71120" y="182880"/>
                      <a:pt x="57150" y="176530"/>
                    </a:cubicBezTo>
                    <a:cubicBezTo>
                      <a:pt x="44450" y="168910"/>
                      <a:pt x="33020" y="154940"/>
                      <a:pt x="24130" y="140970"/>
                    </a:cubicBezTo>
                    <a:cubicBezTo>
                      <a:pt x="12700" y="123190"/>
                      <a:pt x="0" y="95250"/>
                      <a:pt x="2540" y="73660"/>
                    </a:cubicBezTo>
                    <a:cubicBezTo>
                      <a:pt x="5080" y="52070"/>
                      <a:pt x="21590" y="22860"/>
                      <a:pt x="39370" y="12700"/>
                    </a:cubicBezTo>
                    <a:cubicBezTo>
                      <a:pt x="57150" y="1270"/>
                      <a:pt x="90170" y="0"/>
                      <a:pt x="109220" y="7620"/>
                    </a:cubicBezTo>
                    <a:cubicBezTo>
                      <a:pt x="125730" y="12700"/>
                      <a:pt x="148590" y="44450"/>
                      <a:pt x="148590" y="44450"/>
                    </a:cubicBezTo>
                  </a:path>
                </a:pathLst>
              </a:custGeom>
              <a:solidFill>
                <a:srgbClr val="FFFFFF"/>
              </a:solidFill>
              <a:ln cap="sq">
                <a:noFill/>
                <a:prstDash val="solid"/>
                <a:miter/>
              </a:ln>
            </p:spPr>
            <p:txBody>
              <a:bodyPr/>
              <a:lstStyle/>
              <a:p>
                <a:endParaRPr lang="es-PE"/>
              </a:p>
            </p:txBody>
          </p:sp>
        </p:grpSp>
        <p:grpSp>
          <p:nvGrpSpPr>
            <p:cNvPr id="122" name="Group 122"/>
            <p:cNvGrpSpPr/>
            <p:nvPr/>
          </p:nvGrpSpPr>
          <p:grpSpPr>
            <a:xfrm>
              <a:off x="1408549" y="3195048"/>
              <a:ext cx="273050" cy="287020"/>
              <a:chOff x="0" y="0"/>
              <a:chExt cx="273050" cy="287020"/>
            </a:xfrm>
          </p:grpSpPr>
          <p:sp>
            <p:nvSpPr>
              <p:cNvPr id="123" name="Freeform 123"/>
              <p:cNvSpPr/>
              <p:nvPr/>
            </p:nvSpPr>
            <p:spPr>
              <a:xfrm>
                <a:off x="49530" y="46990"/>
                <a:ext cx="175260" cy="191770"/>
              </a:xfrm>
              <a:custGeom>
                <a:avLst/>
                <a:gdLst/>
                <a:ahLst/>
                <a:cxnLst/>
                <a:rect l="l" t="t" r="r" b="b"/>
                <a:pathLst>
                  <a:path w="175260" h="191770">
                    <a:moveTo>
                      <a:pt x="143510" y="41910"/>
                    </a:moveTo>
                    <a:cubicBezTo>
                      <a:pt x="172720" y="119380"/>
                      <a:pt x="165100" y="151130"/>
                      <a:pt x="149860" y="166370"/>
                    </a:cubicBezTo>
                    <a:cubicBezTo>
                      <a:pt x="134620" y="181610"/>
                      <a:pt x="101600" y="191770"/>
                      <a:pt x="81280" y="187960"/>
                    </a:cubicBezTo>
                    <a:cubicBezTo>
                      <a:pt x="59690" y="184150"/>
                      <a:pt x="33020" y="161290"/>
                      <a:pt x="24130" y="142240"/>
                    </a:cubicBezTo>
                    <a:cubicBezTo>
                      <a:pt x="16510" y="123190"/>
                      <a:pt x="19050" y="87630"/>
                      <a:pt x="30480" y="69850"/>
                    </a:cubicBezTo>
                    <a:cubicBezTo>
                      <a:pt x="41910" y="52070"/>
                      <a:pt x="72390" y="35560"/>
                      <a:pt x="93980" y="34290"/>
                    </a:cubicBezTo>
                    <a:cubicBezTo>
                      <a:pt x="115570" y="34290"/>
                      <a:pt x="146050" y="49530"/>
                      <a:pt x="158750" y="67310"/>
                    </a:cubicBezTo>
                    <a:cubicBezTo>
                      <a:pt x="170180" y="83820"/>
                      <a:pt x="175260" y="119380"/>
                      <a:pt x="167640" y="138430"/>
                    </a:cubicBezTo>
                    <a:cubicBezTo>
                      <a:pt x="160020" y="158750"/>
                      <a:pt x="133350" y="180340"/>
                      <a:pt x="114300" y="186690"/>
                    </a:cubicBezTo>
                    <a:cubicBezTo>
                      <a:pt x="97790" y="191770"/>
                      <a:pt x="78740" y="189230"/>
                      <a:pt x="64770" y="182880"/>
                    </a:cubicBezTo>
                    <a:cubicBezTo>
                      <a:pt x="50800" y="176530"/>
                      <a:pt x="38100" y="163830"/>
                      <a:pt x="27940" y="149860"/>
                    </a:cubicBezTo>
                    <a:cubicBezTo>
                      <a:pt x="16510" y="132080"/>
                      <a:pt x="0" y="104140"/>
                      <a:pt x="1270" y="81280"/>
                    </a:cubicBezTo>
                    <a:cubicBezTo>
                      <a:pt x="1270" y="59690"/>
                      <a:pt x="16510" y="30480"/>
                      <a:pt x="31750" y="17780"/>
                    </a:cubicBezTo>
                    <a:cubicBezTo>
                      <a:pt x="45720" y="6350"/>
                      <a:pt x="67310" y="0"/>
                      <a:pt x="83820" y="3810"/>
                    </a:cubicBezTo>
                    <a:cubicBezTo>
                      <a:pt x="104140" y="6350"/>
                      <a:pt x="143510" y="41910"/>
                      <a:pt x="143510" y="41910"/>
                    </a:cubicBezTo>
                  </a:path>
                </a:pathLst>
              </a:custGeom>
              <a:solidFill>
                <a:srgbClr val="FFFFFF"/>
              </a:solidFill>
              <a:ln cap="sq">
                <a:noFill/>
                <a:prstDash val="solid"/>
                <a:miter/>
              </a:ln>
            </p:spPr>
            <p:txBody>
              <a:bodyPr/>
              <a:lstStyle/>
              <a:p>
                <a:endParaRPr lang="es-PE"/>
              </a:p>
            </p:txBody>
          </p:sp>
        </p:grpSp>
        <p:grpSp>
          <p:nvGrpSpPr>
            <p:cNvPr id="124" name="Group 124"/>
            <p:cNvGrpSpPr/>
            <p:nvPr/>
          </p:nvGrpSpPr>
          <p:grpSpPr>
            <a:xfrm>
              <a:off x="1426329" y="3231878"/>
              <a:ext cx="271780" cy="278130"/>
              <a:chOff x="0" y="0"/>
              <a:chExt cx="271780" cy="278130"/>
            </a:xfrm>
          </p:grpSpPr>
          <p:sp>
            <p:nvSpPr>
              <p:cNvPr id="125" name="Freeform 125"/>
              <p:cNvSpPr/>
              <p:nvPr/>
            </p:nvSpPr>
            <p:spPr>
              <a:xfrm>
                <a:off x="50800" y="45720"/>
                <a:ext cx="172720" cy="185420"/>
              </a:xfrm>
              <a:custGeom>
                <a:avLst/>
                <a:gdLst/>
                <a:ahLst/>
                <a:cxnLst/>
                <a:rect l="l" t="t" r="r" b="b"/>
                <a:pathLst>
                  <a:path w="172720" h="185420">
                    <a:moveTo>
                      <a:pt x="142240" y="38100"/>
                    </a:moveTo>
                    <a:cubicBezTo>
                      <a:pt x="168910" y="129540"/>
                      <a:pt x="161290" y="146050"/>
                      <a:pt x="149860" y="157480"/>
                    </a:cubicBezTo>
                    <a:cubicBezTo>
                      <a:pt x="134620" y="171450"/>
                      <a:pt x="101600" y="184150"/>
                      <a:pt x="81280" y="181610"/>
                    </a:cubicBezTo>
                    <a:cubicBezTo>
                      <a:pt x="59690" y="177800"/>
                      <a:pt x="31750" y="157480"/>
                      <a:pt x="22860" y="138430"/>
                    </a:cubicBezTo>
                    <a:cubicBezTo>
                      <a:pt x="13970" y="119380"/>
                      <a:pt x="15240" y="83820"/>
                      <a:pt x="26670" y="66040"/>
                    </a:cubicBezTo>
                    <a:cubicBezTo>
                      <a:pt x="36830" y="46990"/>
                      <a:pt x="66040" y="29210"/>
                      <a:pt x="87630" y="27940"/>
                    </a:cubicBezTo>
                    <a:cubicBezTo>
                      <a:pt x="109220" y="26670"/>
                      <a:pt x="140970" y="40640"/>
                      <a:pt x="153670" y="57150"/>
                    </a:cubicBezTo>
                    <a:cubicBezTo>
                      <a:pt x="166370" y="74930"/>
                      <a:pt x="172720" y="107950"/>
                      <a:pt x="166370" y="128270"/>
                    </a:cubicBezTo>
                    <a:cubicBezTo>
                      <a:pt x="160020" y="148590"/>
                      <a:pt x="133350" y="171450"/>
                      <a:pt x="114300" y="179070"/>
                    </a:cubicBezTo>
                    <a:cubicBezTo>
                      <a:pt x="99060" y="185420"/>
                      <a:pt x="80010" y="182880"/>
                      <a:pt x="64770" y="176530"/>
                    </a:cubicBezTo>
                    <a:cubicBezTo>
                      <a:pt x="50800" y="171450"/>
                      <a:pt x="38100" y="158750"/>
                      <a:pt x="26670" y="144780"/>
                    </a:cubicBezTo>
                    <a:cubicBezTo>
                      <a:pt x="15240" y="129540"/>
                      <a:pt x="0" y="104140"/>
                      <a:pt x="0" y="83820"/>
                    </a:cubicBezTo>
                    <a:cubicBezTo>
                      <a:pt x="0" y="62230"/>
                      <a:pt x="12700" y="31750"/>
                      <a:pt x="29210" y="19050"/>
                    </a:cubicBezTo>
                    <a:cubicBezTo>
                      <a:pt x="45720" y="5080"/>
                      <a:pt x="78740" y="0"/>
                      <a:pt x="99060" y="5080"/>
                    </a:cubicBezTo>
                    <a:cubicBezTo>
                      <a:pt x="115570" y="8890"/>
                      <a:pt x="142240" y="38100"/>
                      <a:pt x="142240" y="38100"/>
                    </a:cubicBezTo>
                  </a:path>
                </a:pathLst>
              </a:custGeom>
              <a:solidFill>
                <a:srgbClr val="FFFFFF"/>
              </a:solidFill>
              <a:ln cap="sq">
                <a:noFill/>
                <a:prstDash val="solid"/>
                <a:miter/>
              </a:ln>
            </p:spPr>
            <p:txBody>
              <a:bodyPr/>
              <a:lstStyle/>
              <a:p>
                <a:endParaRPr lang="es-PE"/>
              </a:p>
            </p:txBody>
          </p:sp>
        </p:grpSp>
        <p:grpSp>
          <p:nvGrpSpPr>
            <p:cNvPr id="126" name="Group 126"/>
            <p:cNvGrpSpPr/>
            <p:nvPr/>
          </p:nvGrpSpPr>
          <p:grpSpPr>
            <a:xfrm>
              <a:off x="1449189" y="3257278"/>
              <a:ext cx="243840" cy="252730"/>
              <a:chOff x="0" y="0"/>
              <a:chExt cx="243840" cy="252730"/>
            </a:xfrm>
          </p:grpSpPr>
          <p:sp>
            <p:nvSpPr>
              <p:cNvPr id="127" name="Freeform 127"/>
              <p:cNvSpPr/>
              <p:nvPr/>
            </p:nvSpPr>
            <p:spPr>
              <a:xfrm>
                <a:off x="44450" y="49530"/>
                <a:ext cx="148590" cy="153670"/>
              </a:xfrm>
              <a:custGeom>
                <a:avLst/>
                <a:gdLst/>
                <a:ahLst/>
                <a:cxnLst/>
                <a:rect l="l" t="t" r="r" b="b"/>
                <a:pathLst>
                  <a:path w="148590" h="153670">
                    <a:moveTo>
                      <a:pt x="148590" y="53340"/>
                    </a:moveTo>
                    <a:cubicBezTo>
                      <a:pt x="129540" y="134620"/>
                      <a:pt x="118110" y="139700"/>
                      <a:pt x="107950" y="144780"/>
                    </a:cubicBezTo>
                    <a:cubicBezTo>
                      <a:pt x="96520" y="149860"/>
                      <a:pt x="85090" y="153670"/>
                      <a:pt x="71120" y="151130"/>
                    </a:cubicBezTo>
                    <a:cubicBezTo>
                      <a:pt x="53340" y="148590"/>
                      <a:pt x="21590" y="133350"/>
                      <a:pt x="11430" y="115570"/>
                    </a:cubicBezTo>
                    <a:cubicBezTo>
                      <a:pt x="0" y="97790"/>
                      <a:pt x="1270" y="62230"/>
                      <a:pt x="6350" y="44450"/>
                    </a:cubicBezTo>
                    <a:cubicBezTo>
                      <a:pt x="10160" y="31750"/>
                      <a:pt x="20320" y="22860"/>
                      <a:pt x="29210" y="15240"/>
                    </a:cubicBezTo>
                    <a:cubicBezTo>
                      <a:pt x="38100" y="8890"/>
                      <a:pt x="49530" y="1270"/>
                      <a:pt x="6223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28" name="Group 128"/>
            <p:cNvGrpSpPr/>
            <p:nvPr/>
          </p:nvGrpSpPr>
          <p:grpSpPr>
            <a:xfrm>
              <a:off x="1449189" y="3257278"/>
              <a:ext cx="243840" cy="252730"/>
              <a:chOff x="0" y="0"/>
              <a:chExt cx="243840" cy="252730"/>
            </a:xfrm>
          </p:grpSpPr>
          <p:sp>
            <p:nvSpPr>
              <p:cNvPr id="129" name="Freeform 129"/>
              <p:cNvSpPr/>
              <p:nvPr/>
            </p:nvSpPr>
            <p:spPr>
              <a:xfrm>
                <a:off x="44450" y="49530"/>
                <a:ext cx="148590" cy="153670"/>
              </a:xfrm>
              <a:custGeom>
                <a:avLst/>
                <a:gdLst/>
                <a:ahLst/>
                <a:cxnLst/>
                <a:rect l="l" t="t" r="r" b="b"/>
                <a:pathLst>
                  <a:path w="148590" h="153670">
                    <a:moveTo>
                      <a:pt x="148590" y="53340"/>
                    </a:moveTo>
                    <a:cubicBezTo>
                      <a:pt x="129540" y="134620"/>
                      <a:pt x="118110" y="139700"/>
                      <a:pt x="107950" y="144780"/>
                    </a:cubicBezTo>
                    <a:cubicBezTo>
                      <a:pt x="96520" y="149860"/>
                      <a:pt x="85090" y="153670"/>
                      <a:pt x="71120" y="151130"/>
                    </a:cubicBezTo>
                    <a:cubicBezTo>
                      <a:pt x="53340" y="148590"/>
                      <a:pt x="21590" y="133350"/>
                      <a:pt x="11430" y="115570"/>
                    </a:cubicBezTo>
                    <a:cubicBezTo>
                      <a:pt x="0" y="97790"/>
                      <a:pt x="1270" y="62230"/>
                      <a:pt x="6350" y="44450"/>
                    </a:cubicBezTo>
                    <a:cubicBezTo>
                      <a:pt x="10160" y="31750"/>
                      <a:pt x="20320" y="22860"/>
                      <a:pt x="29210" y="15240"/>
                    </a:cubicBezTo>
                    <a:cubicBezTo>
                      <a:pt x="38100" y="8890"/>
                      <a:pt x="49530" y="1270"/>
                      <a:pt x="6223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30" name="Group 130"/>
            <p:cNvGrpSpPr/>
            <p:nvPr/>
          </p:nvGrpSpPr>
          <p:grpSpPr>
            <a:xfrm>
              <a:off x="1450459" y="3257278"/>
              <a:ext cx="251460" cy="252730"/>
              <a:chOff x="0" y="0"/>
              <a:chExt cx="251460" cy="252730"/>
            </a:xfrm>
          </p:grpSpPr>
          <p:sp>
            <p:nvSpPr>
              <p:cNvPr id="131" name="Freeform 131"/>
              <p:cNvSpPr/>
              <p:nvPr/>
            </p:nvSpPr>
            <p:spPr>
              <a:xfrm>
                <a:off x="43180" y="46990"/>
                <a:ext cx="158750" cy="160020"/>
              </a:xfrm>
              <a:custGeom>
                <a:avLst/>
                <a:gdLst/>
                <a:ahLst/>
                <a:cxnLst/>
                <a:rect l="l" t="t" r="r" b="b"/>
                <a:pathLst>
                  <a:path w="158750" h="160020">
                    <a:moveTo>
                      <a:pt x="114300" y="11430"/>
                    </a:moveTo>
                    <a:cubicBezTo>
                      <a:pt x="158750" y="91440"/>
                      <a:pt x="147320" y="123190"/>
                      <a:pt x="130810" y="137160"/>
                    </a:cubicBezTo>
                    <a:cubicBezTo>
                      <a:pt x="115570" y="151130"/>
                      <a:pt x="82550" y="160020"/>
                      <a:pt x="62230" y="154940"/>
                    </a:cubicBezTo>
                    <a:cubicBezTo>
                      <a:pt x="40640" y="148590"/>
                      <a:pt x="15240" y="125730"/>
                      <a:pt x="8890" y="106680"/>
                    </a:cubicBezTo>
                    <a:cubicBezTo>
                      <a:pt x="1270" y="86360"/>
                      <a:pt x="6350" y="52070"/>
                      <a:pt x="19050" y="35560"/>
                    </a:cubicBezTo>
                    <a:cubicBezTo>
                      <a:pt x="30480" y="17780"/>
                      <a:pt x="62230" y="3810"/>
                      <a:pt x="82550" y="3810"/>
                    </a:cubicBezTo>
                    <a:cubicBezTo>
                      <a:pt x="104140" y="5080"/>
                      <a:pt x="133350" y="21590"/>
                      <a:pt x="144780" y="39370"/>
                    </a:cubicBezTo>
                    <a:cubicBezTo>
                      <a:pt x="156210" y="57150"/>
                      <a:pt x="157480" y="91440"/>
                      <a:pt x="149860" y="110490"/>
                    </a:cubicBezTo>
                    <a:cubicBezTo>
                      <a:pt x="144780" y="125730"/>
                      <a:pt x="132080" y="139700"/>
                      <a:pt x="118110" y="147320"/>
                    </a:cubicBezTo>
                    <a:cubicBezTo>
                      <a:pt x="100330" y="154940"/>
                      <a:pt x="64770" y="156210"/>
                      <a:pt x="45720" y="148590"/>
                    </a:cubicBezTo>
                    <a:cubicBezTo>
                      <a:pt x="29210" y="142240"/>
                      <a:pt x="13970" y="127000"/>
                      <a:pt x="7620" y="110490"/>
                    </a:cubicBezTo>
                    <a:cubicBezTo>
                      <a:pt x="0" y="92710"/>
                      <a:pt x="1270" y="58420"/>
                      <a:pt x="10160" y="39370"/>
                    </a:cubicBezTo>
                    <a:cubicBezTo>
                      <a:pt x="17780" y="24130"/>
                      <a:pt x="35560" y="11430"/>
                      <a:pt x="52070" y="5080"/>
                    </a:cubicBezTo>
                    <a:cubicBezTo>
                      <a:pt x="68580" y="0"/>
                      <a:pt x="106680" y="7620"/>
                      <a:pt x="106680" y="7620"/>
                    </a:cubicBezTo>
                  </a:path>
                </a:pathLst>
              </a:custGeom>
              <a:solidFill>
                <a:srgbClr val="FFFFFF"/>
              </a:solidFill>
              <a:ln cap="sq">
                <a:noFill/>
                <a:prstDash val="solid"/>
                <a:miter/>
              </a:ln>
            </p:spPr>
            <p:txBody>
              <a:bodyPr/>
              <a:lstStyle/>
              <a:p>
                <a:endParaRPr lang="es-PE"/>
              </a:p>
            </p:txBody>
          </p:sp>
        </p:grpSp>
        <p:grpSp>
          <p:nvGrpSpPr>
            <p:cNvPr id="132" name="Group 132"/>
            <p:cNvGrpSpPr/>
            <p:nvPr/>
          </p:nvGrpSpPr>
          <p:grpSpPr>
            <a:xfrm>
              <a:off x="1449189" y="3257278"/>
              <a:ext cx="259080" cy="255270"/>
              <a:chOff x="0" y="0"/>
              <a:chExt cx="259080" cy="255270"/>
            </a:xfrm>
          </p:grpSpPr>
          <p:sp>
            <p:nvSpPr>
              <p:cNvPr id="133" name="Freeform 133"/>
              <p:cNvSpPr/>
              <p:nvPr/>
            </p:nvSpPr>
            <p:spPr>
              <a:xfrm>
                <a:off x="50800" y="49530"/>
                <a:ext cx="158750" cy="157480"/>
              </a:xfrm>
              <a:custGeom>
                <a:avLst/>
                <a:gdLst/>
                <a:ahLst/>
                <a:cxnLst/>
                <a:rect l="l" t="t" r="r" b="b"/>
                <a:pathLst>
                  <a:path w="158750" h="157480">
                    <a:moveTo>
                      <a:pt x="80010" y="1270"/>
                    </a:moveTo>
                    <a:cubicBezTo>
                      <a:pt x="154940" y="52070"/>
                      <a:pt x="158750" y="86360"/>
                      <a:pt x="151130" y="105410"/>
                    </a:cubicBezTo>
                    <a:cubicBezTo>
                      <a:pt x="143510" y="125730"/>
                      <a:pt x="116840" y="147320"/>
                      <a:pt x="96520" y="152400"/>
                    </a:cubicBezTo>
                    <a:cubicBezTo>
                      <a:pt x="76200" y="157480"/>
                      <a:pt x="43180" y="147320"/>
                      <a:pt x="27940" y="133350"/>
                    </a:cubicBezTo>
                    <a:cubicBezTo>
                      <a:pt x="12700" y="118110"/>
                      <a:pt x="1270" y="86360"/>
                      <a:pt x="5080" y="64770"/>
                    </a:cubicBezTo>
                    <a:cubicBezTo>
                      <a:pt x="7620" y="44450"/>
                      <a:pt x="29210" y="17780"/>
                      <a:pt x="48260" y="8890"/>
                    </a:cubicBezTo>
                    <a:cubicBezTo>
                      <a:pt x="67310" y="0"/>
                      <a:pt x="101600" y="1270"/>
                      <a:pt x="119380" y="12700"/>
                    </a:cubicBezTo>
                    <a:cubicBezTo>
                      <a:pt x="137160" y="22860"/>
                      <a:pt x="153670" y="53340"/>
                      <a:pt x="156210" y="73660"/>
                    </a:cubicBezTo>
                    <a:cubicBezTo>
                      <a:pt x="158750" y="90170"/>
                      <a:pt x="153670" y="107950"/>
                      <a:pt x="143510" y="120650"/>
                    </a:cubicBezTo>
                    <a:cubicBezTo>
                      <a:pt x="130810" y="135890"/>
                      <a:pt x="100330" y="152400"/>
                      <a:pt x="80010" y="153670"/>
                    </a:cubicBezTo>
                    <a:cubicBezTo>
                      <a:pt x="62230" y="156210"/>
                      <a:pt x="41910" y="149860"/>
                      <a:pt x="27940" y="137160"/>
                    </a:cubicBezTo>
                    <a:cubicBezTo>
                      <a:pt x="13970" y="124460"/>
                      <a:pt x="0" y="92710"/>
                      <a:pt x="0" y="72390"/>
                    </a:cubicBezTo>
                    <a:cubicBezTo>
                      <a:pt x="0" y="54610"/>
                      <a:pt x="10160" y="35560"/>
                      <a:pt x="22860" y="22860"/>
                    </a:cubicBezTo>
                    <a:cubicBezTo>
                      <a:pt x="34290" y="11430"/>
                      <a:pt x="72390" y="1270"/>
                      <a:pt x="72390" y="1270"/>
                    </a:cubicBezTo>
                  </a:path>
                </a:pathLst>
              </a:custGeom>
              <a:solidFill>
                <a:srgbClr val="FFFFFF"/>
              </a:solidFill>
              <a:ln cap="sq">
                <a:noFill/>
                <a:prstDash val="solid"/>
                <a:miter/>
              </a:ln>
            </p:spPr>
            <p:txBody>
              <a:bodyPr/>
              <a:lstStyle/>
              <a:p>
                <a:endParaRPr lang="es-PE"/>
              </a:p>
            </p:txBody>
          </p:sp>
        </p:grpSp>
        <p:grpSp>
          <p:nvGrpSpPr>
            <p:cNvPr id="134" name="Group 134"/>
            <p:cNvGrpSpPr/>
            <p:nvPr/>
          </p:nvGrpSpPr>
          <p:grpSpPr>
            <a:xfrm>
              <a:off x="1454269" y="3257278"/>
              <a:ext cx="256540" cy="255270"/>
              <a:chOff x="0" y="0"/>
              <a:chExt cx="256540" cy="255270"/>
            </a:xfrm>
          </p:grpSpPr>
          <p:sp>
            <p:nvSpPr>
              <p:cNvPr id="135" name="Freeform 135"/>
              <p:cNvSpPr/>
              <p:nvPr/>
            </p:nvSpPr>
            <p:spPr>
              <a:xfrm>
                <a:off x="48260" y="49530"/>
                <a:ext cx="158750" cy="156210"/>
              </a:xfrm>
              <a:custGeom>
                <a:avLst/>
                <a:gdLst/>
                <a:ahLst/>
                <a:cxnLst/>
                <a:rect l="l" t="t" r="r" b="b"/>
                <a:pathLst>
                  <a:path w="158750" h="156210">
                    <a:moveTo>
                      <a:pt x="80010" y="1270"/>
                    </a:moveTo>
                    <a:cubicBezTo>
                      <a:pt x="154940" y="52070"/>
                      <a:pt x="158750" y="86360"/>
                      <a:pt x="151130" y="105410"/>
                    </a:cubicBezTo>
                    <a:cubicBezTo>
                      <a:pt x="142240" y="125730"/>
                      <a:pt x="116840" y="147320"/>
                      <a:pt x="96520" y="152400"/>
                    </a:cubicBezTo>
                    <a:cubicBezTo>
                      <a:pt x="74930" y="156210"/>
                      <a:pt x="41910" y="147320"/>
                      <a:pt x="26670" y="133350"/>
                    </a:cubicBezTo>
                    <a:cubicBezTo>
                      <a:pt x="11430" y="118110"/>
                      <a:pt x="1270" y="86360"/>
                      <a:pt x="3810" y="64770"/>
                    </a:cubicBezTo>
                    <a:cubicBezTo>
                      <a:pt x="7620" y="44450"/>
                      <a:pt x="27940" y="17780"/>
                      <a:pt x="46990" y="8890"/>
                    </a:cubicBezTo>
                    <a:cubicBezTo>
                      <a:pt x="67310" y="0"/>
                      <a:pt x="100330" y="1270"/>
                      <a:pt x="119380" y="12700"/>
                    </a:cubicBezTo>
                    <a:cubicBezTo>
                      <a:pt x="137160" y="22860"/>
                      <a:pt x="153670" y="54610"/>
                      <a:pt x="156210" y="73660"/>
                    </a:cubicBezTo>
                    <a:cubicBezTo>
                      <a:pt x="157480" y="90170"/>
                      <a:pt x="152400" y="107950"/>
                      <a:pt x="142240" y="120650"/>
                    </a:cubicBezTo>
                    <a:cubicBezTo>
                      <a:pt x="130810" y="135890"/>
                      <a:pt x="100330" y="152400"/>
                      <a:pt x="80010" y="153670"/>
                    </a:cubicBezTo>
                    <a:cubicBezTo>
                      <a:pt x="62230" y="154940"/>
                      <a:pt x="41910" y="147320"/>
                      <a:pt x="27940" y="135890"/>
                    </a:cubicBezTo>
                    <a:cubicBezTo>
                      <a:pt x="15240" y="125730"/>
                      <a:pt x="5080" y="105410"/>
                      <a:pt x="2540" y="88900"/>
                    </a:cubicBezTo>
                    <a:cubicBezTo>
                      <a:pt x="0" y="72390"/>
                      <a:pt x="3810" y="49530"/>
                      <a:pt x="13970" y="35560"/>
                    </a:cubicBezTo>
                    <a:cubicBezTo>
                      <a:pt x="25400" y="20320"/>
                      <a:pt x="76200" y="1270"/>
                      <a:pt x="76200" y="1270"/>
                    </a:cubicBezTo>
                  </a:path>
                </a:pathLst>
              </a:custGeom>
              <a:solidFill>
                <a:srgbClr val="FFFFFF"/>
              </a:solidFill>
              <a:ln cap="sq">
                <a:noFill/>
                <a:prstDash val="solid"/>
                <a:miter/>
              </a:ln>
            </p:spPr>
            <p:txBody>
              <a:bodyPr/>
              <a:lstStyle/>
              <a:p>
                <a:endParaRPr lang="es-PE"/>
              </a:p>
            </p:txBody>
          </p:sp>
        </p:grpSp>
        <p:grpSp>
          <p:nvGrpSpPr>
            <p:cNvPr id="136" name="Group 136"/>
            <p:cNvGrpSpPr/>
            <p:nvPr/>
          </p:nvGrpSpPr>
          <p:grpSpPr>
            <a:xfrm>
              <a:off x="1445379" y="3248388"/>
              <a:ext cx="266700" cy="265430"/>
              <a:chOff x="0" y="0"/>
              <a:chExt cx="266700" cy="265430"/>
            </a:xfrm>
          </p:grpSpPr>
          <p:sp>
            <p:nvSpPr>
              <p:cNvPr id="137" name="Freeform 137"/>
              <p:cNvSpPr/>
              <p:nvPr/>
            </p:nvSpPr>
            <p:spPr>
              <a:xfrm>
                <a:off x="48260" y="45720"/>
                <a:ext cx="166370" cy="170180"/>
              </a:xfrm>
              <a:custGeom>
                <a:avLst/>
                <a:gdLst/>
                <a:ahLst/>
                <a:cxnLst/>
                <a:rect l="l" t="t" r="r" b="b"/>
                <a:pathLst>
                  <a:path w="166370" h="170180">
                    <a:moveTo>
                      <a:pt x="24130" y="134620"/>
                    </a:moveTo>
                    <a:cubicBezTo>
                      <a:pt x="1270" y="71120"/>
                      <a:pt x="11430" y="36830"/>
                      <a:pt x="26670" y="22860"/>
                    </a:cubicBezTo>
                    <a:cubicBezTo>
                      <a:pt x="43180" y="8890"/>
                      <a:pt x="76200" y="0"/>
                      <a:pt x="96520" y="6350"/>
                    </a:cubicBezTo>
                    <a:cubicBezTo>
                      <a:pt x="116840" y="11430"/>
                      <a:pt x="143510" y="34290"/>
                      <a:pt x="149860" y="53340"/>
                    </a:cubicBezTo>
                    <a:cubicBezTo>
                      <a:pt x="157480" y="73660"/>
                      <a:pt x="153670" y="107950"/>
                      <a:pt x="140970" y="124460"/>
                    </a:cubicBezTo>
                    <a:cubicBezTo>
                      <a:pt x="128270" y="142240"/>
                      <a:pt x="97790" y="157480"/>
                      <a:pt x="76200" y="157480"/>
                    </a:cubicBezTo>
                    <a:cubicBezTo>
                      <a:pt x="54610" y="156210"/>
                      <a:pt x="25400" y="139700"/>
                      <a:pt x="13970" y="121920"/>
                    </a:cubicBezTo>
                    <a:cubicBezTo>
                      <a:pt x="2540" y="104140"/>
                      <a:pt x="0" y="69850"/>
                      <a:pt x="7620" y="49530"/>
                    </a:cubicBezTo>
                    <a:cubicBezTo>
                      <a:pt x="16510" y="30480"/>
                      <a:pt x="44450" y="10160"/>
                      <a:pt x="63500" y="5080"/>
                    </a:cubicBezTo>
                    <a:cubicBezTo>
                      <a:pt x="80010" y="0"/>
                      <a:pt x="97790" y="5080"/>
                      <a:pt x="113030" y="11430"/>
                    </a:cubicBezTo>
                    <a:cubicBezTo>
                      <a:pt x="125730" y="16510"/>
                      <a:pt x="138430" y="26670"/>
                      <a:pt x="147320" y="38100"/>
                    </a:cubicBezTo>
                    <a:cubicBezTo>
                      <a:pt x="156210" y="52070"/>
                      <a:pt x="166370" y="72390"/>
                      <a:pt x="166370" y="90170"/>
                    </a:cubicBezTo>
                    <a:cubicBezTo>
                      <a:pt x="166370" y="107950"/>
                      <a:pt x="158750" y="129540"/>
                      <a:pt x="147320" y="142240"/>
                    </a:cubicBezTo>
                    <a:cubicBezTo>
                      <a:pt x="135890" y="154940"/>
                      <a:pt x="115570" y="166370"/>
                      <a:pt x="97790" y="167640"/>
                    </a:cubicBezTo>
                    <a:cubicBezTo>
                      <a:pt x="81280" y="170180"/>
                      <a:pt x="44450" y="154940"/>
                      <a:pt x="44450" y="154940"/>
                    </a:cubicBezTo>
                  </a:path>
                </a:pathLst>
              </a:custGeom>
              <a:solidFill>
                <a:srgbClr val="FFFFFF"/>
              </a:solidFill>
              <a:ln cap="sq">
                <a:noFill/>
                <a:prstDash val="solid"/>
                <a:miter/>
              </a:ln>
            </p:spPr>
            <p:txBody>
              <a:bodyPr/>
              <a:lstStyle/>
              <a:p>
                <a:endParaRPr lang="es-PE"/>
              </a:p>
            </p:txBody>
          </p:sp>
        </p:grpSp>
        <p:grpSp>
          <p:nvGrpSpPr>
            <p:cNvPr id="138" name="Group 138"/>
            <p:cNvGrpSpPr/>
            <p:nvPr/>
          </p:nvGrpSpPr>
          <p:grpSpPr>
            <a:xfrm>
              <a:off x="1441569" y="3236958"/>
              <a:ext cx="251460" cy="252730"/>
              <a:chOff x="0" y="0"/>
              <a:chExt cx="251460" cy="252730"/>
            </a:xfrm>
          </p:grpSpPr>
          <p:sp>
            <p:nvSpPr>
              <p:cNvPr id="139" name="Freeform 139"/>
              <p:cNvSpPr/>
              <p:nvPr/>
            </p:nvSpPr>
            <p:spPr>
              <a:xfrm>
                <a:off x="49530" y="49530"/>
                <a:ext cx="149860" cy="153670"/>
              </a:xfrm>
              <a:custGeom>
                <a:avLst/>
                <a:gdLst/>
                <a:ahLst/>
                <a:cxnLst/>
                <a:rect l="l" t="t" r="r" b="b"/>
                <a:pathLst>
                  <a:path w="149860" h="153670">
                    <a:moveTo>
                      <a:pt x="149860" y="53340"/>
                    </a:moveTo>
                    <a:cubicBezTo>
                      <a:pt x="129540" y="133350"/>
                      <a:pt x="119380" y="139700"/>
                      <a:pt x="107950" y="144780"/>
                    </a:cubicBezTo>
                    <a:cubicBezTo>
                      <a:pt x="97790" y="149860"/>
                      <a:pt x="85090" y="153670"/>
                      <a:pt x="72390" y="151130"/>
                    </a:cubicBezTo>
                    <a:cubicBezTo>
                      <a:pt x="54610" y="148590"/>
                      <a:pt x="22860" y="129540"/>
                      <a:pt x="11430" y="115570"/>
                    </a:cubicBezTo>
                    <a:cubicBezTo>
                      <a:pt x="3810" y="104140"/>
                      <a:pt x="0" y="93980"/>
                      <a:pt x="1270" y="80010"/>
                    </a:cubicBezTo>
                    <a:cubicBezTo>
                      <a:pt x="1270" y="62230"/>
                      <a:pt x="16510" y="29210"/>
                      <a:pt x="29210" y="1524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40" name="Group 140"/>
            <p:cNvGrpSpPr/>
            <p:nvPr/>
          </p:nvGrpSpPr>
          <p:grpSpPr>
            <a:xfrm>
              <a:off x="1433949" y="3228068"/>
              <a:ext cx="256540" cy="248920"/>
              <a:chOff x="0" y="0"/>
              <a:chExt cx="256540" cy="248920"/>
            </a:xfrm>
          </p:grpSpPr>
          <p:sp>
            <p:nvSpPr>
              <p:cNvPr id="141" name="Freeform 141"/>
              <p:cNvSpPr/>
              <p:nvPr/>
            </p:nvSpPr>
            <p:spPr>
              <a:xfrm>
                <a:off x="49530" y="43180"/>
                <a:ext cx="162560" cy="158750"/>
              </a:xfrm>
              <a:custGeom>
                <a:avLst/>
                <a:gdLst/>
                <a:ahLst/>
                <a:cxnLst/>
                <a:rect l="l" t="t" r="r" b="b"/>
                <a:pathLst>
                  <a:path w="162560" h="158750">
                    <a:moveTo>
                      <a:pt x="35560" y="142240"/>
                    </a:moveTo>
                    <a:cubicBezTo>
                      <a:pt x="1270" y="58420"/>
                      <a:pt x="17780" y="27940"/>
                      <a:pt x="34290" y="15240"/>
                    </a:cubicBezTo>
                    <a:cubicBezTo>
                      <a:pt x="52070" y="3810"/>
                      <a:pt x="86360" y="0"/>
                      <a:pt x="106680" y="7620"/>
                    </a:cubicBezTo>
                    <a:cubicBezTo>
                      <a:pt x="125730" y="15240"/>
                      <a:pt x="148590" y="40640"/>
                      <a:pt x="152400" y="62230"/>
                    </a:cubicBezTo>
                    <a:cubicBezTo>
                      <a:pt x="157480" y="82550"/>
                      <a:pt x="148590" y="115570"/>
                      <a:pt x="134620" y="130810"/>
                    </a:cubicBezTo>
                    <a:cubicBezTo>
                      <a:pt x="119380" y="146050"/>
                      <a:pt x="87630" y="157480"/>
                      <a:pt x="66040" y="154940"/>
                    </a:cubicBezTo>
                    <a:cubicBezTo>
                      <a:pt x="45720" y="151130"/>
                      <a:pt x="17780" y="130810"/>
                      <a:pt x="8890" y="111760"/>
                    </a:cubicBezTo>
                    <a:cubicBezTo>
                      <a:pt x="0" y="92710"/>
                      <a:pt x="3810" y="57150"/>
                      <a:pt x="12700" y="39370"/>
                    </a:cubicBezTo>
                    <a:cubicBezTo>
                      <a:pt x="19050" y="25400"/>
                      <a:pt x="34290" y="12700"/>
                      <a:pt x="49530" y="7620"/>
                    </a:cubicBezTo>
                    <a:cubicBezTo>
                      <a:pt x="68580" y="1270"/>
                      <a:pt x="102870" y="5080"/>
                      <a:pt x="120650" y="15240"/>
                    </a:cubicBezTo>
                    <a:cubicBezTo>
                      <a:pt x="137160" y="22860"/>
                      <a:pt x="151130" y="40640"/>
                      <a:pt x="156210" y="55880"/>
                    </a:cubicBezTo>
                    <a:cubicBezTo>
                      <a:pt x="162560" y="72390"/>
                      <a:pt x="162560" y="95250"/>
                      <a:pt x="156210" y="110490"/>
                    </a:cubicBezTo>
                    <a:cubicBezTo>
                      <a:pt x="149860" y="127000"/>
                      <a:pt x="135890" y="143510"/>
                      <a:pt x="119380" y="151130"/>
                    </a:cubicBezTo>
                    <a:cubicBezTo>
                      <a:pt x="101600" y="158750"/>
                      <a:pt x="48260" y="151130"/>
                      <a:pt x="48260" y="151130"/>
                    </a:cubicBezTo>
                  </a:path>
                </a:pathLst>
              </a:custGeom>
              <a:solidFill>
                <a:srgbClr val="FFFFFF"/>
              </a:solidFill>
              <a:ln cap="sq">
                <a:noFill/>
                <a:prstDash val="solid"/>
                <a:miter/>
              </a:ln>
            </p:spPr>
            <p:txBody>
              <a:bodyPr/>
              <a:lstStyle/>
              <a:p>
                <a:endParaRPr lang="es-PE"/>
              </a:p>
            </p:txBody>
          </p:sp>
        </p:grpSp>
        <p:grpSp>
          <p:nvGrpSpPr>
            <p:cNvPr id="142" name="Group 142"/>
            <p:cNvGrpSpPr/>
            <p:nvPr/>
          </p:nvGrpSpPr>
          <p:grpSpPr>
            <a:xfrm>
              <a:off x="1414899" y="3192508"/>
              <a:ext cx="266700" cy="270510"/>
              <a:chOff x="0" y="0"/>
              <a:chExt cx="266700" cy="270510"/>
            </a:xfrm>
          </p:grpSpPr>
          <p:sp>
            <p:nvSpPr>
              <p:cNvPr id="143" name="Freeform 143"/>
              <p:cNvSpPr/>
              <p:nvPr/>
            </p:nvSpPr>
            <p:spPr>
              <a:xfrm>
                <a:off x="46990" y="48260"/>
                <a:ext cx="173990" cy="171450"/>
              </a:xfrm>
              <a:custGeom>
                <a:avLst/>
                <a:gdLst/>
                <a:ahLst/>
                <a:cxnLst/>
                <a:rect l="l" t="t" r="r" b="b"/>
                <a:pathLst>
                  <a:path w="173990" h="171450">
                    <a:moveTo>
                      <a:pt x="41910" y="148590"/>
                    </a:moveTo>
                    <a:cubicBezTo>
                      <a:pt x="3810" y="99060"/>
                      <a:pt x="0" y="80010"/>
                      <a:pt x="3810" y="63500"/>
                    </a:cubicBezTo>
                    <a:cubicBezTo>
                      <a:pt x="8890" y="44450"/>
                      <a:pt x="29210" y="16510"/>
                      <a:pt x="49530" y="7620"/>
                    </a:cubicBezTo>
                    <a:cubicBezTo>
                      <a:pt x="68580" y="0"/>
                      <a:pt x="102870" y="2540"/>
                      <a:pt x="120650" y="13970"/>
                    </a:cubicBezTo>
                    <a:cubicBezTo>
                      <a:pt x="138430" y="25400"/>
                      <a:pt x="156210" y="55880"/>
                      <a:pt x="156210" y="76200"/>
                    </a:cubicBezTo>
                    <a:cubicBezTo>
                      <a:pt x="157480" y="97790"/>
                      <a:pt x="142240" y="128270"/>
                      <a:pt x="124460" y="140970"/>
                    </a:cubicBezTo>
                    <a:cubicBezTo>
                      <a:pt x="106680" y="153670"/>
                      <a:pt x="72390" y="158750"/>
                      <a:pt x="53340" y="151130"/>
                    </a:cubicBezTo>
                    <a:cubicBezTo>
                      <a:pt x="33020" y="143510"/>
                      <a:pt x="10160" y="118110"/>
                      <a:pt x="5080" y="97790"/>
                    </a:cubicBezTo>
                    <a:cubicBezTo>
                      <a:pt x="0" y="76200"/>
                      <a:pt x="10160" y="43180"/>
                      <a:pt x="22860" y="26670"/>
                    </a:cubicBezTo>
                    <a:cubicBezTo>
                      <a:pt x="31750" y="13970"/>
                      <a:pt x="48260" y="5080"/>
                      <a:pt x="64770" y="2540"/>
                    </a:cubicBezTo>
                    <a:cubicBezTo>
                      <a:pt x="85090" y="1270"/>
                      <a:pt x="116840" y="11430"/>
                      <a:pt x="134620" y="24130"/>
                    </a:cubicBezTo>
                    <a:cubicBezTo>
                      <a:pt x="149860" y="35560"/>
                      <a:pt x="165100" y="53340"/>
                      <a:pt x="168910" y="72390"/>
                    </a:cubicBezTo>
                    <a:cubicBezTo>
                      <a:pt x="173990" y="92710"/>
                      <a:pt x="168910" y="125730"/>
                      <a:pt x="156210" y="142240"/>
                    </a:cubicBezTo>
                    <a:cubicBezTo>
                      <a:pt x="143510" y="158750"/>
                      <a:pt x="111760" y="171450"/>
                      <a:pt x="91440" y="171450"/>
                    </a:cubicBezTo>
                    <a:cubicBezTo>
                      <a:pt x="73660" y="171450"/>
                      <a:pt x="41910" y="148590"/>
                      <a:pt x="41910" y="148590"/>
                    </a:cubicBezTo>
                  </a:path>
                </a:pathLst>
              </a:custGeom>
              <a:solidFill>
                <a:srgbClr val="FFFFFF"/>
              </a:solidFill>
              <a:ln cap="sq">
                <a:noFill/>
                <a:prstDash val="solid"/>
                <a:miter/>
              </a:ln>
            </p:spPr>
            <p:txBody>
              <a:bodyPr/>
              <a:lstStyle/>
              <a:p>
                <a:endParaRPr lang="es-PE"/>
              </a:p>
            </p:txBody>
          </p:sp>
        </p:grpSp>
        <p:grpSp>
          <p:nvGrpSpPr>
            <p:cNvPr id="144" name="Group 144"/>
            <p:cNvGrpSpPr/>
            <p:nvPr/>
          </p:nvGrpSpPr>
          <p:grpSpPr>
            <a:xfrm>
              <a:off x="1418709" y="3187428"/>
              <a:ext cx="243840" cy="252730"/>
              <a:chOff x="0" y="0"/>
              <a:chExt cx="243840" cy="252730"/>
            </a:xfrm>
          </p:grpSpPr>
          <p:sp>
            <p:nvSpPr>
              <p:cNvPr id="145" name="Freeform 145"/>
              <p:cNvSpPr/>
              <p:nvPr/>
            </p:nvSpPr>
            <p:spPr>
              <a:xfrm>
                <a:off x="44450" y="49530"/>
                <a:ext cx="148590" cy="154940"/>
              </a:xfrm>
              <a:custGeom>
                <a:avLst/>
                <a:gdLst/>
                <a:ahLst/>
                <a:cxnLst/>
                <a:rect l="l" t="t" r="r" b="b"/>
                <a:pathLst>
                  <a:path w="148590" h="154940">
                    <a:moveTo>
                      <a:pt x="148590" y="53340"/>
                    </a:moveTo>
                    <a:cubicBezTo>
                      <a:pt x="129540" y="134620"/>
                      <a:pt x="118110" y="140970"/>
                      <a:pt x="107950" y="146050"/>
                    </a:cubicBezTo>
                    <a:cubicBezTo>
                      <a:pt x="96520" y="151130"/>
                      <a:pt x="85090" y="154940"/>
                      <a:pt x="71120" y="152400"/>
                    </a:cubicBezTo>
                    <a:cubicBezTo>
                      <a:pt x="53340" y="148590"/>
                      <a:pt x="21590" y="133350"/>
                      <a:pt x="11430" y="115570"/>
                    </a:cubicBezTo>
                    <a:cubicBezTo>
                      <a:pt x="0" y="97790"/>
                      <a:pt x="1270" y="62230"/>
                      <a:pt x="6350" y="44450"/>
                    </a:cubicBezTo>
                    <a:cubicBezTo>
                      <a:pt x="10160" y="33020"/>
                      <a:pt x="20320" y="24130"/>
                      <a:pt x="29210" y="16510"/>
                    </a:cubicBezTo>
                    <a:cubicBezTo>
                      <a:pt x="38100" y="8890"/>
                      <a:pt x="49530" y="2540"/>
                      <a:pt x="62230" y="1270"/>
                    </a:cubicBezTo>
                    <a:cubicBezTo>
                      <a:pt x="81280" y="0"/>
                      <a:pt x="129540" y="22860"/>
                      <a:pt x="129540" y="22860"/>
                    </a:cubicBezTo>
                  </a:path>
                </a:pathLst>
              </a:custGeom>
              <a:solidFill>
                <a:srgbClr val="FFFFFF"/>
              </a:solidFill>
              <a:ln cap="sq">
                <a:noFill/>
                <a:prstDash val="solid"/>
                <a:miter/>
              </a:ln>
            </p:spPr>
            <p:txBody>
              <a:bodyPr/>
              <a:lstStyle/>
              <a:p>
                <a:endParaRPr lang="es-PE"/>
              </a:p>
            </p:txBody>
          </p:sp>
        </p:grpSp>
        <p:grpSp>
          <p:nvGrpSpPr>
            <p:cNvPr id="146" name="Group 146"/>
            <p:cNvGrpSpPr/>
            <p:nvPr/>
          </p:nvGrpSpPr>
          <p:grpSpPr>
            <a:xfrm>
              <a:off x="1406009" y="3170918"/>
              <a:ext cx="257810" cy="255270"/>
              <a:chOff x="0" y="0"/>
              <a:chExt cx="257810" cy="255270"/>
            </a:xfrm>
          </p:grpSpPr>
          <p:sp>
            <p:nvSpPr>
              <p:cNvPr id="147" name="Freeform 147"/>
              <p:cNvSpPr/>
              <p:nvPr/>
            </p:nvSpPr>
            <p:spPr>
              <a:xfrm>
                <a:off x="45720" y="46990"/>
                <a:ext cx="161290" cy="161290"/>
              </a:xfrm>
              <a:custGeom>
                <a:avLst/>
                <a:gdLst/>
                <a:ahLst/>
                <a:cxnLst/>
                <a:rect l="l" t="t" r="r" b="b"/>
                <a:pathLst>
                  <a:path w="161290" h="161290">
                    <a:moveTo>
                      <a:pt x="25400" y="133350"/>
                    </a:moveTo>
                    <a:cubicBezTo>
                      <a:pt x="8890" y="44450"/>
                      <a:pt x="30480" y="17780"/>
                      <a:pt x="49530" y="8890"/>
                    </a:cubicBezTo>
                    <a:cubicBezTo>
                      <a:pt x="68580" y="0"/>
                      <a:pt x="102870" y="3810"/>
                      <a:pt x="120650" y="15240"/>
                    </a:cubicBezTo>
                    <a:cubicBezTo>
                      <a:pt x="138430" y="26670"/>
                      <a:pt x="154940" y="55880"/>
                      <a:pt x="156210" y="77470"/>
                    </a:cubicBezTo>
                    <a:cubicBezTo>
                      <a:pt x="156210" y="97790"/>
                      <a:pt x="140970" y="129540"/>
                      <a:pt x="124460" y="140970"/>
                    </a:cubicBezTo>
                    <a:cubicBezTo>
                      <a:pt x="106680" y="153670"/>
                      <a:pt x="72390" y="158750"/>
                      <a:pt x="53340" y="151130"/>
                    </a:cubicBezTo>
                    <a:cubicBezTo>
                      <a:pt x="33020" y="143510"/>
                      <a:pt x="10160" y="118110"/>
                      <a:pt x="5080" y="97790"/>
                    </a:cubicBezTo>
                    <a:cubicBezTo>
                      <a:pt x="0" y="77470"/>
                      <a:pt x="10160" y="44450"/>
                      <a:pt x="22860" y="27940"/>
                    </a:cubicBezTo>
                    <a:cubicBezTo>
                      <a:pt x="33020" y="15240"/>
                      <a:pt x="48260" y="6350"/>
                      <a:pt x="64770" y="3810"/>
                    </a:cubicBezTo>
                    <a:cubicBezTo>
                      <a:pt x="85090" y="1270"/>
                      <a:pt x="118110" y="11430"/>
                      <a:pt x="133350" y="25400"/>
                    </a:cubicBezTo>
                    <a:cubicBezTo>
                      <a:pt x="147320" y="36830"/>
                      <a:pt x="157480" y="55880"/>
                      <a:pt x="160020" y="72390"/>
                    </a:cubicBezTo>
                    <a:cubicBezTo>
                      <a:pt x="161290" y="90170"/>
                      <a:pt x="156210" y="111760"/>
                      <a:pt x="147320" y="125730"/>
                    </a:cubicBezTo>
                    <a:cubicBezTo>
                      <a:pt x="138430" y="139700"/>
                      <a:pt x="120650" y="153670"/>
                      <a:pt x="102870" y="157480"/>
                    </a:cubicBezTo>
                    <a:cubicBezTo>
                      <a:pt x="83820" y="161290"/>
                      <a:pt x="33020" y="140970"/>
                      <a:pt x="33020" y="140970"/>
                    </a:cubicBezTo>
                  </a:path>
                </a:pathLst>
              </a:custGeom>
              <a:solidFill>
                <a:srgbClr val="FFFFFF"/>
              </a:solidFill>
              <a:ln cap="sq">
                <a:noFill/>
                <a:prstDash val="solid"/>
                <a:miter/>
              </a:ln>
            </p:spPr>
            <p:txBody>
              <a:bodyPr/>
              <a:lstStyle/>
              <a:p>
                <a:endParaRPr lang="es-PE"/>
              </a:p>
            </p:txBody>
          </p:sp>
        </p:grpSp>
        <p:grpSp>
          <p:nvGrpSpPr>
            <p:cNvPr id="148" name="Group 148"/>
            <p:cNvGrpSpPr/>
            <p:nvPr/>
          </p:nvGrpSpPr>
          <p:grpSpPr>
            <a:xfrm>
              <a:off x="1389499" y="3142978"/>
              <a:ext cx="260350" cy="270510"/>
              <a:chOff x="0" y="0"/>
              <a:chExt cx="260350" cy="270510"/>
            </a:xfrm>
          </p:grpSpPr>
          <p:sp>
            <p:nvSpPr>
              <p:cNvPr id="149" name="Freeform 149"/>
              <p:cNvSpPr/>
              <p:nvPr/>
            </p:nvSpPr>
            <p:spPr>
              <a:xfrm>
                <a:off x="49530" y="48260"/>
                <a:ext cx="163830" cy="175260"/>
              </a:xfrm>
              <a:custGeom>
                <a:avLst/>
                <a:gdLst/>
                <a:ahLst/>
                <a:cxnLst/>
                <a:rect l="l" t="t" r="r" b="b"/>
                <a:pathLst>
                  <a:path w="163830" h="175260">
                    <a:moveTo>
                      <a:pt x="17780" y="129540"/>
                    </a:moveTo>
                    <a:cubicBezTo>
                      <a:pt x="0" y="74930"/>
                      <a:pt x="1270" y="55880"/>
                      <a:pt x="11430" y="41910"/>
                    </a:cubicBezTo>
                    <a:cubicBezTo>
                      <a:pt x="21590" y="25400"/>
                      <a:pt x="50800" y="5080"/>
                      <a:pt x="71120" y="2540"/>
                    </a:cubicBezTo>
                    <a:cubicBezTo>
                      <a:pt x="92710" y="1270"/>
                      <a:pt x="124460" y="13970"/>
                      <a:pt x="138430" y="30480"/>
                    </a:cubicBezTo>
                    <a:cubicBezTo>
                      <a:pt x="151130" y="46990"/>
                      <a:pt x="157480" y="81280"/>
                      <a:pt x="151130" y="101600"/>
                    </a:cubicBezTo>
                    <a:cubicBezTo>
                      <a:pt x="146050" y="121920"/>
                      <a:pt x="120650" y="146050"/>
                      <a:pt x="100330" y="152400"/>
                    </a:cubicBezTo>
                    <a:cubicBezTo>
                      <a:pt x="80010" y="158750"/>
                      <a:pt x="46990" y="152400"/>
                      <a:pt x="30480" y="139700"/>
                    </a:cubicBezTo>
                    <a:cubicBezTo>
                      <a:pt x="13970" y="125730"/>
                      <a:pt x="0" y="93980"/>
                      <a:pt x="1270" y="73660"/>
                    </a:cubicBezTo>
                    <a:cubicBezTo>
                      <a:pt x="2540" y="52070"/>
                      <a:pt x="22860" y="24130"/>
                      <a:pt x="39370" y="12700"/>
                    </a:cubicBezTo>
                    <a:cubicBezTo>
                      <a:pt x="53340" y="3810"/>
                      <a:pt x="72390" y="0"/>
                      <a:pt x="87630" y="2540"/>
                    </a:cubicBezTo>
                    <a:cubicBezTo>
                      <a:pt x="107950" y="7620"/>
                      <a:pt x="134620" y="26670"/>
                      <a:pt x="147320" y="44450"/>
                    </a:cubicBezTo>
                    <a:cubicBezTo>
                      <a:pt x="158750" y="63500"/>
                      <a:pt x="163830" y="95250"/>
                      <a:pt x="160020" y="115570"/>
                    </a:cubicBezTo>
                    <a:cubicBezTo>
                      <a:pt x="156210" y="132080"/>
                      <a:pt x="142240" y="149860"/>
                      <a:pt x="128270" y="158750"/>
                    </a:cubicBezTo>
                    <a:cubicBezTo>
                      <a:pt x="114300" y="168910"/>
                      <a:pt x="92710" y="175260"/>
                      <a:pt x="74930" y="171450"/>
                    </a:cubicBezTo>
                    <a:cubicBezTo>
                      <a:pt x="55880" y="167640"/>
                      <a:pt x="17780" y="129540"/>
                      <a:pt x="17780" y="129540"/>
                    </a:cubicBezTo>
                  </a:path>
                </a:pathLst>
              </a:custGeom>
              <a:solidFill>
                <a:srgbClr val="FFFFFF"/>
              </a:solidFill>
              <a:ln cap="sq">
                <a:noFill/>
                <a:prstDash val="solid"/>
                <a:miter/>
              </a:ln>
            </p:spPr>
            <p:txBody>
              <a:bodyPr/>
              <a:lstStyle/>
              <a:p>
                <a:endParaRPr lang="es-PE"/>
              </a:p>
            </p:txBody>
          </p:sp>
        </p:grpSp>
        <p:grpSp>
          <p:nvGrpSpPr>
            <p:cNvPr id="150" name="Group 150"/>
            <p:cNvGrpSpPr/>
            <p:nvPr/>
          </p:nvGrpSpPr>
          <p:grpSpPr>
            <a:xfrm>
              <a:off x="1390769" y="3142978"/>
              <a:ext cx="251460" cy="252730"/>
              <a:chOff x="0" y="0"/>
              <a:chExt cx="251460" cy="252730"/>
            </a:xfrm>
          </p:grpSpPr>
          <p:sp>
            <p:nvSpPr>
              <p:cNvPr id="151" name="Freeform 151"/>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49860"/>
                      <a:pt x="85090" y="154940"/>
                      <a:pt x="72390" y="152400"/>
                    </a:cubicBezTo>
                    <a:cubicBezTo>
                      <a:pt x="54610" y="148590"/>
                      <a:pt x="22860" y="129540"/>
                      <a:pt x="11430" y="115570"/>
                    </a:cubicBezTo>
                    <a:cubicBezTo>
                      <a:pt x="3810" y="105410"/>
                      <a:pt x="0" y="93980"/>
                      <a:pt x="1270" y="80010"/>
                    </a:cubicBezTo>
                    <a:cubicBezTo>
                      <a:pt x="1270" y="62230"/>
                      <a:pt x="16510" y="29210"/>
                      <a:pt x="29210" y="1651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52" name="Group 152"/>
            <p:cNvGrpSpPr/>
            <p:nvPr/>
          </p:nvGrpSpPr>
          <p:grpSpPr>
            <a:xfrm>
              <a:off x="1390769" y="3142978"/>
              <a:ext cx="251460" cy="252730"/>
              <a:chOff x="0" y="0"/>
              <a:chExt cx="251460" cy="252730"/>
            </a:xfrm>
          </p:grpSpPr>
          <p:sp>
            <p:nvSpPr>
              <p:cNvPr id="153" name="Freeform 153"/>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49860"/>
                      <a:pt x="85090" y="154940"/>
                      <a:pt x="72390" y="152400"/>
                    </a:cubicBezTo>
                    <a:cubicBezTo>
                      <a:pt x="54610" y="148590"/>
                      <a:pt x="22860" y="129540"/>
                      <a:pt x="11430" y="115570"/>
                    </a:cubicBezTo>
                    <a:cubicBezTo>
                      <a:pt x="3810" y="105410"/>
                      <a:pt x="0" y="93980"/>
                      <a:pt x="1270" y="80010"/>
                    </a:cubicBezTo>
                    <a:cubicBezTo>
                      <a:pt x="1270" y="62230"/>
                      <a:pt x="16510" y="29210"/>
                      <a:pt x="29210" y="1651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54" name="Group 154"/>
            <p:cNvGrpSpPr/>
            <p:nvPr/>
          </p:nvGrpSpPr>
          <p:grpSpPr>
            <a:xfrm>
              <a:off x="1389499" y="3127738"/>
              <a:ext cx="255270" cy="256540"/>
              <a:chOff x="0" y="0"/>
              <a:chExt cx="255270" cy="256540"/>
            </a:xfrm>
          </p:grpSpPr>
          <p:sp>
            <p:nvSpPr>
              <p:cNvPr id="155" name="Freeform 155"/>
              <p:cNvSpPr/>
              <p:nvPr/>
            </p:nvSpPr>
            <p:spPr>
              <a:xfrm>
                <a:off x="49530" y="48260"/>
                <a:ext cx="157480" cy="157480"/>
              </a:xfrm>
              <a:custGeom>
                <a:avLst/>
                <a:gdLst/>
                <a:ahLst/>
                <a:cxnLst/>
                <a:rect l="l" t="t" r="r" b="b"/>
                <a:pathLst>
                  <a:path w="157480" h="157480">
                    <a:moveTo>
                      <a:pt x="1270" y="78740"/>
                    </a:moveTo>
                    <a:cubicBezTo>
                      <a:pt x="52070" y="3810"/>
                      <a:pt x="86360" y="0"/>
                      <a:pt x="106680" y="7620"/>
                    </a:cubicBezTo>
                    <a:cubicBezTo>
                      <a:pt x="125730" y="15240"/>
                      <a:pt x="148590" y="41910"/>
                      <a:pt x="152400" y="62230"/>
                    </a:cubicBezTo>
                    <a:cubicBezTo>
                      <a:pt x="157480" y="82550"/>
                      <a:pt x="147320" y="115570"/>
                      <a:pt x="133350" y="130810"/>
                    </a:cubicBezTo>
                    <a:cubicBezTo>
                      <a:pt x="119380" y="146050"/>
                      <a:pt x="86360" y="157480"/>
                      <a:pt x="66040" y="153670"/>
                    </a:cubicBezTo>
                    <a:cubicBezTo>
                      <a:pt x="44450" y="149860"/>
                      <a:pt x="17780" y="129540"/>
                      <a:pt x="8890" y="110490"/>
                    </a:cubicBezTo>
                    <a:cubicBezTo>
                      <a:pt x="0" y="91440"/>
                      <a:pt x="1270" y="57150"/>
                      <a:pt x="12700" y="39370"/>
                    </a:cubicBezTo>
                    <a:cubicBezTo>
                      <a:pt x="22860" y="20320"/>
                      <a:pt x="54610" y="5080"/>
                      <a:pt x="73660" y="2540"/>
                    </a:cubicBezTo>
                    <a:cubicBezTo>
                      <a:pt x="90170" y="0"/>
                      <a:pt x="107950" y="5080"/>
                      <a:pt x="120650" y="15240"/>
                    </a:cubicBezTo>
                    <a:cubicBezTo>
                      <a:pt x="135890" y="27940"/>
                      <a:pt x="153670" y="57150"/>
                      <a:pt x="154940" y="78740"/>
                    </a:cubicBezTo>
                    <a:cubicBezTo>
                      <a:pt x="154940" y="99060"/>
                      <a:pt x="138430" y="129540"/>
                      <a:pt x="123190" y="142240"/>
                    </a:cubicBezTo>
                    <a:cubicBezTo>
                      <a:pt x="109220" y="153670"/>
                      <a:pt x="87630" y="157480"/>
                      <a:pt x="71120" y="156210"/>
                    </a:cubicBezTo>
                    <a:cubicBezTo>
                      <a:pt x="54610" y="154940"/>
                      <a:pt x="34290" y="144780"/>
                      <a:pt x="22860" y="132080"/>
                    </a:cubicBezTo>
                    <a:cubicBezTo>
                      <a:pt x="10160" y="120650"/>
                      <a:pt x="1270" y="82550"/>
                      <a:pt x="1270" y="82550"/>
                    </a:cubicBezTo>
                  </a:path>
                </a:pathLst>
              </a:custGeom>
              <a:solidFill>
                <a:srgbClr val="FFFFFF"/>
              </a:solidFill>
              <a:ln cap="sq">
                <a:noFill/>
                <a:prstDash val="solid"/>
                <a:miter/>
              </a:ln>
            </p:spPr>
            <p:txBody>
              <a:bodyPr/>
              <a:lstStyle/>
              <a:p>
                <a:endParaRPr lang="es-PE"/>
              </a:p>
            </p:txBody>
          </p:sp>
        </p:grpSp>
        <p:grpSp>
          <p:nvGrpSpPr>
            <p:cNvPr id="156" name="Group 156"/>
            <p:cNvGrpSpPr/>
            <p:nvPr/>
          </p:nvGrpSpPr>
          <p:grpSpPr>
            <a:xfrm>
              <a:off x="1390769" y="3123928"/>
              <a:ext cx="251460" cy="252730"/>
              <a:chOff x="0" y="0"/>
              <a:chExt cx="251460" cy="252730"/>
            </a:xfrm>
          </p:grpSpPr>
          <p:sp>
            <p:nvSpPr>
              <p:cNvPr id="157" name="Freeform 157"/>
              <p:cNvSpPr/>
              <p:nvPr/>
            </p:nvSpPr>
            <p:spPr>
              <a:xfrm>
                <a:off x="49530" y="50800"/>
                <a:ext cx="149860" cy="153670"/>
              </a:xfrm>
              <a:custGeom>
                <a:avLst/>
                <a:gdLst/>
                <a:ahLst/>
                <a:cxnLst/>
                <a:rect l="l" t="t" r="r" b="b"/>
                <a:pathLst>
                  <a:path w="149860" h="153670">
                    <a:moveTo>
                      <a:pt x="149860" y="53340"/>
                    </a:moveTo>
                    <a:cubicBezTo>
                      <a:pt x="129540" y="133350"/>
                      <a:pt x="119380" y="139700"/>
                      <a:pt x="107950" y="144780"/>
                    </a:cubicBezTo>
                    <a:cubicBezTo>
                      <a:pt x="97790" y="149860"/>
                      <a:pt x="85090" y="153670"/>
                      <a:pt x="72390" y="151130"/>
                    </a:cubicBezTo>
                    <a:cubicBezTo>
                      <a:pt x="54610" y="148590"/>
                      <a:pt x="22860" y="129540"/>
                      <a:pt x="11430" y="114300"/>
                    </a:cubicBezTo>
                    <a:cubicBezTo>
                      <a:pt x="3810" y="104140"/>
                      <a:pt x="0" y="92710"/>
                      <a:pt x="1270" y="80010"/>
                    </a:cubicBezTo>
                    <a:cubicBezTo>
                      <a:pt x="1270" y="62230"/>
                      <a:pt x="16510" y="27940"/>
                      <a:pt x="29210" y="15240"/>
                    </a:cubicBezTo>
                    <a:cubicBezTo>
                      <a:pt x="39370" y="6350"/>
                      <a:pt x="49530" y="1270"/>
                      <a:pt x="63500" y="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58" name="Group 158"/>
            <p:cNvGrpSpPr/>
            <p:nvPr/>
          </p:nvGrpSpPr>
          <p:grpSpPr>
            <a:xfrm>
              <a:off x="1390769" y="3123928"/>
              <a:ext cx="251460" cy="252730"/>
              <a:chOff x="0" y="0"/>
              <a:chExt cx="251460" cy="252730"/>
            </a:xfrm>
          </p:grpSpPr>
          <p:sp>
            <p:nvSpPr>
              <p:cNvPr id="159" name="Freeform 159"/>
              <p:cNvSpPr/>
              <p:nvPr/>
            </p:nvSpPr>
            <p:spPr>
              <a:xfrm>
                <a:off x="49530" y="50800"/>
                <a:ext cx="149860" cy="153670"/>
              </a:xfrm>
              <a:custGeom>
                <a:avLst/>
                <a:gdLst/>
                <a:ahLst/>
                <a:cxnLst/>
                <a:rect l="l" t="t" r="r" b="b"/>
                <a:pathLst>
                  <a:path w="149860" h="153670">
                    <a:moveTo>
                      <a:pt x="149860" y="53340"/>
                    </a:moveTo>
                    <a:cubicBezTo>
                      <a:pt x="129540" y="133350"/>
                      <a:pt x="119380" y="139700"/>
                      <a:pt x="107950" y="144780"/>
                    </a:cubicBezTo>
                    <a:cubicBezTo>
                      <a:pt x="97790" y="149860"/>
                      <a:pt x="85090" y="153670"/>
                      <a:pt x="72390" y="151130"/>
                    </a:cubicBezTo>
                    <a:cubicBezTo>
                      <a:pt x="54610" y="148590"/>
                      <a:pt x="22860" y="129540"/>
                      <a:pt x="11430" y="114300"/>
                    </a:cubicBezTo>
                    <a:cubicBezTo>
                      <a:pt x="3810" y="104140"/>
                      <a:pt x="0" y="92710"/>
                      <a:pt x="1270" y="80010"/>
                    </a:cubicBezTo>
                    <a:cubicBezTo>
                      <a:pt x="1270" y="62230"/>
                      <a:pt x="16510" y="27940"/>
                      <a:pt x="29210" y="15240"/>
                    </a:cubicBezTo>
                    <a:cubicBezTo>
                      <a:pt x="39370" y="6350"/>
                      <a:pt x="49530" y="1270"/>
                      <a:pt x="63500" y="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60" name="Group 160"/>
            <p:cNvGrpSpPr/>
            <p:nvPr/>
          </p:nvGrpSpPr>
          <p:grpSpPr>
            <a:xfrm>
              <a:off x="1390769" y="3122658"/>
              <a:ext cx="251460" cy="252730"/>
              <a:chOff x="0" y="0"/>
              <a:chExt cx="251460" cy="252730"/>
            </a:xfrm>
          </p:grpSpPr>
          <p:sp>
            <p:nvSpPr>
              <p:cNvPr id="161" name="Freeform 161"/>
              <p:cNvSpPr/>
              <p:nvPr/>
            </p:nvSpPr>
            <p:spPr>
              <a:xfrm>
                <a:off x="49530" y="49530"/>
                <a:ext cx="149860" cy="154940"/>
              </a:xfrm>
              <a:custGeom>
                <a:avLst/>
                <a:gdLst/>
                <a:ahLst/>
                <a:cxnLst/>
                <a:rect l="l" t="t" r="r" b="b"/>
                <a:pathLst>
                  <a:path w="149860" h="154940">
                    <a:moveTo>
                      <a:pt x="149860" y="53340"/>
                    </a:moveTo>
                    <a:cubicBezTo>
                      <a:pt x="129540" y="134620"/>
                      <a:pt x="119380" y="140970"/>
                      <a:pt x="107950" y="146050"/>
                    </a:cubicBezTo>
                    <a:cubicBezTo>
                      <a:pt x="97790" y="149860"/>
                      <a:pt x="85090" y="154940"/>
                      <a:pt x="72390" y="152400"/>
                    </a:cubicBezTo>
                    <a:cubicBezTo>
                      <a:pt x="54610" y="148590"/>
                      <a:pt x="22860" y="129540"/>
                      <a:pt x="11430" y="115570"/>
                    </a:cubicBezTo>
                    <a:cubicBezTo>
                      <a:pt x="3810" y="105410"/>
                      <a:pt x="0" y="93980"/>
                      <a:pt x="1270" y="80010"/>
                    </a:cubicBezTo>
                    <a:cubicBezTo>
                      <a:pt x="1270" y="62230"/>
                      <a:pt x="16510" y="29210"/>
                      <a:pt x="29210" y="1651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txBody>
              <a:bodyPr/>
              <a:lstStyle/>
              <a:p>
                <a:endParaRPr lang="es-PE"/>
              </a:p>
            </p:txBody>
          </p:sp>
        </p:grpSp>
        <p:grpSp>
          <p:nvGrpSpPr>
            <p:cNvPr id="162" name="Group 162"/>
            <p:cNvGrpSpPr/>
            <p:nvPr/>
          </p:nvGrpSpPr>
          <p:grpSpPr>
            <a:xfrm>
              <a:off x="1389499" y="3120118"/>
              <a:ext cx="365760" cy="461010"/>
              <a:chOff x="0" y="0"/>
              <a:chExt cx="365760" cy="461010"/>
            </a:xfrm>
          </p:grpSpPr>
          <p:sp>
            <p:nvSpPr>
              <p:cNvPr id="163" name="Freeform 163"/>
              <p:cNvSpPr/>
              <p:nvPr/>
            </p:nvSpPr>
            <p:spPr>
              <a:xfrm>
                <a:off x="48260" y="48260"/>
                <a:ext cx="270510" cy="364490"/>
              </a:xfrm>
              <a:custGeom>
                <a:avLst/>
                <a:gdLst/>
                <a:ahLst/>
                <a:cxnLst/>
                <a:rect l="l" t="t" r="r" b="b"/>
                <a:pathLst>
                  <a:path w="270510" h="364490">
                    <a:moveTo>
                      <a:pt x="149860" y="46990"/>
                    </a:moveTo>
                    <a:cubicBezTo>
                      <a:pt x="224790" y="203200"/>
                      <a:pt x="259080" y="231140"/>
                      <a:pt x="265430" y="257810"/>
                    </a:cubicBezTo>
                    <a:cubicBezTo>
                      <a:pt x="270510" y="275590"/>
                      <a:pt x="270510" y="293370"/>
                      <a:pt x="262890" y="309880"/>
                    </a:cubicBezTo>
                    <a:cubicBezTo>
                      <a:pt x="254000" y="328930"/>
                      <a:pt x="224790" y="353060"/>
                      <a:pt x="204470" y="359410"/>
                    </a:cubicBezTo>
                    <a:cubicBezTo>
                      <a:pt x="187960" y="364490"/>
                      <a:pt x="167640" y="361950"/>
                      <a:pt x="152400" y="353060"/>
                    </a:cubicBezTo>
                    <a:cubicBezTo>
                      <a:pt x="134620" y="342900"/>
                      <a:pt x="111760" y="312420"/>
                      <a:pt x="106680" y="292100"/>
                    </a:cubicBezTo>
                    <a:cubicBezTo>
                      <a:pt x="102870" y="275590"/>
                      <a:pt x="105410" y="255270"/>
                      <a:pt x="115570" y="241300"/>
                    </a:cubicBezTo>
                    <a:cubicBezTo>
                      <a:pt x="127000" y="223520"/>
                      <a:pt x="156210" y="200660"/>
                      <a:pt x="177800" y="198120"/>
                    </a:cubicBezTo>
                    <a:cubicBezTo>
                      <a:pt x="200660" y="195580"/>
                      <a:pt x="234950" y="209550"/>
                      <a:pt x="248920" y="226060"/>
                    </a:cubicBezTo>
                    <a:cubicBezTo>
                      <a:pt x="264160" y="243840"/>
                      <a:pt x="269240" y="280670"/>
                      <a:pt x="265430" y="300990"/>
                    </a:cubicBezTo>
                    <a:cubicBezTo>
                      <a:pt x="262890" y="318770"/>
                      <a:pt x="248920" y="334010"/>
                      <a:pt x="236220" y="344170"/>
                    </a:cubicBezTo>
                    <a:cubicBezTo>
                      <a:pt x="223520" y="354330"/>
                      <a:pt x="203200" y="360680"/>
                      <a:pt x="186690" y="360680"/>
                    </a:cubicBezTo>
                    <a:cubicBezTo>
                      <a:pt x="170180" y="360680"/>
                      <a:pt x="152400" y="353060"/>
                      <a:pt x="137160" y="344170"/>
                    </a:cubicBezTo>
                    <a:cubicBezTo>
                      <a:pt x="120650" y="334010"/>
                      <a:pt x="105410" y="320040"/>
                      <a:pt x="92710" y="302260"/>
                    </a:cubicBezTo>
                    <a:cubicBezTo>
                      <a:pt x="77470" y="280670"/>
                      <a:pt x="69850" y="254000"/>
                      <a:pt x="55880" y="224790"/>
                    </a:cubicBezTo>
                    <a:cubicBezTo>
                      <a:pt x="39370" y="186690"/>
                      <a:pt x="6350" y="128270"/>
                      <a:pt x="2540" y="93980"/>
                    </a:cubicBezTo>
                    <a:cubicBezTo>
                      <a:pt x="0" y="72390"/>
                      <a:pt x="2540" y="54610"/>
                      <a:pt x="12700" y="39370"/>
                    </a:cubicBezTo>
                    <a:cubicBezTo>
                      <a:pt x="24130" y="22860"/>
                      <a:pt x="53340" y="5080"/>
                      <a:pt x="73660" y="2540"/>
                    </a:cubicBezTo>
                    <a:cubicBezTo>
                      <a:pt x="91440" y="0"/>
                      <a:pt x="114300" y="8890"/>
                      <a:pt x="127000" y="17780"/>
                    </a:cubicBezTo>
                    <a:cubicBezTo>
                      <a:pt x="137160" y="25400"/>
                      <a:pt x="149860" y="46990"/>
                      <a:pt x="149860" y="46990"/>
                    </a:cubicBezTo>
                  </a:path>
                </a:pathLst>
              </a:custGeom>
              <a:solidFill>
                <a:srgbClr val="FFFFFF"/>
              </a:solidFill>
              <a:ln cap="sq">
                <a:noFill/>
                <a:prstDash val="solid"/>
                <a:miter/>
              </a:ln>
            </p:spPr>
            <p:txBody>
              <a:bodyPr/>
              <a:lstStyle/>
              <a:p>
                <a:endParaRPr lang="es-PE"/>
              </a:p>
            </p:txBody>
          </p:sp>
        </p:grpSp>
        <p:grpSp>
          <p:nvGrpSpPr>
            <p:cNvPr id="164" name="Group 164"/>
            <p:cNvGrpSpPr/>
            <p:nvPr/>
          </p:nvGrpSpPr>
          <p:grpSpPr>
            <a:xfrm>
              <a:off x="1475859" y="3315698"/>
              <a:ext cx="298450" cy="363220"/>
              <a:chOff x="0" y="0"/>
              <a:chExt cx="298450" cy="363220"/>
            </a:xfrm>
          </p:grpSpPr>
          <p:sp>
            <p:nvSpPr>
              <p:cNvPr id="165" name="Freeform 165"/>
              <p:cNvSpPr/>
              <p:nvPr/>
            </p:nvSpPr>
            <p:spPr>
              <a:xfrm>
                <a:off x="49530" y="49530"/>
                <a:ext cx="201930" cy="279400"/>
              </a:xfrm>
              <a:custGeom>
                <a:avLst/>
                <a:gdLst/>
                <a:ahLst/>
                <a:cxnLst/>
                <a:rect l="l" t="t" r="r" b="b"/>
                <a:pathLst>
                  <a:path w="201930" h="279400">
                    <a:moveTo>
                      <a:pt x="171450" y="93980"/>
                    </a:moveTo>
                    <a:cubicBezTo>
                      <a:pt x="144780" y="158750"/>
                      <a:pt x="41910" y="224790"/>
                      <a:pt x="25400" y="212090"/>
                    </a:cubicBezTo>
                    <a:cubicBezTo>
                      <a:pt x="8890" y="200660"/>
                      <a:pt x="34290" y="99060"/>
                      <a:pt x="54610" y="72390"/>
                    </a:cubicBezTo>
                    <a:cubicBezTo>
                      <a:pt x="66040" y="57150"/>
                      <a:pt x="83820" y="49530"/>
                      <a:pt x="99060" y="46990"/>
                    </a:cubicBezTo>
                    <a:cubicBezTo>
                      <a:pt x="115570" y="43180"/>
                      <a:pt x="137160" y="45720"/>
                      <a:pt x="151130" y="53340"/>
                    </a:cubicBezTo>
                    <a:cubicBezTo>
                      <a:pt x="166370" y="60960"/>
                      <a:pt x="181610" y="74930"/>
                      <a:pt x="189230" y="90170"/>
                    </a:cubicBezTo>
                    <a:cubicBezTo>
                      <a:pt x="196850" y="105410"/>
                      <a:pt x="201930" y="124460"/>
                      <a:pt x="196850" y="142240"/>
                    </a:cubicBezTo>
                    <a:cubicBezTo>
                      <a:pt x="191770" y="162560"/>
                      <a:pt x="170180" y="193040"/>
                      <a:pt x="148590" y="201930"/>
                    </a:cubicBezTo>
                    <a:cubicBezTo>
                      <a:pt x="128270" y="212090"/>
                      <a:pt x="91440" y="209550"/>
                      <a:pt x="72390" y="196850"/>
                    </a:cubicBezTo>
                    <a:cubicBezTo>
                      <a:pt x="53340" y="185420"/>
                      <a:pt x="34290" y="152400"/>
                      <a:pt x="33020" y="129540"/>
                    </a:cubicBezTo>
                    <a:cubicBezTo>
                      <a:pt x="33020" y="107950"/>
                      <a:pt x="48260" y="73660"/>
                      <a:pt x="67310" y="60960"/>
                    </a:cubicBezTo>
                    <a:cubicBezTo>
                      <a:pt x="85090" y="46990"/>
                      <a:pt x="123190" y="44450"/>
                      <a:pt x="143510" y="49530"/>
                    </a:cubicBezTo>
                    <a:cubicBezTo>
                      <a:pt x="160020" y="54610"/>
                      <a:pt x="175260" y="68580"/>
                      <a:pt x="185420" y="82550"/>
                    </a:cubicBezTo>
                    <a:cubicBezTo>
                      <a:pt x="194310" y="96520"/>
                      <a:pt x="198120" y="113030"/>
                      <a:pt x="198120" y="133350"/>
                    </a:cubicBezTo>
                    <a:cubicBezTo>
                      <a:pt x="196850" y="162560"/>
                      <a:pt x="190500" y="219710"/>
                      <a:pt x="165100" y="241300"/>
                    </a:cubicBezTo>
                    <a:cubicBezTo>
                      <a:pt x="137160" y="266700"/>
                      <a:pt x="48260" y="279400"/>
                      <a:pt x="22860" y="262890"/>
                    </a:cubicBezTo>
                    <a:cubicBezTo>
                      <a:pt x="2540" y="248920"/>
                      <a:pt x="3810" y="207010"/>
                      <a:pt x="1270" y="180340"/>
                    </a:cubicBezTo>
                    <a:cubicBezTo>
                      <a:pt x="0" y="153670"/>
                      <a:pt x="5080" y="125730"/>
                      <a:pt x="11430" y="100330"/>
                    </a:cubicBezTo>
                    <a:cubicBezTo>
                      <a:pt x="16510" y="76200"/>
                      <a:pt x="21590" y="45720"/>
                      <a:pt x="35560" y="29210"/>
                    </a:cubicBezTo>
                    <a:cubicBezTo>
                      <a:pt x="46990" y="13970"/>
                      <a:pt x="66040" y="3810"/>
                      <a:pt x="83820" y="1270"/>
                    </a:cubicBezTo>
                    <a:cubicBezTo>
                      <a:pt x="104140" y="0"/>
                      <a:pt x="137160" y="10160"/>
                      <a:pt x="152400" y="25400"/>
                    </a:cubicBezTo>
                    <a:cubicBezTo>
                      <a:pt x="166370" y="40640"/>
                      <a:pt x="171450" y="93980"/>
                      <a:pt x="171450" y="93980"/>
                    </a:cubicBezTo>
                  </a:path>
                </a:pathLst>
              </a:custGeom>
              <a:solidFill>
                <a:srgbClr val="FFFFFF"/>
              </a:solidFill>
              <a:ln cap="sq">
                <a:noFill/>
                <a:prstDash val="solid"/>
                <a:miter/>
              </a:ln>
            </p:spPr>
            <p:txBody>
              <a:bodyPr/>
              <a:lstStyle/>
              <a:p>
                <a:endParaRPr lang="es-PE"/>
              </a:p>
            </p:txBody>
          </p:sp>
        </p:grpSp>
        <p:grpSp>
          <p:nvGrpSpPr>
            <p:cNvPr id="166" name="Group 166"/>
            <p:cNvGrpSpPr/>
            <p:nvPr/>
          </p:nvGrpSpPr>
          <p:grpSpPr>
            <a:xfrm>
              <a:off x="1513959" y="3358878"/>
              <a:ext cx="255270" cy="261620"/>
              <a:chOff x="0" y="0"/>
              <a:chExt cx="255270" cy="261620"/>
            </a:xfrm>
          </p:grpSpPr>
          <p:sp>
            <p:nvSpPr>
              <p:cNvPr id="167" name="Freeform 167"/>
              <p:cNvSpPr/>
              <p:nvPr/>
            </p:nvSpPr>
            <p:spPr>
              <a:xfrm>
                <a:off x="49530" y="48260"/>
                <a:ext cx="157480" cy="162560"/>
              </a:xfrm>
              <a:custGeom>
                <a:avLst/>
                <a:gdLst/>
                <a:ahLst/>
                <a:cxnLst/>
                <a:rect l="l" t="t" r="r" b="b"/>
                <a:pathLst>
                  <a:path w="157480" h="162560">
                    <a:moveTo>
                      <a:pt x="1270" y="78740"/>
                    </a:moveTo>
                    <a:cubicBezTo>
                      <a:pt x="52070" y="3810"/>
                      <a:pt x="86360" y="0"/>
                      <a:pt x="105410" y="7620"/>
                    </a:cubicBezTo>
                    <a:cubicBezTo>
                      <a:pt x="125730" y="16510"/>
                      <a:pt x="147320" y="41910"/>
                      <a:pt x="152400" y="62230"/>
                    </a:cubicBezTo>
                    <a:cubicBezTo>
                      <a:pt x="157480" y="83820"/>
                      <a:pt x="147320" y="116840"/>
                      <a:pt x="133350" y="132080"/>
                    </a:cubicBezTo>
                    <a:cubicBezTo>
                      <a:pt x="118110" y="147320"/>
                      <a:pt x="86360" y="157480"/>
                      <a:pt x="64770" y="154940"/>
                    </a:cubicBezTo>
                    <a:cubicBezTo>
                      <a:pt x="44450" y="151130"/>
                      <a:pt x="16510" y="130810"/>
                      <a:pt x="8890" y="111760"/>
                    </a:cubicBezTo>
                    <a:cubicBezTo>
                      <a:pt x="0" y="92710"/>
                      <a:pt x="1270" y="57150"/>
                      <a:pt x="12700" y="39370"/>
                    </a:cubicBezTo>
                    <a:cubicBezTo>
                      <a:pt x="22860" y="21590"/>
                      <a:pt x="53340" y="5080"/>
                      <a:pt x="73660" y="2540"/>
                    </a:cubicBezTo>
                    <a:cubicBezTo>
                      <a:pt x="90170" y="0"/>
                      <a:pt x="107950" y="5080"/>
                      <a:pt x="120650" y="15240"/>
                    </a:cubicBezTo>
                    <a:cubicBezTo>
                      <a:pt x="135890" y="27940"/>
                      <a:pt x="152400" y="58420"/>
                      <a:pt x="153670" y="78740"/>
                    </a:cubicBezTo>
                    <a:cubicBezTo>
                      <a:pt x="156210" y="96520"/>
                      <a:pt x="149860" y="118110"/>
                      <a:pt x="138430" y="130810"/>
                    </a:cubicBezTo>
                    <a:cubicBezTo>
                      <a:pt x="125730" y="147320"/>
                      <a:pt x="95250" y="161290"/>
                      <a:pt x="74930" y="161290"/>
                    </a:cubicBezTo>
                    <a:cubicBezTo>
                      <a:pt x="57150" y="162560"/>
                      <a:pt x="36830" y="152400"/>
                      <a:pt x="24130" y="140970"/>
                    </a:cubicBezTo>
                    <a:cubicBezTo>
                      <a:pt x="12700" y="128270"/>
                      <a:pt x="1270" y="91440"/>
                      <a:pt x="1270" y="91440"/>
                    </a:cubicBezTo>
                  </a:path>
                </a:pathLst>
              </a:custGeom>
              <a:solidFill>
                <a:srgbClr val="FFFFFF"/>
              </a:solidFill>
              <a:ln cap="sq">
                <a:noFill/>
                <a:prstDash val="solid"/>
                <a:miter/>
              </a:ln>
            </p:spPr>
            <p:txBody>
              <a:bodyPr/>
              <a:lstStyle/>
              <a:p>
                <a:endParaRPr lang="es-PE"/>
              </a:p>
            </p:txBody>
          </p:sp>
        </p:grpSp>
        <p:grpSp>
          <p:nvGrpSpPr>
            <p:cNvPr id="168" name="Group 168"/>
            <p:cNvGrpSpPr/>
            <p:nvPr/>
          </p:nvGrpSpPr>
          <p:grpSpPr>
            <a:xfrm>
              <a:off x="1520309" y="3349988"/>
              <a:ext cx="251460" cy="252730"/>
              <a:chOff x="0" y="0"/>
              <a:chExt cx="251460" cy="252730"/>
            </a:xfrm>
          </p:grpSpPr>
          <p:sp>
            <p:nvSpPr>
              <p:cNvPr id="169" name="Freeform 169"/>
              <p:cNvSpPr/>
              <p:nvPr/>
            </p:nvSpPr>
            <p:spPr>
              <a:xfrm>
                <a:off x="49530" y="49530"/>
                <a:ext cx="149860" cy="154940"/>
              </a:xfrm>
              <a:custGeom>
                <a:avLst/>
                <a:gdLst/>
                <a:ahLst/>
                <a:cxnLst/>
                <a:rect l="l" t="t" r="r" b="b"/>
                <a:pathLst>
                  <a:path w="149860" h="154940">
                    <a:moveTo>
                      <a:pt x="149860" y="53340"/>
                    </a:moveTo>
                    <a:cubicBezTo>
                      <a:pt x="130810" y="134620"/>
                      <a:pt x="119380" y="140970"/>
                      <a:pt x="109220" y="146050"/>
                    </a:cubicBezTo>
                    <a:cubicBezTo>
                      <a:pt x="97790" y="151130"/>
                      <a:pt x="86360" y="154940"/>
                      <a:pt x="72390" y="152400"/>
                    </a:cubicBezTo>
                    <a:cubicBezTo>
                      <a:pt x="54610" y="149860"/>
                      <a:pt x="24130" y="130810"/>
                      <a:pt x="12700" y="115570"/>
                    </a:cubicBezTo>
                    <a:cubicBezTo>
                      <a:pt x="3810" y="105410"/>
                      <a:pt x="0" y="93980"/>
                      <a:pt x="1270" y="81280"/>
                    </a:cubicBezTo>
                    <a:cubicBezTo>
                      <a:pt x="2540" y="62230"/>
                      <a:pt x="17780" y="29210"/>
                      <a:pt x="30480" y="16510"/>
                    </a:cubicBezTo>
                    <a:cubicBezTo>
                      <a:pt x="39370" y="7620"/>
                      <a:pt x="50800" y="2540"/>
                      <a:pt x="63500" y="1270"/>
                    </a:cubicBezTo>
                    <a:cubicBezTo>
                      <a:pt x="82550" y="0"/>
                      <a:pt x="130810" y="22860"/>
                      <a:pt x="130810" y="22860"/>
                    </a:cubicBezTo>
                  </a:path>
                </a:pathLst>
              </a:custGeom>
              <a:solidFill>
                <a:srgbClr val="FFFFFF"/>
              </a:solidFill>
              <a:ln cap="sq">
                <a:noFill/>
                <a:prstDash val="solid"/>
                <a:miter/>
              </a:ln>
            </p:spPr>
            <p:txBody>
              <a:bodyPr/>
              <a:lstStyle/>
              <a:p>
                <a:endParaRPr lang="es-PE"/>
              </a:p>
            </p:txBody>
          </p:sp>
        </p:grpSp>
        <p:grpSp>
          <p:nvGrpSpPr>
            <p:cNvPr id="170" name="Group 170"/>
            <p:cNvGrpSpPr/>
            <p:nvPr/>
          </p:nvGrpSpPr>
          <p:grpSpPr>
            <a:xfrm>
              <a:off x="1525389" y="3318238"/>
              <a:ext cx="260350" cy="283210"/>
              <a:chOff x="0" y="0"/>
              <a:chExt cx="260350" cy="283210"/>
            </a:xfrm>
          </p:grpSpPr>
          <p:sp>
            <p:nvSpPr>
              <p:cNvPr id="171" name="Freeform 171"/>
              <p:cNvSpPr/>
              <p:nvPr/>
            </p:nvSpPr>
            <p:spPr>
              <a:xfrm>
                <a:off x="48260" y="46990"/>
                <a:ext cx="163830" cy="189230"/>
              </a:xfrm>
              <a:custGeom>
                <a:avLst/>
                <a:gdLst/>
                <a:ahLst/>
                <a:cxnLst/>
                <a:rect l="l" t="t" r="r" b="b"/>
                <a:pathLst>
                  <a:path w="163830" h="189230">
                    <a:moveTo>
                      <a:pt x="2540" y="82550"/>
                    </a:moveTo>
                    <a:cubicBezTo>
                      <a:pt x="41910" y="15240"/>
                      <a:pt x="73660" y="1270"/>
                      <a:pt x="93980" y="3810"/>
                    </a:cubicBezTo>
                    <a:cubicBezTo>
                      <a:pt x="115570" y="6350"/>
                      <a:pt x="143510" y="25400"/>
                      <a:pt x="153670" y="44450"/>
                    </a:cubicBezTo>
                    <a:cubicBezTo>
                      <a:pt x="163830" y="63500"/>
                      <a:pt x="163830" y="97790"/>
                      <a:pt x="153670" y="116840"/>
                    </a:cubicBezTo>
                    <a:cubicBezTo>
                      <a:pt x="143510" y="135890"/>
                      <a:pt x="115570" y="154940"/>
                      <a:pt x="93980" y="157480"/>
                    </a:cubicBezTo>
                    <a:cubicBezTo>
                      <a:pt x="72390" y="158750"/>
                      <a:pt x="40640" y="146050"/>
                      <a:pt x="26670" y="130810"/>
                    </a:cubicBezTo>
                    <a:cubicBezTo>
                      <a:pt x="12700" y="114300"/>
                      <a:pt x="6350" y="80010"/>
                      <a:pt x="11430" y="59690"/>
                    </a:cubicBezTo>
                    <a:cubicBezTo>
                      <a:pt x="17780" y="39370"/>
                      <a:pt x="40640" y="13970"/>
                      <a:pt x="60960" y="7620"/>
                    </a:cubicBezTo>
                    <a:cubicBezTo>
                      <a:pt x="81280" y="0"/>
                      <a:pt x="115570" y="7620"/>
                      <a:pt x="132080" y="19050"/>
                    </a:cubicBezTo>
                    <a:cubicBezTo>
                      <a:pt x="146050" y="27940"/>
                      <a:pt x="156210" y="44450"/>
                      <a:pt x="160020" y="59690"/>
                    </a:cubicBezTo>
                    <a:cubicBezTo>
                      <a:pt x="163830" y="74930"/>
                      <a:pt x="162560" y="92710"/>
                      <a:pt x="157480" y="109220"/>
                    </a:cubicBezTo>
                    <a:cubicBezTo>
                      <a:pt x="151130" y="128270"/>
                      <a:pt x="140970" y="156210"/>
                      <a:pt x="123190" y="168910"/>
                    </a:cubicBezTo>
                    <a:cubicBezTo>
                      <a:pt x="105410" y="181610"/>
                      <a:pt x="73660" y="189230"/>
                      <a:pt x="54610" y="185420"/>
                    </a:cubicBezTo>
                    <a:cubicBezTo>
                      <a:pt x="36830" y="181610"/>
                      <a:pt x="19050" y="168910"/>
                      <a:pt x="10160" y="153670"/>
                    </a:cubicBezTo>
                    <a:cubicBezTo>
                      <a:pt x="0" y="135890"/>
                      <a:pt x="2540" y="82550"/>
                      <a:pt x="2540" y="82550"/>
                    </a:cubicBezTo>
                  </a:path>
                </a:pathLst>
              </a:custGeom>
              <a:solidFill>
                <a:srgbClr val="FFFFFF"/>
              </a:solidFill>
              <a:ln cap="sq">
                <a:noFill/>
                <a:prstDash val="solid"/>
                <a:miter/>
              </a:ln>
            </p:spPr>
            <p:txBody>
              <a:bodyPr/>
              <a:lstStyle/>
              <a:p>
                <a:endParaRPr lang="es-PE"/>
              </a:p>
            </p:txBody>
          </p:sp>
        </p:grpSp>
        <p:grpSp>
          <p:nvGrpSpPr>
            <p:cNvPr id="172" name="Group 172"/>
            <p:cNvGrpSpPr/>
            <p:nvPr/>
          </p:nvGrpSpPr>
          <p:grpSpPr>
            <a:xfrm>
              <a:off x="1546979" y="3302998"/>
              <a:ext cx="243840" cy="252730"/>
              <a:chOff x="0" y="0"/>
              <a:chExt cx="243840" cy="252730"/>
            </a:xfrm>
          </p:grpSpPr>
          <p:sp>
            <p:nvSpPr>
              <p:cNvPr id="173" name="Freeform 173"/>
              <p:cNvSpPr/>
              <p:nvPr/>
            </p:nvSpPr>
            <p:spPr>
              <a:xfrm>
                <a:off x="44450" y="50800"/>
                <a:ext cx="148590" cy="153670"/>
              </a:xfrm>
              <a:custGeom>
                <a:avLst/>
                <a:gdLst/>
                <a:ahLst/>
                <a:cxnLst/>
                <a:rect l="l" t="t" r="r" b="b"/>
                <a:pathLst>
                  <a:path w="148590" h="153670">
                    <a:moveTo>
                      <a:pt x="148590" y="53340"/>
                    </a:moveTo>
                    <a:cubicBezTo>
                      <a:pt x="129540" y="133350"/>
                      <a:pt x="118110" y="139700"/>
                      <a:pt x="107950" y="144780"/>
                    </a:cubicBezTo>
                    <a:cubicBezTo>
                      <a:pt x="96520" y="149860"/>
                      <a:pt x="85090" y="153670"/>
                      <a:pt x="71120" y="151130"/>
                    </a:cubicBezTo>
                    <a:cubicBezTo>
                      <a:pt x="53340" y="148590"/>
                      <a:pt x="21590" y="133350"/>
                      <a:pt x="11430" y="114300"/>
                    </a:cubicBezTo>
                    <a:cubicBezTo>
                      <a:pt x="0" y="96520"/>
                      <a:pt x="1270" y="62230"/>
                      <a:pt x="6350" y="44450"/>
                    </a:cubicBezTo>
                    <a:cubicBezTo>
                      <a:pt x="10160" y="31750"/>
                      <a:pt x="20320" y="22860"/>
                      <a:pt x="29210" y="15240"/>
                    </a:cubicBezTo>
                    <a:cubicBezTo>
                      <a:pt x="38100" y="7620"/>
                      <a:pt x="49530" y="1270"/>
                      <a:pt x="62230" y="0"/>
                    </a:cubicBezTo>
                    <a:cubicBezTo>
                      <a:pt x="81280" y="0"/>
                      <a:pt x="129540" y="21590"/>
                      <a:pt x="129540" y="21590"/>
                    </a:cubicBezTo>
                  </a:path>
                </a:pathLst>
              </a:custGeom>
              <a:solidFill>
                <a:srgbClr val="FFFFFF"/>
              </a:solidFill>
              <a:ln cap="sq">
                <a:noFill/>
                <a:prstDash val="solid"/>
                <a:miter/>
              </a:ln>
            </p:spPr>
            <p:txBody>
              <a:bodyPr/>
              <a:lstStyle/>
              <a:p>
                <a:endParaRPr lang="es-PE"/>
              </a:p>
            </p:txBody>
          </p:sp>
        </p:grpSp>
        <p:grpSp>
          <p:nvGrpSpPr>
            <p:cNvPr id="174" name="Group 174"/>
            <p:cNvGrpSpPr/>
            <p:nvPr/>
          </p:nvGrpSpPr>
          <p:grpSpPr>
            <a:xfrm>
              <a:off x="1546979" y="3302998"/>
              <a:ext cx="243840" cy="252730"/>
              <a:chOff x="0" y="0"/>
              <a:chExt cx="243840" cy="252730"/>
            </a:xfrm>
          </p:grpSpPr>
          <p:sp>
            <p:nvSpPr>
              <p:cNvPr id="175" name="Freeform 175"/>
              <p:cNvSpPr/>
              <p:nvPr/>
            </p:nvSpPr>
            <p:spPr>
              <a:xfrm>
                <a:off x="44450" y="50800"/>
                <a:ext cx="148590" cy="153670"/>
              </a:xfrm>
              <a:custGeom>
                <a:avLst/>
                <a:gdLst/>
                <a:ahLst/>
                <a:cxnLst/>
                <a:rect l="l" t="t" r="r" b="b"/>
                <a:pathLst>
                  <a:path w="148590" h="153670">
                    <a:moveTo>
                      <a:pt x="148590" y="53340"/>
                    </a:moveTo>
                    <a:cubicBezTo>
                      <a:pt x="129540" y="133350"/>
                      <a:pt x="118110" y="139700"/>
                      <a:pt x="107950" y="144780"/>
                    </a:cubicBezTo>
                    <a:cubicBezTo>
                      <a:pt x="96520" y="149860"/>
                      <a:pt x="85090" y="153670"/>
                      <a:pt x="71120" y="151130"/>
                    </a:cubicBezTo>
                    <a:cubicBezTo>
                      <a:pt x="53340" y="148590"/>
                      <a:pt x="21590" y="133350"/>
                      <a:pt x="11430" y="114300"/>
                    </a:cubicBezTo>
                    <a:cubicBezTo>
                      <a:pt x="0" y="96520"/>
                      <a:pt x="1270" y="62230"/>
                      <a:pt x="6350" y="44450"/>
                    </a:cubicBezTo>
                    <a:cubicBezTo>
                      <a:pt x="10160" y="31750"/>
                      <a:pt x="20320" y="22860"/>
                      <a:pt x="29210" y="15240"/>
                    </a:cubicBezTo>
                    <a:cubicBezTo>
                      <a:pt x="38100" y="7620"/>
                      <a:pt x="49530" y="1270"/>
                      <a:pt x="62230" y="0"/>
                    </a:cubicBezTo>
                    <a:cubicBezTo>
                      <a:pt x="81280" y="0"/>
                      <a:pt x="129540" y="21590"/>
                      <a:pt x="129540" y="21590"/>
                    </a:cubicBezTo>
                  </a:path>
                </a:pathLst>
              </a:custGeom>
              <a:solidFill>
                <a:srgbClr val="FFFFFF"/>
              </a:solidFill>
              <a:ln cap="sq">
                <a:noFill/>
                <a:prstDash val="solid"/>
                <a:miter/>
              </a:ln>
            </p:spPr>
            <p:txBody>
              <a:bodyPr/>
              <a:lstStyle/>
              <a:p>
                <a:endParaRPr lang="es-PE"/>
              </a:p>
            </p:txBody>
          </p:sp>
        </p:grpSp>
        <p:grpSp>
          <p:nvGrpSpPr>
            <p:cNvPr id="176" name="Group 176"/>
            <p:cNvGrpSpPr/>
            <p:nvPr/>
          </p:nvGrpSpPr>
          <p:grpSpPr>
            <a:xfrm>
              <a:off x="1028819" y="3173458"/>
              <a:ext cx="311150" cy="278130"/>
              <a:chOff x="0" y="0"/>
              <a:chExt cx="311150" cy="278130"/>
            </a:xfrm>
          </p:grpSpPr>
          <p:sp>
            <p:nvSpPr>
              <p:cNvPr id="177" name="Freeform 177"/>
              <p:cNvSpPr/>
              <p:nvPr/>
            </p:nvSpPr>
            <p:spPr>
              <a:xfrm>
                <a:off x="48260" y="49530"/>
                <a:ext cx="218440" cy="176530"/>
              </a:xfrm>
              <a:custGeom>
                <a:avLst/>
                <a:gdLst/>
                <a:ahLst/>
                <a:cxnLst/>
                <a:rect l="l" t="t" r="r" b="b"/>
                <a:pathLst>
                  <a:path w="218440" h="176530">
                    <a:moveTo>
                      <a:pt x="11430" y="140970"/>
                    </a:moveTo>
                    <a:cubicBezTo>
                      <a:pt x="182880" y="38100"/>
                      <a:pt x="191770" y="33020"/>
                      <a:pt x="190500" y="30480"/>
                    </a:cubicBezTo>
                    <a:cubicBezTo>
                      <a:pt x="189230" y="27940"/>
                      <a:pt x="173990" y="31750"/>
                      <a:pt x="172720" y="27940"/>
                    </a:cubicBezTo>
                    <a:cubicBezTo>
                      <a:pt x="170180" y="24130"/>
                      <a:pt x="175260" y="6350"/>
                      <a:pt x="180340" y="3810"/>
                    </a:cubicBezTo>
                    <a:cubicBezTo>
                      <a:pt x="186690" y="1270"/>
                      <a:pt x="210820" y="10160"/>
                      <a:pt x="212090" y="16510"/>
                    </a:cubicBezTo>
                    <a:cubicBezTo>
                      <a:pt x="213360" y="22860"/>
                      <a:pt x="194310" y="41910"/>
                      <a:pt x="187960" y="41910"/>
                    </a:cubicBezTo>
                    <a:cubicBezTo>
                      <a:pt x="181610" y="40640"/>
                      <a:pt x="171450" y="17780"/>
                      <a:pt x="173990" y="10160"/>
                    </a:cubicBezTo>
                    <a:cubicBezTo>
                      <a:pt x="175260" y="5080"/>
                      <a:pt x="185420" y="0"/>
                      <a:pt x="190500" y="1270"/>
                    </a:cubicBezTo>
                    <a:cubicBezTo>
                      <a:pt x="196850" y="1270"/>
                      <a:pt x="207010" y="6350"/>
                      <a:pt x="210820" y="15240"/>
                    </a:cubicBezTo>
                    <a:cubicBezTo>
                      <a:pt x="217170" y="26670"/>
                      <a:pt x="218440" y="52070"/>
                      <a:pt x="207010" y="71120"/>
                    </a:cubicBezTo>
                    <a:cubicBezTo>
                      <a:pt x="185420" y="106680"/>
                      <a:pt x="57150" y="175260"/>
                      <a:pt x="25400" y="176530"/>
                    </a:cubicBezTo>
                    <a:cubicBezTo>
                      <a:pt x="13970" y="176530"/>
                      <a:pt x="5080" y="170180"/>
                      <a:pt x="2540" y="163830"/>
                    </a:cubicBezTo>
                    <a:cubicBezTo>
                      <a:pt x="0" y="158750"/>
                      <a:pt x="11430" y="140970"/>
                      <a:pt x="11430" y="140970"/>
                    </a:cubicBezTo>
                  </a:path>
                </a:pathLst>
              </a:custGeom>
              <a:solidFill>
                <a:srgbClr val="FFFFFF"/>
              </a:solidFill>
              <a:ln cap="sq">
                <a:noFill/>
                <a:prstDash val="solid"/>
                <a:miter/>
              </a:ln>
            </p:spPr>
            <p:txBody>
              <a:bodyPr/>
              <a:lstStyle/>
              <a:p>
                <a:endParaRPr lang="es-PE"/>
              </a:p>
            </p:txBody>
          </p:sp>
        </p:grpSp>
        <p:grpSp>
          <p:nvGrpSpPr>
            <p:cNvPr id="178" name="Group 178"/>
            <p:cNvGrpSpPr/>
            <p:nvPr/>
          </p:nvGrpSpPr>
          <p:grpSpPr>
            <a:xfrm>
              <a:off x="1200269" y="3113768"/>
              <a:ext cx="185420" cy="200660"/>
              <a:chOff x="0" y="0"/>
              <a:chExt cx="185420" cy="200660"/>
            </a:xfrm>
          </p:grpSpPr>
          <p:sp>
            <p:nvSpPr>
              <p:cNvPr id="179" name="Freeform 179"/>
              <p:cNvSpPr/>
              <p:nvPr/>
            </p:nvSpPr>
            <p:spPr>
              <a:xfrm>
                <a:off x="48260" y="49530"/>
                <a:ext cx="90170" cy="100330"/>
              </a:xfrm>
              <a:custGeom>
                <a:avLst/>
                <a:gdLst/>
                <a:ahLst/>
                <a:cxnLst/>
                <a:rect l="l" t="t" r="r" b="b"/>
                <a:pathLst>
                  <a:path w="90170" h="100330">
                    <a:moveTo>
                      <a:pt x="6350" y="67310"/>
                    </a:moveTo>
                    <a:cubicBezTo>
                      <a:pt x="69850" y="0"/>
                      <a:pt x="81280" y="7620"/>
                      <a:pt x="85090" y="15240"/>
                    </a:cubicBezTo>
                    <a:cubicBezTo>
                      <a:pt x="90170" y="24130"/>
                      <a:pt x="87630" y="40640"/>
                      <a:pt x="81280" y="53340"/>
                    </a:cubicBezTo>
                    <a:cubicBezTo>
                      <a:pt x="73660" y="68580"/>
                      <a:pt x="43180" y="95250"/>
                      <a:pt x="29210" y="97790"/>
                    </a:cubicBezTo>
                    <a:cubicBezTo>
                      <a:pt x="20320" y="99060"/>
                      <a:pt x="8890" y="92710"/>
                      <a:pt x="5080" y="86360"/>
                    </a:cubicBezTo>
                    <a:cubicBezTo>
                      <a:pt x="2540" y="80010"/>
                      <a:pt x="5080" y="66040"/>
                      <a:pt x="10160" y="60960"/>
                    </a:cubicBezTo>
                    <a:cubicBezTo>
                      <a:pt x="13970" y="57150"/>
                      <a:pt x="24130" y="53340"/>
                      <a:pt x="29210" y="55880"/>
                    </a:cubicBezTo>
                    <a:cubicBezTo>
                      <a:pt x="35560" y="59690"/>
                      <a:pt x="45720" y="82550"/>
                      <a:pt x="41910" y="88900"/>
                    </a:cubicBezTo>
                    <a:cubicBezTo>
                      <a:pt x="38100" y="93980"/>
                      <a:pt x="17780" y="97790"/>
                      <a:pt x="11430" y="93980"/>
                    </a:cubicBezTo>
                    <a:cubicBezTo>
                      <a:pt x="6350" y="90170"/>
                      <a:pt x="1270" y="74930"/>
                      <a:pt x="5080" y="68580"/>
                    </a:cubicBezTo>
                    <a:cubicBezTo>
                      <a:pt x="8890" y="60960"/>
                      <a:pt x="29210" y="62230"/>
                      <a:pt x="38100" y="53340"/>
                    </a:cubicBezTo>
                    <a:cubicBezTo>
                      <a:pt x="49530" y="43180"/>
                      <a:pt x="52070" y="3810"/>
                      <a:pt x="60960" y="1270"/>
                    </a:cubicBezTo>
                    <a:cubicBezTo>
                      <a:pt x="68580" y="0"/>
                      <a:pt x="83820" y="11430"/>
                      <a:pt x="86360" y="20320"/>
                    </a:cubicBezTo>
                    <a:cubicBezTo>
                      <a:pt x="88900" y="30480"/>
                      <a:pt x="74930" y="49530"/>
                      <a:pt x="64770" y="62230"/>
                    </a:cubicBezTo>
                    <a:cubicBezTo>
                      <a:pt x="53340" y="77470"/>
                      <a:pt x="33020" y="99060"/>
                      <a:pt x="21590" y="100330"/>
                    </a:cubicBezTo>
                    <a:cubicBezTo>
                      <a:pt x="13970" y="100330"/>
                      <a:pt x="5080" y="93980"/>
                      <a:pt x="2540" y="88900"/>
                    </a:cubicBezTo>
                    <a:cubicBezTo>
                      <a:pt x="0" y="83820"/>
                      <a:pt x="6350" y="67310"/>
                      <a:pt x="6350" y="67310"/>
                    </a:cubicBezTo>
                  </a:path>
                </a:pathLst>
              </a:custGeom>
              <a:solidFill>
                <a:srgbClr val="FFFFFF"/>
              </a:solidFill>
              <a:ln cap="sq">
                <a:noFill/>
                <a:prstDash val="solid"/>
                <a:miter/>
              </a:ln>
            </p:spPr>
            <p:txBody>
              <a:bodyPr/>
              <a:lstStyle/>
              <a:p>
                <a:endParaRPr lang="es-PE"/>
              </a:p>
            </p:txBody>
          </p:sp>
        </p:grpSp>
        <p:grpSp>
          <p:nvGrpSpPr>
            <p:cNvPr id="180" name="Group 180"/>
            <p:cNvGrpSpPr/>
            <p:nvPr/>
          </p:nvGrpSpPr>
          <p:grpSpPr>
            <a:xfrm>
              <a:off x="1192649" y="3177268"/>
              <a:ext cx="139700" cy="138430"/>
              <a:chOff x="0" y="0"/>
              <a:chExt cx="139700" cy="138430"/>
            </a:xfrm>
          </p:grpSpPr>
          <p:sp>
            <p:nvSpPr>
              <p:cNvPr id="181" name="Freeform 181"/>
              <p:cNvSpPr/>
              <p:nvPr/>
            </p:nvSpPr>
            <p:spPr>
              <a:xfrm>
                <a:off x="50800" y="48260"/>
                <a:ext cx="39370" cy="39370"/>
              </a:xfrm>
              <a:custGeom>
                <a:avLst/>
                <a:gdLst/>
                <a:ahLst/>
                <a:cxnLst/>
                <a:rect l="l" t="t" r="r" b="b"/>
                <a:pathLst>
                  <a:path w="39370" h="39370">
                    <a:moveTo>
                      <a:pt x="33020" y="34290"/>
                    </a:moveTo>
                    <a:cubicBezTo>
                      <a:pt x="1270" y="27940"/>
                      <a:pt x="7620" y="5080"/>
                      <a:pt x="12700" y="2540"/>
                    </a:cubicBezTo>
                    <a:cubicBezTo>
                      <a:pt x="17780" y="0"/>
                      <a:pt x="38100" y="15240"/>
                      <a:pt x="38100" y="21590"/>
                    </a:cubicBezTo>
                    <a:cubicBezTo>
                      <a:pt x="38100" y="26670"/>
                      <a:pt x="17780" y="39370"/>
                      <a:pt x="11430" y="38100"/>
                    </a:cubicBezTo>
                    <a:cubicBezTo>
                      <a:pt x="6350" y="36830"/>
                      <a:pt x="1270" y="29210"/>
                      <a:pt x="0" y="24130"/>
                    </a:cubicBezTo>
                    <a:cubicBezTo>
                      <a:pt x="0" y="17780"/>
                      <a:pt x="3810" y="7620"/>
                      <a:pt x="8890" y="3810"/>
                    </a:cubicBezTo>
                    <a:cubicBezTo>
                      <a:pt x="13970" y="0"/>
                      <a:pt x="30480" y="0"/>
                      <a:pt x="34290" y="5080"/>
                    </a:cubicBezTo>
                    <a:cubicBezTo>
                      <a:pt x="39370" y="8890"/>
                      <a:pt x="36830" y="30480"/>
                      <a:pt x="36830" y="30480"/>
                    </a:cubicBezTo>
                  </a:path>
                </a:pathLst>
              </a:custGeom>
              <a:solidFill>
                <a:srgbClr val="FFFFFF"/>
              </a:solidFill>
              <a:ln cap="sq">
                <a:noFill/>
                <a:prstDash val="solid"/>
                <a:miter/>
              </a:ln>
            </p:spPr>
            <p:txBody>
              <a:bodyPr/>
              <a:lstStyle/>
              <a:p>
                <a:endParaRPr lang="es-PE"/>
              </a:p>
            </p:txBody>
          </p:sp>
        </p:grpSp>
        <p:grpSp>
          <p:nvGrpSpPr>
            <p:cNvPr id="182" name="Group 182"/>
            <p:cNvGrpSpPr/>
            <p:nvPr/>
          </p:nvGrpSpPr>
          <p:grpSpPr>
            <a:xfrm>
              <a:off x="1192649" y="2994388"/>
              <a:ext cx="261620" cy="322580"/>
              <a:chOff x="0" y="0"/>
              <a:chExt cx="261620" cy="322580"/>
            </a:xfrm>
          </p:grpSpPr>
          <p:sp>
            <p:nvSpPr>
              <p:cNvPr id="183" name="Freeform 183"/>
              <p:cNvSpPr/>
              <p:nvPr/>
            </p:nvSpPr>
            <p:spPr>
              <a:xfrm>
                <a:off x="50800" y="48260"/>
                <a:ext cx="160020" cy="224790"/>
              </a:xfrm>
              <a:custGeom>
                <a:avLst/>
                <a:gdLst/>
                <a:ahLst/>
                <a:cxnLst/>
                <a:rect l="l" t="t" r="r" b="b"/>
                <a:pathLst>
                  <a:path w="160020" h="224790">
                    <a:moveTo>
                      <a:pt x="0" y="199390"/>
                    </a:moveTo>
                    <a:cubicBezTo>
                      <a:pt x="49530" y="90170"/>
                      <a:pt x="97790" y="21590"/>
                      <a:pt x="121920" y="7620"/>
                    </a:cubicBezTo>
                    <a:cubicBezTo>
                      <a:pt x="130810" y="1270"/>
                      <a:pt x="140970" y="0"/>
                      <a:pt x="147320" y="2540"/>
                    </a:cubicBezTo>
                    <a:cubicBezTo>
                      <a:pt x="153670" y="6350"/>
                      <a:pt x="160020" y="20320"/>
                      <a:pt x="158750" y="26670"/>
                    </a:cubicBezTo>
                    <a:cubicBezTo>
                      <a:pt x="156210" y="34290"/>
                      <a:pt x="138430" y="44450"/>
                      <a:pt x="132080" y="43180"/>
                    </a:cubicBezTo>
                    <a:cubicBezTo>
                      <a:pt x="125730" y="43180"/>
                      <a:pt x="118110" y="35560"/>
                      <a:pt x="116840" y="29210"/>
                    </a:cubicBezTo>
                    <a:cubicBezTo>
                      <a:pt x="114300" y="24130"/>
                      <a:pt x="115570" y="13970"/>
                      <a:pt x="119380" y="8890"/>
                    </a:cubicBezTo>
                    <a:cubicBezTo>
                      <a:pt x="124460" y="3810"/>
                      <a:pt x="138430" y="0"/>
                      <a:pt x="144780" y="2540"/>
                    </a:cubicBezTo>
                    <a:cubicBezTo>
                      <a:pt x="151130" y="5080"/>
                      <a:pt x="160020" y="13970"/>
                      <a:pt x="158750" y="24130"/>
                    </a:cubicBezTo>
                    <a:cubicBezTo>
                      <a:pt x="157480" y="50800"/>
                      <a:pt x="82550" y="119380"/>
                      <a:pt x="60960" y="156210"/>
                    </a:cubicBezTo>
                    <a:cubicBezTo>
                      <a:pt x="46990" y="179070"/>
                      <a:pt x="45720" y="207010"/>
                      <a:pt x="34290" y="215900"/>
                    </a:cubicBezTo>
                    <a:cubicBezTo>
                      <a:pt x="27940" y="222250"/>
                      <a:pt x="17780" y="224790"/>
                      <a:pt x="12700" y="222250"/>
                    </a:cubicBezTo>
                    <a:cubicBezTo>
                      <a:pt x="6350" y="219710"/>
                      <a:pt x="0" y="199390"/>
                      <a:pt x="0" y="199390"/>
                    </a:cubicBezTo>
                  </a:path>
                </a:pathLst>
              </a:custGeom>
              <a:solidFill>
                <a:srgbClr val="FFFFFF"/>
              </a:solidFill>
              <a:ln cap="sq">
                <a:noFill/>
                <a:prstDash val="solid"/>
                <a:miter/>
              </a:ln>
            </p:spPr>
            <p:txBody>
              <a:bodyPr/>
              <a:lstStyle/>
              <a:p>
                <a:endParaRPr lang="es-PE"/>
              </a:p>
            </p:txBody>
          </p:sp>
        </p:grpSp>
        <p:grpSp>
          <p:nvGrpSpPr>
            <p:cNvPr id="184" name="Group 184"/>
            <p:cNvGrpSpPr/>
            <p:nvPr/>
          </p:nvGrpSpPr>
          <p:grpSpPr>
            <a:xfrm>
              <a:off x="1291709" y="2993118"/>
              <a:ext cx="480060" cy="853440"/>
              <a:chOff x="0" y="0"/>
              <a:chExt cx="480060" cy="853440"/>
            </a:xfrm>
          </p:grpSpPr>
          <p:sp>
            <p:nvSpPr>
              <p:cNvPr id="185" name="Freeform 185"/>
              <p:cNvSpPr/>
              <p:nvPr/>
            </p:nvSpPr>
            <p:spPr>
              <a:xfrm>
                <a:off x="46990" y="45720"/>
                <a:ext cx="389890" cy="758190"/>
              </a:xfrm>
              <a:custGeom>
                <a:avLst/>
                <a:gdLst/>
                <a:ahLst/>
                <a:cxnLst/>
                <a:rect l="l" t="t" r="r" b="b"/>
                <a:pathLst>
                  <a:path w="389890" h="758190">
                    <a:moveTo>
                      <a:pt x="62230" y="31750"/>
                    </a:moveTo>
                    <a:cubicBezTo>
                      <a:pt x="43180" y="83820"/>
                      <a:pt x="43180" y="105410"/>
                      <a:pt x="48260" y="132080"/>
                    </a:cubicBezTo>
                    <a:cubicBezTo>
                      <a:pt x="53340" y="171450"/>
                      <a:pt x="60960" y="228600"/>
                      <a:pt x="91440" y="279400"/>
                    </a:cubicBezTo>
                    <a:cubicBezTo>
                      <a:pt x="135890" y="355600"/>
                      <a:pt x="290830" y="458470"/>
                      <a:pt x="330200" y="519430"/>
                    </a:cubicBezTo>
                    <a:cubicBezTo>
                      <a:pt x="349250" y="548640"/>
                      <a:pt x="351790" y="562610"/>
                      <a:pt x="359410" y="593090"/>
                    </a:cubicBezTo>
                    <a:cubicBezTo>
                      <a:pt x="369570" y="635000"/>
                      <a:pt x="389890" y="730250"/>
                      <a:pt x="377190" y="749300"/>
                    </a:cubicBezTo>
                    <a:cubicBezTo>
                      <a:pt x="370840" y="756920"/>
                      <a:pt x="358140" y="758190"/>
                      <a:pt x="351790" y="756920"/>
                    </a:cubicBezTo>
                    <a:cubicBezTo>
                      <a:pt x="345440" y="754380"/>
                      <a:pt x="337820" y="746760"/>
                      <a:pt x="339090" y="741680"/>
                    </a:cubicBezTo>
                    <a:cubicBezTo>
                      <a:pt x="339090" y="734060"/>
                      <a:pt x="355600" y="715010"/>
                      <a:pt x="363220" y="715010"/>
                    </a:cubicBezTo>
                    <a:cubicBezTo>
                      <a:pt x="369570" y="715010"/>
                      <a:pt x="379730" y="727710"/>
                      <a:pt x="381000" y="734060"/>
                    </a:cubicBezTo>
                    <a:cubicBezTo>
                      <a:pt x="382270" y="739140"/>
                      <a:pt x="378460" y="750570"/>
                      <a:pt x="373380" y="753110"/>
                    </a:cubicBezTo>
                    <a:cubicBezTo>
                      <a:pt x="367030" y="755650"/>
                      <a:pt x="347980" y="753110"/>
                      <a:pt x="339090" y="742950"/>
                    </a:cubicBezTo>
                    <a:cubicBezTo>
                      <a:pt x="318770" y="720090"/>
                      <a:pt x="325120" y="603250"/>
                      <a:pt x="312420" y="566420"/>
                    </a:cubicBezTo>
                    <a:cubicBezTo>
                      <a:pt x="306070" y="548640"/>
                      <a:pt x="303530" y="544830"/>
                      <a:pt x="290830" y="528320"/>
                    </a:cubicBezTo>
                    <a:cubicBezTo>
                      <a:pt x="259080" y="488950"/>
                      <a:pt x="137160" y="397510"/>
                      <a:pt x="95250" y="349250"/>
                    </a:cubicBezTo>
                    <a:cubicBezTo>
                      <a:pt x="71120" y="322580"/>
                      <a:pt x="59690" y="309880"/>
                      <a:pt x="45720" y="279400"/>
                    </a:cubicBezTo>
                    <a:cubicBezTo>
                      <a:pt x="25400" y="232410"/>
                      <a:pt x="0" y="137160"/>
                      <a:pt x="3810" y="87630"/>
                    </a:cubicBezTo>
                    <a:cubicBezTo>
                      <a:pt x="5080" y="53340"/>
                      <a:pt x="19050" y="13970"/>
                      <a:pt x="33020" y="5080"/>
                    </a:cubicBezTo>
                    <a:cubicBezTo>
                      <a:pt x="40640" y="0"/>
                      <a:pt x="54610" y="1270"/>
                      <a:pt x="59690" y="6350"/>
                    </a:cubicBezTo>
                    <a:cubicBezTo>
                      <a:pt x="64770" y="10160"/>
                      <a:pt x="62230" y="31750"/>
                      <a:pt x="62230" y="31750"/>
                    </a:cubicBezTo>
                  </a:path>
                </a:pathLst>
              </a:custGeom>
              <a:solidFill>
                <a:srgbClr val="FFFFFF"/>
              </a:solidFill>
              <a:ln cap="sq">
                <a:noFill/>
                <a:prstDash val="solid"/>
                <a:miter/>
              </a:ln>
            </p:spPr>
            <p:txBody>
              <a:bodyPr/>
              <a:lstStyle/>
              <a:p>
                <a:endParaRPr lang="es-PE"/>
              </a:p>
            </p:txBody>
          </p:sp>
        </p:grpSp>
        <p:grpSp>
          <p:nvGrpSpPr>
            <p:cNvPr id="186" name="Group 186"/>
            <p:cNvGrpSpPr/>
            <p:nvPr/>
          </p:nvGrpSpPr>
          <p:grpSpPr>
            <a:xfrm>
              <a:off x="1571109" y="3526518"/>
              <a:ext cx="212090" cy="317500"/>
              <a:chOff x="0" y="0"/>
              <a:chExt cx="212090" cy="317500"/>
            </a:xfrm>
          </p:grpSpPr>
          <p:sp>
            <p:nvSpPr>
              <p:cNvPr id="187" name="Freeform 187"/>
              <p:cNvSpPr/>
              <p:nvPr/>
            </p:nvSpPr>
            <p:spPr>
              <a:xfrm>
                <a:off x="50800" y="49530"/>
                <a:ext cx="116840" cy="217170"/>
              </a:xfrm>
              <a:custGeom>
                <a:avLst/>
                <a:gdLst/>
                <a:ahLst/>
                <a:cxnLst/>
                <a:rect l="l" t="t" r="r" b="b"/>
                <a:pathLst>
                  <a:path w="116840" h="217170">
                    <a:moveTo>
                      <a:pt x="72390" y="198120"/>
                    </a:moveTo>
                    <a:cubicBezTo>
                      <a:pt x="2540" y="13970"/>
                      <a:pt x="11430" y="2540"/>
                      <a:pt x="19050" y="1270"/>
                    </a:cubicBezTo>
                    <a:cubicBezTo>
                      <a:pt x="25400" y="0"/>
                      <a:pt x="39370" y="7620"/>
                      <a:pt x="40640" y="13970"/>
                    </a:cubicBezTo>
                    <a:cubicBezTo>
                      <a:pt x="41910" y="21590"/>
                      <a:pt x="27940" y="41910"/>
                      <a:pt x="21590" y="43180"/>
                    </a:cubicBezTo>
                    <a:cubicBezTo>
                      <a:pt x="15240" y="43180"/>
                      <a:pt x="1270" y="27940"/>
                      <a:pt x="0" y="21590"/>
                    </a:cubicBezTo>
                    <a:cubicBezTo>
                      <a:pt x="0" y="15240"/>
                      <a:pt x="10160" y="3810"/>
                      <a:pt x="16510" y="2540"/>
                    </a:cubicBezTo>
                    <a:cubicBezTo>
                      <a:pt x="21590" y="0"/>
                      <a:pt x="29210" y="1270"/>
                      <a:pt x="35560" y="6350"/>
                    </a:cubicBezTo>
                    <a:cubicBezTo>
                      <a:pt x="53340" y="21590"/>
                      <a:pt x="87630" y="97790"/>
                      <a:pt x="99060" y="134620"/>
                    </a:cubicBezTo>
                    <a:cubicBezTo>
                      <a:pt x="107950" y="160020"/>
                      <a:pt x="116840" y="193040"/>
                      <a:pt x="110490" y="205740"/>
                    </a:cubicBezTo>
                    <a:cubicBezTo>
                      <a:pt x="106680" y="212090"/>
                      <a:pt x="97790" y="217170"/>
                      <a:pt x="91440" y="217170"/>
                    </a:cubicBezTo>
                    <a:cubicBezTo>
                      <a:pt x="85090" y="215900"/>
                      <a:pt x="72390" y="198120"/>
                      <a:pt x="72390" y="198120"/>
                    </a:cubicBezTo>
                  </a:path>
                </a:pathLst>
              </a:custGeom>
              <a:solidFill>
                <a:srgbClr val="FFFFFF"/>
              </a:solidFill>
              <a:ln cap="sq">
                <a:noFill/>
                <a:prstDash val="solid"/>
                <a:miter/>
              </a:ln>
            </p:spPr>
            <p:txBody>
              <a:bodyPr/>
              <a:lstStyle/>
              <a:p>
                <a:endParaRPr lang="es-PE"/>
              </a:p>
            </p:txBody>
          </p:sp>
        </p:grpSp>
        <p:grpSp>
          <p:nvGrpSpPr>
            <p:cNvPr id="188" name="Group 188"/>
            <p:cNvGrpSpPr/>
            <p:nvPr/>
          </p:nvGrpSpPr>
          <p:grpSpPr>
            <a:xfrm>
              <a:off x="1634609" y="3650978"/>
              <a:ext cx="154940" cy="176530"/>
              <a:chOff x="0" y="0"/>
              <a:chExt cx="154940" cy="176530"/>
            </a:xfrm>
          </p:grpSpPr>
          <p:sp>
            <p:nvSpPr>
              <p:cNvPr id="189" name="Freeform 189"/>
              <p:cNvSpPr/>
              <p:nvPr/>
            </p:nvSpPr>
            <p:spPr>
              <a:xfrm>
                <a:off x="50800" y="48260"/>
                <a:ext cx="53340" cy="77470"/>
              </a:xfrm>
              <a:custGeom>
                <a:avLst/>
                <a:gdLst/>
                <a:ahLst/>
                <a:cxnLst/>
                <a:rect l="l" t="t" r="r" b="b"/>
                <a:pathLst>
                  <a:path w="53340" h="77470">
                    <a:moveTo>
                      <a:pt x="36830" y="15240"/>
                    </a:moveTo>
                    <a:cubicBezTo>
                      <a:pt x="46990" y="73660"/>
                      <a:pt x="35560" y="77470"/>
                      <a:pt x="29210" y="76200"/>
                    </a:cubicBezTo>
                    <a:cubicBezTo>
                      <a:pt x="22860" y="76200"/>
                      <a:pt x="15240" y="64770"/>
                      <a:pt x="13970" y="59690"/>
                    </a:cubicBezTo>
                    <a:cubicBezTo>
                      <a:pt x="12700" y="53340"/>
                      <a:pt x="16510" y="45720"/>
                      <a:pt x="21590" y="41910"/>
                    </a:cubicBezTo>
                    <a:cubicBezTo>
                      <a:pt x="26670" y="39370"/>
                      <a:pt x="39370" y="38100"/>
                      <a:pt x="44450" y="41910"/>
                    </a:cubicBezTo>
                    <a:cubicBezTo>
                      <a:pt x="49530" y="44450"/>
                      <a:pt x="53340" y="53340"/>
                      <a:pt x="52070" y="58420"/>
                    </a:cubicBezTo>
                    <a:cubicBezTo>
                      <a:pt x="52070" y="64770"/>
                      <a:pt x="43180" y="74930"/>
                      <a:pt x="38100" y="76200"/>
                    </a:cubicBezTo>
                    <a:cubicBezTo>
                      <a:pt x="31750" y="77470"/>
                      <a:pt x="21590" y="73660"/>
                      <a:pt x="16510" y="67310"/>
                    </a:cubicBezTo>
                    <a:cubicBezTo>
                      <a:pt x="8890" y="59690"/>
                      <a:pt x="0" y="39370"/>
                      <a:pt x="0" y="26670"/>
                    </a:cubicBezTo>
                    <a:cubicBezTo>
                      <a:pt x="1270" y="17780"/>
                      <a:pt x="8890" y="3810"/>
                      <a:pt x="15240" y="2540"/>
                    </a:cubicBezTo>
                    <a:cubicBezTo>
                      <a:pt x="21590" y="0"/>
                      <a:pt x="36830" y="15240"/>
                      <a:pt x="36830" y="15240"/>
                    </a:cubicBezTo>
                  </a:path>
                </a:pathLst>
              </a:custGeom>
              <a:solidFill>
                <a:srgbClr val="FFFFFF"/>
              </a:solidFill>
              <a:ln cap="sq">
                <a:noFill/>
                <a:prstDash val="solid"/>
                <a:miter/>
              </a:ln>
            </p:spPr>
            <p:txBody>
              <a:bodyPr/>
              <a:lstStyle/>
              <a:p>
                <a:endParaRPr lang="es-PE"/>
              </a:p>
            </p:txBody>
          </p:sp>
        </p:grpSp>
        <p:grpSp>
          <p:nvGrpSpPr>
            <p:cNvPr id="190" name="Group 190"/>
            <p:cNvGrpSpPr/>
            <p:nvPr/>
          </p:nvGrpSpPr>
          <p:grpSpPr>
            <a:xfrm>
              <a:off x="1273929" y="3010898"/>
              <a:ext cx="163830" cy="185420"/>
              <a:chOff x="0" y="0"/>
              <a:chExt cx="163830" cy="185420"/>
            </a:xfrm>
          </p:grpSpPr>
          <p:sp>
            <p:nvSpPr>
              <p:cNvPr id="191" name="Freeform 191"/>
              <p:cNvSpPr/>
              <p:nvPr/>
            </p:nvSpPr>
            <p:spPr>
              <a:xfrm>
                <a:off x="49530" y="45720"/>
                <a:ext cx="66040" cy="90170"/>
              </a:xfrm>
              <a:custGeom>
                <a:avLst/>
                <a:gdLst/>
                <a:ahLst/>
                <a:cxnLst/>
                <a:rect l="l" t="t" r="r" b="b"/>
                <a:pathLst>
                  <a:path w="66040" h="90170">
                    <a:moveTo>
                      <a:pt x="62230" y="30480"/>
                    </a:moveTo>
                    <a:cubicBezTo>
                      <a:pt x="21590" y="90170"/>
                      <a:pt x="6350" y="83820"/>
                      <a:pt x="2540" y="77470"/>
                    </a:cubicBezTo>
                    <a:cubicBezTo>
                      <a:pt x="0" y="72390"/>
                      <a:pt x="3810" y="59690"/>
                      <a:pt x="7620" y="54610"/>
                    </a:cubicBezTo>
                    <a:cubicBezTo>
                      <a:pt x="11430" y="50800"/>
                      <a:pt x="20320" y="48260"/>
                      <a:pt x="25400" y="50800"/>
                    </a:cubicBezTo>
                    <a:cubicBezTo>
                      <a:pt x="31750" y="52070"/>
                      <a:pt x="39370" y="63500"/>
                      <a:pt x="40640" y="68580"/>
                    </a:cubicBezTo>
                    <a:cubicBezTo>
                      <a:pt x="40640" y="74930"/>
                      <a:pt x="31750" y="86360"/>
                      <a:pt x="26670" y="87630"/>
                    </a:cubicBezTo>
                    <a:cubicBezTo>
                      <a:pt x="21590" y="90170"/>
                      <a:pt x="12700" y="87630"/>
                      <a:pt x="7620" y="85090"/>
                    </a:cubicBezTo>
                    <a:cubicBezTo>
                      <a:pt x="3810" y="81280"/>
                      <a:pt x="1270" y="74930"/>
                      <a:pt x="1270" y="67310"/>
                    </a:cubicBezTo>
                    <a:cubicBezTo>
                      <a:pt x="1270" y="53340"/>
                      <a:pt x="19050" y="15240"/>
                      <a:pt x="31750" y="6350"/>
                    </a:cubicBezTo>
                    <a:cubicBezTo>
                      <a:pt x="40640" y="1270"/>
                      <a:pt x="55880" y="0"/>
                      <a:pt x="60960" y="5080"/>
                    </a:cubicBezTo>
                    <a:cubicBezTo>
                      <a:pt x="66040" y="8890"/>
                      <a:pt x="62230" y="30480"/>
                      <a:pt x="62230" y="30480"/>
                    </a:cubicBezTo>
                  </a:path>
                </a:pathLst>
              </a:custGeom>
              <a:solidFill>
                <a:srgbClr val="FFFFFF"/>
              </a:solidFill>
              <a:ln cap="sq">
                <a:noFill/>
                <a:prstDash val="solid"/>
                <a:miter/>
              </a:ln>
            </p:spPr>
            <p:txBody>
              <a:bodyPr/>
              <a:lstStyle/>
              <a:p>
                <a:endParaRPr lang="es-PE"/>
              </a:p>
            </p:txBody>
          </p:sp>
        </p:grpSp>
        <p:grpSp>
          <p:nvGrpSpPr>
            <p:cNvPr id="192" name="Group 192"/>
            <p:cNvGrpSpPr/>
            <p:nvPr/>
          </p:nvGrpSpPr>
          <p:grpSpPr>
            <a:xfrm>
              <a:off x="1275199" y="3031218"/>
              <a:ext cx="147320" cy="165100"/>
              <a:chOff x="0" y="0"/>
              <a:chExt cx="147320" cy="165100"/>
            </a:xfrm>
          </p:grpSpPr>
          <p:sp>
            <p:nvSpPr>
              <p:cNvPr id="193" name="Freeform 193"/>
              <p:cNvSpPr/>
              <p:nvPr/>
            </p:nvSpPr>
            <p:spPr>
              <a:xfrm>
                <a:off x="50800" y="48260"/>
                <a:ext cx="46990" cy="66040"/>
              </a:xfrm>
              <a:custGeom>
                <a:avLst/>
                <a:gdLst/>
                <a:ahLst/>
                <a:cxnLst/>
                <a:rect l="l" t="t" r="r" b="b"/>
                <a:pathLst>
                  <a:path w="46990" h="66040">
                    <a:moveTo>
                      <a:pt x="0" y="40640"/>
                    </a:moveTo>
                    <a:cubicBezTo>
                      <a:pt x="26670" y="0"/>
                      <a:pt x="38100" y="5080"/>
                      <a:pt x="41910" y="10160"/>
                    </a:cubicBezTo>
                    <a:cubicBezTo>
                      <a:pt x="44450" y="15240"/>
                      <a:pt x="44450" y="29210"/>
                      <a:pt x="39370" y="33020"/>
                    </a:cubicBezTo>
                    <a:cubicBezTo>
                      <a:pt x="34290" y="36830"/>
                      <a:pt x="13970" y="33020"/>
                      <a:pt x="10160" y="27940"/>
                    </a:cubicBezTo>
                    <a:cubicBezTo>
                      <a:pt x="6350" y="24130"/>
                      <a:pt x="10160" y="10160"/>
                      <a:pt x="13970" y="6350"/>
                    </a:cubicBezTo>
                    <a:cubicBezTo>
                      <a:pt x="17780" y="2540"/>
                      <a:pt x="25400" y="0"/>
                      <a:pt x="30480" y="2540"/>
                    </a:cubicBezTo>
                    <a:cubicBezTo>
                      <a:pt x="36830" y="3810"/>
                      <a:pt x="43180" y="12700"/>
                      <a:pt x="44450" y="19050"/>
                    </a:cubicBezTo>
                    <a:cubicBezTo>
                      <a:pt x="46990" y="27940"/>
                      <a:pt x="41910" y="44450"/>
                      <a:pt x="35560" y="52070"/>
                    </a:cubicBezTo>
                    <a:cubicBezTo>
                      <a:pt x="30480" y="58420"/>
                      <a:pt x="20320" y="66040"/>
                      <a:pt x="15240" y="64770"/>
                    </a:cubicBezTo>
                    <a:cubicBezTo>
                      <a:pt x="8890" y="63500"/>
                      <a:pt x="0" y="40640"/>
                      <a:pt x="0" y="40640"/>
                    </a:cubicBezTo>
                  </a:path>
                </a:pathLst>
              </a:custGeom>
              <a:solidFill>
                <a:srgbClr val="FFFFFF"/>
              </a:solidFill>
              <a:ln cap="sq">
                <a:noFill/>
                <a:prstDash val="solid"/>
                <a:miter/>
              </a:ln>
            </p:spPr>
            <p:txBody>
              <a:bodyPr/>
              <a:lstStyle/>
              <a:p>
                <a:endParaRPr lang="es-PE"/>
              </a:p>
            </p:txBody>
          </p:sp>
        </p:grpSp>
        <p:grpSp>
          <p:nvGrpSpPr>
            <p:cNvPr id="194" name="Group 194"/>
            <p:cNvGrpSpPr/>
            <p:nvPr/>
          </p:nvGrpSpPr>
          <p:grpSpPr>
            <a:xfrm>
              <a:off x="1285359" y="3033758"/>
              <a:ext cx="137160" cy="134620"/>
              <a:chOff x="0" y="0"/>
              <a:chExt cx="137160" cy="134620"/>
            </a:xfrm>
          </p:grpSpPr>
          <p:sp>
            <p:nvSpPr>
              <p:cNvPr id="195" name="Freeform 195"/>
              <p:cNvSpPr/>
              <p:nvPr/>
            </p:nvSpPr>
            <p:spPr>
              <a:xfrm>
                <a:off x="46990" y="46990"/>
                <a:ext cx="38100" cy="39370"/>
              </a:xfrm>
              <a:custGeom>
                <a:avLst/>
                <a:gdLst/>
                <a:ahLst/>
                <a:cxnLst/>
                <a:rect l="l" t="t" r="r" b="b"/>
                <a:pathLst>
                  <a:path w="38100" h="39370">
                    <a:moveTo>
                      <a:pt x="38100" y="12700"/>
                    </a:moveTo>
                    <a:cubicBezTo>
                      <a:pt x="21590" y="39370"/>
                      <a:pt x="6350" y="34290"/>
                      <a:pt x="3810" y="29210"/>
                    </a:cubicBezTo>
                    <a:cubicBezTo>
                      <a:pt x="0" y="22860"/>
                      <a:pt x="254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196" name="Group 196"/>
            <p:cNvGrpSpPr/>
            <p:nvPr/>
          </p:nvGrpSpPr>
          <p:grpSpPr>
            <a:xfrm>
              <a:off x="1285359" y="3033758"/>
              <a:ext cx="137160" cy="134620"/>
              <a:chOff x="0" y="0"/>
              <a:chExt cx="137160" cy="134620"/>
            </a:xfrm>
          </p:grpSpPr>
          <p:sp>
            <p:nvSpPr>
              <p:cNvPr id="197" name="Freeform 197"/>
              <p:cNvSpPr/>
              <p:nvPr/>
            </p:nvSpPr>
            <p:spPr>
              <a:xfrm>
                <a:off x="46990" y="46990"/>
                <a:ext cx="38100" cy="39370"/>
              </a:xfrm>
              <a:custGeom>
                <a:avLst/>
                <a:gdLst/>
                <a:ahLst/>
                <a:cxnLst/>
                <a:rect l="l" t="t" r="r" b="b"/>
                <a:pathLst>
                  <a:path w="38100" h="39370">
                    <a:moveTo>
                      <a:pt x="38100" y="12700"/>
                    </a:moveTo>
                    <a:cubicBezTo>
                      <a:pt x="21590" y="39370"/>
                      <a:pt x="6350" y="34290"/>
                      <a:pt x="3810" y="29210"/>
                    </a:cubicBezTo>
                    <a:cubicBezTo>
                      <a:pt x="0" y="22860"/>
                      <a:pt x="254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198" name="Group 198"/>
            <p:cNvGrpSpPr/>
            <p:nvPr/>
          </p:nvGrpSpPr>
          <p:grpSpPr>
            <a:xfrm>
              <a:off x="1285359" y="3033758"/>
              <a:ext cx="137160" cy="134620"/>
              <a:chOff x="0" y="0"/>
              <a:chExt cx="137160" cy="134620"/>
            </a:xfrm>
          </p:grpSpPr>
          <p:sp>
            <p:nvSpPr>
              <p:cNvPr id="199" name="Freeform 199"/>
              <p:cNvSpPr/>
              <p:nvPr/>
            </p:nvSpPr>
            <p:spPr>
              <a:xfrm>
                <a:off x="46990" y="46990"/>
                <a:ext cx="38100" cy="39370"/>
              </a:xfrm>
              <a:custGeom>
                <a:avLst/>
                <a:gdLst/>
                <a:ahLst/>
                <a:cxnLst/>
                <a:rect l="l" t="t" r="r" b="b"/>
                <a:pathLst>
                  <a:path w="38100" h="39370">
                    <a:moveTo>
                      <a:pt x="38100" y="12700"/>
                    </a:moveTo>
                    <a:cubicBezTo>
                      <a:pt x="21590" y="39370"/>
                      <a:pt x="6350" y="34290"/>
                      <a:pt x="3810" y="29210"/>
                    </a:cubicBezTo>
                    <a:cubicBezTo>
                      <a:pt x="0" y="22860"/>
                      <a:pt x="254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00" name="Group 200"/>
            <p:cNvGrpSpPr/>
            <p:nvPr/>
          </p:nvGrpSpPr>
          <p:grpSpPr>
            <a:xfrm>
              <a:off x="1312029" y="3009628"/>
              <a:ext cx="137160" cy="134620"/>
              <a:chOff x="0" y="0"/>
              <a:chExt cx="137160" cy="134620"/>
            </a:xfrm>
          </p:grpSpPr>
          <p:sp>
            <p:nvSpPr>
              <p:cNvPr id="201" name="Freeform 201"/>
              <p:cNvSpPr/>
              <p:nvPr/>
            </p:nvSpPr>
            <p:spPr>
              <a:xfrm>
                <a:off x="46990" y="46990"/>
                <a:ext cx="38100" cy="38100"/>
              </a:xfrm>
              <a:custGeom>
                <a:avLst/>
                <a:gdLst/>
                <a:ahLst/>
                <a:cxnLst/>
                <a:rect l="l" t="t" r="r" b="b"/>
                <a:pathLst>
                  <a:path w="38100" h="38100">
                    <a:moveTo>
                      <a:pt x="38100" y="12700"/>
                    </a:moveTo>
                    <a:cubicBezTo>
                      <a:pt x="21590" y="38100"/>
                      <a:pt x="6350" y="34290"/>
                      <a:pt x="3810" y="27940"/>
                    </a:cubicBezTo>
                    <a:cubicBezTo>
                      <a:pt x="0" y="22860"/>
                      <a:pt x="254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02" name="Group 202"/>
            <p:cNvGrpSpPr/>
            <p:nvPr/>
          </p:nvGrpSpPr>
          <p:grpSpPr>
            <a:xfrm>
              <a:off x="1313299" y="3003278"/>
              <a:ext cx="137160" cy="134620"/>
              <a:chOff x="0" y="0"/>
              <a:chExt cx="137160" cy="134620"/>
            </a:xfrm>
          </p:grpSpPr>
          <p:sp>
            <p:nvSpPr>
              <p:cNvPr id="203" name="Freeform 203"/>
              <p:cNvSpPr/>
              <p:nvPr/>
            </p:nvSpPr>
            <p:spPr>
              <a:xfrm>
                <a:off x="48260" y="46990"/>
                <a:ext cx="36830" cy="39370"/>
              </a:xfrm>
              <a:custGeom>
                <a:avLst/>
                <a:gdLst/>
                <a:ahLst/>
                <a:cxnLst/>
                <a:rect l="l" t="t" r="r" b="b"/>
                <a:pathLst>
                  <a:path w="36830" h="39370">
                    <a:moveTo>
                      <a:pt x="36830" y="12700"/>
                    </a:moveTo>
                    <a:cubicBezTo>
                      <a:pt x="21590" y="39370"/>
                      <a:pt x="6350" y="34290"/>
                      <a:pt x="2540" y="29210"/>
                    </a:cubicBezTo>
                    <a:cubicBezTo>
                      <a:pt x="0" y="22860"/>
                      <a:pt x="254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04" name="Group 204"/>
            <p:cNvGrpSpPr/>
            <p:nvPr/>
          </p:nvGrpSpPr>
          <p:grpSpPr>
            <a:xfrm>
              <a:off x="1313299" y="2999468"/>
              <a:ext cx="137160" cy="134620"/>
              <a:chOff x="0" y="0"/>
              <a:chExt cx="137160" cy="134620"/>
            </a:xfrm>
          </p:grpSpPr>
          <p:sp>
            <p:nvSpPr>
              <p:cNvPr id="205" name="Freeform 205"/>
              <p:cNvSpPr/>
              <p:nvPr/>
            </p:nvSpPr>
            <p:spPr>
              <a:xfrm>
                <a:off x="48260" y="46990"/>
                <a:ext cx="36830" cy="38100"/>
              </a:xfrm>
              <a:custGeom>
                <a:avLst/>
                <a:gdLst/>
                <a:ahLst/>
                <a:cxnLst/>
                <a:rect l="l" t="t" r="r" b="b"/>
                <a:pathLst>
                  <a:path w="36830" h="38100">
                    <a:moveTo>
                      <a:pt x="36830" y="12700"/>
                    </a:moveTo>
                    <a:cubicBezTo>
                      <a:pt x="21590" y="38100"/>
                      <a:pt x="6350" y="34290"/>
                      <a:pt x="2540" y="27940"/>
                    </a:cubicBezTo>
                    <a:cubicBezTo>
                      <a:pt x="0" y="22860"/>
                      <a:pt x="254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06" name="Group 206"/>
            <p:cNvGrpSpPr/>
            <p:nvPr/>
          </p:nvGrpSpPr>
          <p:grpSpPr>
            <a:xfrm>
              <a:off x="1313299" y="2995658"/>
              <a:ext cx="137160" cy="134620"/>
              <a:chOff x="0" y="0"/>
              <a:chExt cx="137160" cy="134620"/>
            </a:xfrm>
          </p:grpSpPr>
          <p:sp>
            <p:nvSpPr>
              <p:cNvPr id="207" name="Freeform 207"/>
              <p:cNvSpPr/>
              <p:nvPr/>
            </p:nvSpPr>
            <p:spPr>
              <a:xfrm>
                <a:off x="48260" y="46990"/>
                <a:ext cx="36830" cy="38100"/>
              </a:xfrm>
              <a:custGeom>
                <a:avLst/>
                <a:gdLst/>
                <a:ahLst/>
                <a:cxnLst/>
                <a:rect l="l" t="t" r="r" b="b"/>
                <a:pathLst>
                  <a:path w="36830" h="38100">
                    <a:moveTo>
                      <a:pt x="36830" y="12700"/>
                    </a:moveTo>
                    <a:cubicBezTo>
                      <a:pt x="21590" y="38100"/>
                      <a:pt x="6350" y="33020"/>
                      <a:pt x="2540" y="27940"/>
                    </a:cubicBezTo>
                    <a:cubicBezTo>
                      <a:pt x="0" y="22860"/>
                      <a:pt x="254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08" name="Group 208"/>
            <p:cNvGrpSpPr/>
            <p:nvPr/>
          </p:nvGrpSpPr>
          <p:grpSpPr>
            <a:xfrm>
              <a:off x="1296789" y="2991848"/>
              <a:ext cx="152400" cy="170180"/>
              <a:chOff x="0" y="0"/>
              <a:chExt cx="152400" cy="170180"/>
            </a:xfrm>
          </p:grpSpPr>
          <p:sp>
            <p:nvSpPr>
              <p:cNvPr id="209" name="Freeform 209"/>
              <p:cNvSpPr/>
              <p:nvPr/>
            </p:nvSpPr>
            <p:spPr>
              <a:xfrm>
                <a:off x="48260" y="48260"/>
                <a:ext cx="53340" cy="72390"/>
              </a:xfrm>
              <a:custGeom>
                <a:avLst/>
                <a:gdLst/>
                <a:ahLst/>
                <a:cxnLst/>
                <a:rect l="l" t="t" r="r" b="b"/>
                <a:pathLst>
                  <a:path w="53340" h="72390">
                    <a:moveTo>
                      <a:pt x="52070" y="29210"/>
                    </a:moveTo>
                    <a:cubicBezTo>
                      <a:pt x="15240" y="72390"/>
                      <a:pt x="7620" y="68580"/>
                      <a:pt x="5080" y="63500"/>
                    </a:cubicBezTo>
                    <a:cubicBezTo>
                      <a:pt x="1270" y="58420"/>
                      <a:pt x="0" y="44450"/>
                      <a:pt x="3810" y="40640"/>
                    </a:cubicBezTo>
                    <a:cubicBezTo>
                      <a:pt x="7620" y="35560"/>
                      <a:pt x="31750" y="35560"/>
                      <a:pt x="35560" y="40640"/>
                    </a:cubicBezTo>
                    <a:cubicBezTo>
                      <a:pt x="38100" y="45720"/>
                      <a:pt x="29210" y="67310"/>
                      <a:pt x="22860" y="69850"/>
                    </a:cubicBezTo>
                    <a:cubicBezTo>
                      <a:pt x="19050" y="72390"/>
                      <a:pt x="10160" y="69850"/>
                      <a:pt x="6350" y="64770"/>
                    </a:cubicBezTo>
                    <a:cubicBezTo>
                      <a:pt x="2540" y="60960"/>
                      <a:pt x="0" y="50800"/>
                      <a:pt x="2540" y="41910"/>
                    </a:cubicBezTo>
                    <a:cubicBezTo>
                      <a:pt x="5080" y="30480"/>
                      <a:pt x="19050" y="6350"/>
                      <a:pt x="29210" y="2540"/>
                    </a:cubicBezTo>
                    <a:cubicBezTo>
                      <a:pt x="35560" y="0"/>
                      <a:pt x="45720" y="3810"/>
                      <a:pt x="49530" y="8890"/>
                    </a:cubicBezTo>
                    <a:cubicBezTo>
                      <a:pt x="53340" y="12700"/>
                      <a:pt x="52070" y="29210"/>
                      <a:pt x="52070" y="29210"/>
                    </a:cubicBezTo>
                  </a:path>
                </a:pathLst>
              </a:custGeom>
              <a:solidFill>
                <a:srgbClr val="FFFFFF"/>
              </a:solidFill>
              <a:ln cap="sq">
                <a:noFill/>
                <a:prstDash val="solid"/>
                <a:miter/>
              </a:ln>
            </p:spPr>
            <p:txBody>
              <a:bodyPr/>
              <a:lstStyle/>
              <a:p>
                <a:endParaRPr lang="es-PE"/>
              </a:p>
            </p:txBody>
          </p:sp>
        </p:grpSp>
        <p:grpSp>
          <p:nvGrpSpPr>
            <p:cNvPr id="210" name="Group 210"/>
            <p:cNvGrpSpPr/>
            <p:nvPr/>
          </p:nvGrpSpPr>
          <p:grpSpPr>
            <a:xfrm>
              <a:off x="1296789" y="3010898"/>
              <a:ext cx="137160" cy="134620"/>
              <a:chOff x="0" y="0"/>
              <a:chExt cx="137160" cy="134620"/>
            </a:xfrm>
          </p:grpSpPr>
          <p:sp>
            <p:nvSpPr>
              <p:cNvPr id="211" name="Freeform 211"/>
              <p:cNvSpPr/>
              <p:nvPr/>
            </p:nvSpPr>
            <p:spPr>
              <a:xfrm>
                <a:off x="48260" y="46990"/>
                <a:ext cx="38100" cy="39370"/>
              </a:xfrm>
              <a:custGeom>
                <a:avLst/>
                <a:gdLst/>
                <a:ahLst/>
                <a:cxnLst/>
                <a:rect l="l" t="t" r="r" b="b"/>
                <a:pathLst>
                  <a:path w="38100" h="39370">
                    <a:moveTo>
                      <a:pt x="38100" y="13970"/>
                    </a:moveTo>
                    <a:cubicBezTo>
                      <a:pt x="21590" y="39370"/>
                      <a:pt x="6350" y="34290"/>
                      <a:pt x="2540" y="29210"/>
                    </a:cubicBezTo>
                    <a:cubicBezTo>
                      <a:pt x="0" y="24130"/>
                      <a:pt x="2540" y="7620"/>
                      <a:pt x="7620" y="3810"/>
                    </a:cubicBezTo>
                    <a:cubicBezTo>
                      <a:pt x="12700" y="0"/>
                      <a:pt x="33020" y="6350"/>
                      <a:pt x="33020" y="6350"/>
                    </a:cubicBezTo>
                  </a:path>
                </a:pathLst>
              </a:custGeom>
              <a:solidFill>
                <a:srgbClr val="FFFFFF"/>
              </a:solidFill>
              <a:ln cap="sq">
                <a:noFill/>
                <a:prstDash val="solid"/>
                <a:miter/>
              </a:ln>
            </p:spPr>
            <p:txBody>
              <a:bodyPr/>
              <a:lstStyle/>
              <a:p>
                <a:endParaRPr lang="es-PE"/>
              </a:p>
            </p:txBody>
          </p:sp>
        </p:grpSp>
        <p:grpSp>
          <p:nvGrpSpPr>
            <p:cNvPr id="212" name="Group 212"/>
            <p:cNvGrpSpPr/>
            <p:nvPr/>
          </p:nvGrpSpPr>
          <p:grpSpPr>
            <a:xfrm>
              <a:off x="1245989" y="3009628"/>
              <a:ext cx="223520" cy="1051560"/>
              <a:chOff x="0" y="0"/>
              <a:chExt cx="223520" cy="1051560"/>
            </a:xfrm>
          </p:grpSpPr>
          <p:sp>
            <p:nvSpPr>
              <p:cNvPr id="213" name="Freeform 213"/>
              <p:cNvSpPr/>
              <p:nvPr/>
            </p:nvSpPr>
            <p:spPr>
              <a:xfrm>
                <a:off x="44450" y="46990"/>
                <a:ext cx="129540" cy="955040"/>
              </a:xfrm>
              <a:custGeom>
                <a:avLst/>
                <a:gdLst/>
                <a:ahLst/>
                <a:cxnLst/>
                <a:rect l="l" t="t" r="r" b="b"/>
                <a:pathLst>
                  <a:path w="129540" h="955040">
                    <a:moveTo>
                      <a:pt x="90170" y="26670"/>
                    </a:moveTo>
                    <a:cubicBezTo>
                      <a:pt x="48260" y="135890"/>
                      <a:pt x="46990" y="154940"/>
                      <a:pt x="44450" y="190500"/>
                    </a:cubicBezTo>
                    <a:cubicBezTo>
                      <a:pt x="39370" y="255270"/>
                      <a:pt x="31750" y="365760"/>
                      <a:pt x="39370" y="466090"/>
                    </a:cubicBezTo>
                    <a:cubicBezTo>
                      <a:pt x="46990" y="585470"/>
                      <a:pt x="81280" y="781050"/>
                      <a:pt x="101600" y="858520"/>
                    </a:cubicBezTo>
                    <a:cubicBezTo>
                      <a:pt x="110490" y="894080"/>
                      <a:pt x="128270" y="915670"/>
                      <a:pt x="127000" y="932180"/>
                    </a:cubicBezTo>
                    <a:cubicBezTo>
                      <a:pt x="127000" y="941070"/>
                      <a:pt x="121920" y="951230"/>
                      <a:pt x="116840" y="952500"/>
                    </a:cubicBezTo>
                    <a:cubicBezTo>
                      <a:pt x="110490" y="953770"/>
                      <a:pt x="95250" y="946150"/>
                      <a:pt x="93980" y="939800"/>
                    </a:cubicBezTo>
                    <a:cubicBezTo>
                      <a:pt x="92710" y="934720"/>
                      <a:pt x="106680" y="918210"/>
                      <a:pt x="111760" y="919480"/>
                    </a:cubicBezTo>
                    <a:cubicBezTo>
                      <a:pt x="118110" y="919480"/>
                      <a:pt x="128270" y="939800"/>
                      <a:pt x="125730" y="943610"/>
                    </a:cubicBezTo>
                    <a:cubicBezTo>
                      <a:pt x="123190" y="948690"/>
                      <a:pt x="101600" y="951230"/>
                      <a:pt x="97790" y="947420"/>
                    </a:cubicBezTo>
                    <a:cubicBezTo>
                      <a:pt x="93980" y="943610"/>
                      <a:pt x="99060" y="922020"/>
                      <a:pt x="105410" y="919480"/>
                    </a:cubicBezTo>
                    <a:cubicBezTo>
                      <a:pt x="109220" y="918210"/>
                      <a:pt x="124460" y="925830"/>
                      <a:pt x="127000" y="930910"/>
                    </a:cubicBezTo>
                    <a:cubicBezTo>
                      <a:pt x="129540" y="935990"/>
                      <a:pt x="124460" y="947420"/>
                      <a:pt x="120650" y="951230"/>
                    </a:cubicBezTo>
                    <a:cubicBezTo>
                      <a:pt x="115570" y="953770"/>
                      <a:pt x="106680" y="955040"/>
                      <a:pt x="100330" y="949960"/>
                    </a:cubicBezTo>
                    <a:cubicBezTo>
                      <a:pt x="88900" y="943610"/>
                      <a:pt x="82550" y="919480"/>
                      <a:pt x="73660" y="889000"/>
                    </a:cubicBezTo>
                    <a:cubicBezTo>
                      <a:pt x="50800" y="811530"/>
                      <a:pt x="16510" y="586740"/>
                      <a:pt x="7620" y="466090"/>
                    </a:cubicBezTo>
                    <a:cubicBezTo>
                      <a:pt x="0" y="375920"/>
                      <a:pt x="2540" y="297180"/>
                      <a:pt x="6350" y="231140"/>
                    </a:cubicBezTo>
                    <a:cubicBezTo>
                      <a:pt x="8890" y="180340"/>
                      <a:pt x="11430" y="139700"/>
                      <a:pt x="21590" y="100330"/>
                    </a:cubicBezTo>
                    <a:cubicBezTo>
                      <a:pt x="30480" y="66040"/>
                      <a:pt x="45720" y="17780"/>
                      <a:pt x="60960" y="6350"/>
                    </a:cubicBezTo>
                    <a:cubicBezTo>
                      <a:pt x="67310" y="1270"/>
                      <a:pt x="78740" y="0"/>
                      <a:pt x="83820" y="3810"/>
                    </a:cubicBezTo>
                    <a:cubicBezTo>
                      <a:pt x="88900" y="7620"/>
                      <a:pt x="90170" y="26670"/>
                      <a:pt x="90170" y="26670"/>
                    </a:cubicBezTo>
                  </a:path>
                </a:pathLst>
              </a:custGeom>
              <a:solidFill>
                <a:srgbClr val="FFFFFF"/>
              </a:solidFill>
              <a:ln cap="sq">
                <a:noFill/>
                <a:prstDash val="solid"/>
                <a:miter/>
              </a:ln>
            </p:spPr>
            <p:txBody>
              <a:bodyPr/>
              <a:lstStyle/>
              <a:p>
                <a:endParaRPr lang="es-PE"/>
              </a:p>
            </p:txBody>
          </p:sp>
        </p:grpSp>
        <p:grpSp>
          <p:nvGrpSpPr>
            <p:cNvPr id="214" name="Group 214"/>
            <p:cNvGrpSpPr/>
            <p:nvPr/>
          </p:nvGrpSpPr>
          <p:grpSpPr>
            <a:xfrm>
              <a:off x="1280279" y="2994388"/>
              <a:ext cx="167640" cy="172720"/>
              <a:chOff x="0" y="0"/>
              <a:chExt cx="167640" cy="172720"/>
            </a:xfrm>
          </p:grpSpPr>
          <p:sp>
            <p:nvSpPr>
              <p:cNvPr id="215" name="Freeform 215"/>
              <p:cNvSpPr/>
              <p:nvPr/>
            </p:nvSpPr>
            <p:spPr>
              <a:xfrm>
                <a:off x="49530" y="46990"/>
                <a:ext cx="69850" cy="76200"/>
              </a:xfrm>
              <a:custGeom>
                <a:avLst/>
                <a:gdLst/>
                <a:ahLst/>
                <a:cxnLst/>
                <a:rect l="l" t="t" r="r" b="b"/>
                <a:pathLst>
                  <a:path w="69850" h="76200">
                    <a:moveTo>
                      <a:pt x="66040" y="33020"/>
                    </a:moveTo>
                    <a:cubicBezTo>
                      <a:pt x="12700" y="74930"/>
                      <a:pt x="2540" y="66040"/>
                      <a:pt x="1270" y="59690"/>
                    </a:cubicBezTo>
                    <a:cubicBezTo>
                      <a:pt x="0" y="53340"/>
                      <a:pt x="5080" y="39370"/>
                      <a:pt x="11430" y="38100"/>
                    </a:cubicBezTo>
                    <a:cubicBezTo>
                      <a:pt x="17780" y="35560"/>
                      <a:pt x="38100" y="45720"/>
                      <a:pt x="40640" y="52070"/>
                    </a:cubicBezTo>
                    <a:cubicBezTo>
                      <a:pt x="41910" y="58420"/>
                      <a:pt x="34290" y="69850"/>
                      <a:pt x="27940" y="73660"/>
                    </a:cubicBezTo>
                    <a:cubicBezTo>
                      <a:pt x="22860" y="76200"/>
                      <a:pt x="13970" y="74930"/>
                      <a:pt x="10160" y="71120"/>
                    </a:cubicBezTo>
                    <a:cubicBezTo>
                      <a:pt x="5080" y="67310"/>
                      <a:pt x="0" y="57150"/>
                      <a:pt x="1270" y="48260"/>
                    </a:cubicBezTo>
                    <a:cubicBezTo>
                      <a:pt x="3810" y="36830"/>
                      <a:pt x="20320" y="19050"/>
                      <a:pt x="31750" y="11430"/>
                    </a:cubicBezTo>
                    <a:cubicBezTo>
                      <a:pt x="41910" y="5080"/>
                      <a:pt x="58420" y="0"/>
                      <a:pt x="64770" y="3810"/>
                    </a:cubicBezTo>
                    <a:cubicBezTo>
                      <a:pt x="69850" y="7620"/>
                      <a:pt x="66040" y="33020"/>
                      <a:pt x="66040" y="33020"/>
                    </a:cubicBezTo>
                  </a:path>
                </a:pathLst>
              </a:custGeom>
              <a:solidFill>
                <a:srgbClr val="FFFFFF"/>
              </a:solidFill>
              <a:ln cap="sq">
                <a:noFill/>
                <a:prstDash val="solid"/>
                <a:miter/>
              </a:ln>
            </p:spPr>
            <p:txBody>
              <a:bodyPr/>
              <a:lstStyle/>
              <a:p>
                <a:endParaRPr lang="es-PE"/>
              </a:p>
            </p:txBody>
          </p:sp>
        </p:grpSp>
        <p:grpSp>
          <p:nvGrpSpPr>
            <p:cNvPr id="216" name="Group 216"/>
            <p:cNvGrpSpPr/>
            <p:nvPr/>
          </p:nvGrpSpPr>
          <p:grpSpPr>
            <a:xfrm>
              <a:off x="1275199" y="3032488"/>
              <a:ext cx="139700" cy="143510"/>
              <a:chOff x="0" y="0"/>
              <a:chExt cx="139700" cy="143510"/>
            </a:xfrm>
          </p:grpSpPr>
          <p:sp>
            <p:nvSpPr>
              <p:cNvPr id="217" name="Freeform 217"/>
              <p:cNvSpPr/>
              <p:nvPr/>
            </p:nvSpPr>
            <p:spPr>
              <a:xfrm>
                <a:off x="48260" y="48260"/>
                <a:ext cx="40640" cy="44450"/>
              </a:xfrm>
              <a:custGeom>
                <a:avLst/>
                <a:gdLst/>
                <a:ahLst/>
                <a:cxnLst/>
                <a:rect l="l" t="t" r="r" b="b"/>
                <a:pathLst>
                  <a:path w="40640" h="44450">
                    <a:moveTo>
                      <a:pt x="36830" y="33020"/>
                    </a:moveTo>
                    <a:cubicBezTo>
                      <a:pt x="5080" y="38100"/>
                      <a:pt x="2540" y="13970"/>
                      <a:pt x="7620" y="10160"/>
                    </a:cubicBezTo>
                    <a:cubicBezTo>
                      <a:pt x="11430" y="6350"/>
                      <a:pt x="35560" y="13970"/>
                      <a:pt x="38100" y="19050"/>
                    </a:cubicBezTo>
                    <a:cubicBezTo>
                      <a:pt x="39370" y="25400"/>
                      <a:pt x="24130" y="43180"/>
                      <a:pt x="17780" y="44450"/>
                    </a:cubicBezTo>
                    <a:cubicBezTo>
                      <a:pt x="12700" y="44450"/>
                      <a:pt x="5080" y="39370"/>
                      <a:pt x="2540" y="34290"/>
                    </a:cubicBezTo>
                    <a:cubicBezTo>
                      <a:pt x="0" y="29210"/>
                      <a:pt x="0" y="16510"/>
                      <a:pt x="3810" y="11430"/>
                    </a:cubicBezTo>
                    <a:cubicBezTo>
                      <a:pt x="7620" y="6350"/>
                      <a:pt x="22860" y="0"/>
                      <a:pt x="27940" y="2540"/>
                    </a:cubicBezTo>
                    <a:cubicBezTo>
                      <a:pt x="34290" y="5080"/>
                      <a:pt x="40640" y="25400"/>
                      <a:pt x="40640" y="25400"/>
                    </a:cubicBezTo>
                  </a:path>
                </a:pathLst>
              </a:custGeom>
              <a:solidFill>
                <a:srgbClr val="FFFFFF"/>
              </a:solidFill>
              <a:ln cap="sq">
                <a:noFill/>
                <a:prstDash val="solid"/>
                <a:miter/>
              </a:ln>
            </p:spPr>
            <p:txBody>
              <a:bodyPr/>
              <a:lstStyle/>
              <a:p>
                <a:endParaRPr lang="es-PE"/>
              </a:p>
            </p:txBody>
          </p:sp>
        </p:grpSp>
        <p:grpSp>
          <p:nvGrpSpPr>
            <p:cNvPr id="218" name="Group 218"/>
            <p:cNvGrpSpPr/>
            <p:nvPr/>
          </p:nvGrpSpPr>
          <p:grpSpPr>
            <a:xfrm>
              <a:off x="1272659" y="2994388"/>
              <a:ext cx="172720" cy="190500"/>
              <a:chOff x="0" y="0"/>
              <a:chExt cx="172720" cy="190500"/>
            </a:xfrm>
          </p:grpSpPr>
          <p:sp>
            <p:nvSpPr>
              <p:cNvPr id="219" name="Freeform 219"/>
              <p:cNvSpPr/>
              <p:nvPr/>
            </p:nvSpPr>
            <p:spPr>
              <a:xfrm>
                <a:off x="50800" y="48260"/>
                <a:ext cx="71120" cy="93980"/>
              </a:xfrm>
              <a:custGeom>
                <a:avLst/>
                <a:gdLst/>
                <a:ahLst/>
                <a:cxnLst/>
                <a:rect l="l" t="t" r="r" b="b"/>
                <a:pathLst>
                  <a:path w="71120" h="93980">
                    <a:moveTo>
                      <a:pt x="0" y="71120"/>
                    </a:moveTo>
                    <a:cubicBezTo>
                      <a:pt x="52070" y="0"/>
                      <a:pt x="63500" y="3810"/>
                      <a:pt x="67310" y="8890"/>
                    </a:cubicBezTo>
                    <a:cubicBezTo>
                      <a:pt x="71120" y="13970"/>
                      <a:pt x="71120" y="29210"/>
                      <a:pt x="67310" y="33020"/>
                    </a:cubicBezTo>
                    <a:cubicBezTo>
                      <a:pt x="62230" y="38100"/>
                      <a:pt x="38100" y="36830"/>
                      <a:pt x="34290" y="31750"/>
                    </a:cubicBezTo>
                    <a:cubicBezTo>
                      <a:pt x="30480" y="26670"/>
                      <a:pt x="36830" y="7620"/>
                      <a:pt x="41910" y="3810"/>
                    </a:cubicBezTo>
                    <a:cubicBezTo>
                      <a:pt x="45720" y="1270"/>
                      <a:pt x="55880" y="1270"/>
                      <a:pt x="60960" y="3810"/>
                    </a:cubicBezTo>
                    <a:cubicBezTo>
                      <a:pt x="66040" y="7620"/>
                      <a:pt x="71120" y="16510"/>
                      <a:pt x="71120" y="25400"/>
                    </a:cubicBezTo>
                    <a:cubicBezTo>
                      <a:pt x="69850" y="41910"/>
                      <a:pt x="44450" y="81280"/>
                      <a:pt x="31750" y="90170"/>
                    </a:cubicBezTo>
                    <a:cubicBezTo>
                      <a:pt x="24130" y="93980"/>
                      <a:pt x="13970" y="93980"/>
                      <a:pt x="8890" y="91440"/>
                    </a:cubicBezTo>
                    <a:cubicBezTo>
                      <a:pt x="3810" y="87630"/>
                      <a:pt x="0" y="71120"/>
                      <a:pt x="0" y="71120"/>
                    </a:cubicBezTo>
                  </a:path>
                </a:pathLst>
              </a:custGeom>
              <a:solidFill>
                <a:srgbClr val="FFFFFF"/>
              </a:solidFill>
              <a:ln cap="sq">
                <a:noFill/>
                <a:prstDash val="solid"/>
                <a:miter/>
              </a:ln>
            </p:spPr>
            <p:txBody>
              <a:bodyPr/>
              <a:lstStyle/>
              <a:p>
                <a:endParaRPr lang="es-PE"/>
              </a:p>
            </p:txBody>
          </p:sp>
        </p:grpSp>
        <p:grpSp>
          <p:nvGrpSpPr>
            <p:cNvPr id="220" name="Group 220"/>
            <p:cNvGrpSpPr/>
            <p:nvPr/>
          </p:nvGrpSpPr>
          <p:grpSpPr>
            <a:xfrm>
              <a:off x="1268849" y="2989308"/>
              <a:ext cx="172720" cy="190500"/>
              <a:chOff x="0" y="0"/>
              <a:chExt cx="172720" cy="190500"/>
            </a:xfrm>
          </p:grpSpPr>
          <p:sp>
            <p:nvSpPr>
              <p:cNvPr id="221" name="Freeform 221"/>
              <p:cNvSpPr/>
              <p:nvPr/>
            </p:nvSpPr>
            <p:spPr>
              <a:xfrm>
                <a:off x="49530" y="46990"/>
                <a:ext cx="73660" cy="93980"/>
              </a:xfrm>
              <a:custGeom>
                <a:avLst/>
                <a:gdLst/>
                <a:ahLst/>
                <a:cxnLst/>
                <a:rect l="l" t="t" r="r" b="b"/>
                <a:pathLst>
                  <a:path w="73660" h="93980">
                    <a:moveTo>
                      <a:pt x="71120" y="35560"/>
                    </a:moveTo>
                    <a:cubicBezTo>
                      <a:pt x="19050" y="93980"/>
                      <a:pt x="7620" y="90170"/>
                      <a:pt x="3810" y="85090"/>
                    </a:cubicBezTo>
                    <a:cubicBezTo>
                      <a:pt x="1270" y="80010"/>
                      <a:pt x="1270" y="66040"/>
                      <a:pt x="5080" y="60960"/>
                    </a:cubicBezTo>
                    <a:cubicBezTo>
                      <a:pt x="8890" y="55880"/>
                      <a:pt x="16510" y="52070"/>
                      <a:pt x="22860" y="53340"/>
                    </a:cubicBezTo>
                    <a:cubicBezTo>
                      <a:pt x="29210" y="54610"/>
                      <a:pt x="38100" y="63500"/>
                      <a:pt x="40640" y="69850"/>
                    </a:cubicBezTo>
                    <a:cubicBezTo>
                      <a:pt x="41910" y="74930"/>
                      <a:pt x="39370" y="83820"/>
                      <a:pt x="34290" y="87630"/>
                    </a:cubicBezTo>
                    <a:cubicBezTo>
                      <a:pt x="30480" y="91440"/>
                      <a:pt x="16510" y="93980"/>
                      <a:pt x="10160" y="90170"/>
                    </a:cubicBezTo>
                    <a:cubicBezTo>
                      <a:pt x="5080" y="87630"/>
                      <a:pt x="0" y="77470"/>
                      <a:pt x="1270" y="68580"/>
                    </a:cubicBezTo>
                    <a:cubicBezTo>
                      <a:pt x="2540" y="53340"/>
                      <a:pt x="22860" y="24130"/>
                      <a:pt x="36830" y="12700"/>
                    </a:cubicBezTo>
                    <a:cubicBezTo>
                      <a:pt x="45720" y="6350"/>
                      <a:pt x="62230" y="0"/>
                      <a:pt x="67310" y="3810"/>
                    </a:cubicBezTo>
                    <a:cubicBezTo>
                      <a:pt x="73660" y="6350"/>
                      <a:pt x="71120" y="35560"/>
                      <a:pt x="71120" y="35560"/>
                    </a:cubicBezTo>
                  </a:path>
                </a:pathLst>
              </a:custGeom>
              <a:solidFill>
                <a:srgbClr val="FFFFFF"/>
              </a:solidFill>
              <a:ln cap="sq">
                <a:noFill/>
                <a:prstDash val="solid"/>
                <a:miter/>
              </a:ln>
            </p:spPr>
            <p:txBody>
              <a:bodyPr/>
              <a:lstStyle/>
              <a:p>
                <a:endParaRPr lang="es-PE"/>
              </a:p>
            </p:txBody>
          </p:sp>
        </p:grpSp>
        <p:grpSp>
          <p:nvGrpSpPr>
            <p:cNvPr id="222" name="Group 222"/>
            <p:cNvGrpSpPr/>
            <p:nvPr/>
          </p:nvGrpSpPr>
          <p:grpSpPr>
            <a:xfrm>
              <a:off x="1271389" y="2993118"/>
              <a:ext cx="177800" cy="185420"/>
              <a:chOff x="0" y="0"/>
              <a:chExt cx="177800" cy="185420"/>
            </a:xfrm>
          </p:grpSpPr>
          <p:sp>
            <p:nvSpPr>
              <p:cNvPr id="223" name="Freeform 223"/>
              <p:cNvSpPr/>
              <p:nvPr/>
            </p:nvSpPr>
            <p:spPr>
              <a:xfrm>
                <a:off x="48260" y="48260"/>
                <a:ext cx="78740" cy="88900"/>
              </a:xfrm>
              <a:custGeom>
                <a:avLst/>
                <a:gdLst/>
                <a:ahLst/>
                <a:cxnLst/>
                <a:rect l="l" t="t" r="r" b="b"/>
                <a:pathLst>
                  <a:path w="78740" h="88900">
                    <a:moveTo>
                      <a:pt x="3810" y="55880"/>
                    </a:moveTo>
                    <a:cubicBezTo>
                      <a:pt x="58420" y="1270"/>
                      <a:pt x="68580" y="3810"/>
                      <a:pt x="73660" y="7620"/>
                    </a:cubicBezTo>
                    <a:cubicBezTo>
                      <a:pt x="77470" y="12700"/>
                      <a:pt x="78740" y="26670"/>
                      <a:pt x="74930" y="31750"/>
                    </a:cubicBezTo>
                    <a:cubicBezTo>
                      <a:pt x="71120" y="36830"/>
                      <a:pt x="53340" y="40640"/>
                      <a:pt x="48260" y="36830"/>
                    </a:cubicBezTo>
                    <a:cubicBezTo>
                      <a:pt x="41910" y="33020"/>
                      <a:pt x="39370" y="13970"/>
                      <a:pt x="43180" y="8890"/>
                    </a:cubicBezTo>
                    <a:cubicBezTo>
                      <a:pt x="46990" y="3810"/>
                      <a:pt x="60960" y="0"/>
                      <a:pt x="66040" y="2540"/>
                    </a:cubicBezTo>
                    <a:cubicBezTo>
                      <a:pt x="72390" y="5080"/>
                      <a:pt x="78740" y="15240"/>
                      <a:pt x="78740" y="22860"/>
                    </a:cubicBezTo>
                    <a:cubicBezTo>
                      <a:pt x="77470" y="39370"/>
                      <a:pt x="43180" y="81280"/>
                      <a:pt x="27940" y="86360"/>
                    </a:cubicBezTo>
                    <a:cubicBezTo>
                      <a:pt x="19050" y="88900"/>
                      <a:pt x="6350" y="83820"/>
                      <a:pt x="2540" y="78740"/>
                    </a:cubicBezTo>
                    <a:cubicBezTo>
                      <a:pt x="0" y="73660"/>
                      <a:pt x="3810" y="55880"/>
                      <a:pt x="3810" y="55880"/>
                    </a:cubicBezTo>
                  </a:path>
                </a:pathLst>
              </a:custGeom>
              <a:solidFill>
                <a:srgbClr val="FFFFFF"/>
              </a:solidFill>
              <a:ln cap="sq">
                <a:noFill/>
                <a:prstDash val="solid"/>
                <a:miter/>
              </a:ln>
            </p:spPr>
            <p:txBody>
              <a:bodyPr/>
              <a:lstStyle/>
              <a:p>
                <a:endParaRPr lang="es-PE"/>
              </a:p>
            </p:txBody>
          </p:sp>
        </p:grpSp>
        <p:grpSp>
          <p:nvGrpSpPr>
            <p:cNvPr id="224" name="Group 224"/>
            <p:cNvGrpSpPr/>
            <p:nvPr/>
          </p:nvGrpSpPr>
          <p:grpSpPr>
            <a:xfrm>
              <a:off x="1652389" y="3360148"/>
              <a:ext cx="137160" cy="134620"/>
              <a:chOff x="0" y="0"/>
              <a:chExt cx="137160" cy="134620"/>
            </a:xfrm>
          </p:grpSpPr>
          <p:sp>
            <p:nvSpPr>
              <p:cNvPr id="225" name="Freeform 225"/>
              <p:cNvSpPr/>
              <p:nvPr/>
            </p:nvSpPr>
            <p:spPr>
              <a:xfrm>
                <a:off x="46990" y="46990"/>
                <a:ext cx="38100" cy="38100"/>
              </a:xfrm>
              <a:custGeom>
                <a:avLst/>
                <a:gdLst/>
                <a:ahLst/>
                <a:cxnLst/>
                <a:rect l="l" t="t" r="r" b="b"/>
                <a:pathLst>
                  <a:path w="38100" h="38100">
                    <a:moveTo>
                      <a:pt x="38100" y="12700"/>
                    </a:moveTo>
                    <a:cubicBezTo>
                      <a:pt x="21590" y="38100"/>
                      <a:pt x="6350" y="33020"/>
                      <a:pt x="3810" y="27940"/>
                    </a:cubicBezTo>
                    <a:cubicBezTo>
                      <a:pt x="0" y="22860"/>
                      <a:pt x="254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26" name="Group 226"/>
            <p:cNvGrpSpPr/>
            <p:nvPr/>
          </p:nvGrpSpPr>
          <p:grpSpPr>
            <a:xfrm>
              <a:off x="1601589" y="3358878"/>
              <a:ext cx="194310" cy="201930"/>
              <a:chOff x="0" y="0"/>
              <a:chExt cx="194310" cy="201930"/>
            </a:xfrm>
          </p:grpSpPr>
          <p:sp>
            <p:nvSpPr>
              <p:cNvPr id="227" name="Freeform 227"/>
              <p:cNvSpPr/>
              <p:nvPr/>
            </p:nvSpPr>
            <p:spPr>
              <a:xfrm>
                <a:off x="49530" y="46990"/>
                <a:ext cx="96520" cy="106680"/>
              </a:xfrm>
              <a:custGeom>
                <a:avLst/>
                <a:gdLst/>
                <a:ahLst/>
                <a:cxnLst/>
                <a:rect l="l" t="t" r="r" b="b"/>
                <a:pathLst>
                  <a:path w="96520" h="106680">
                    <a:moveTo>
                      <a:pt x="93980" y="35560"/>
                    </a:moveTo>
                    <a:cubicBezTo>
                      <a:pt x="25400" y="105410"/>
                      <a:pt x="19050" y="106680"/>
                      <a:pt x="13970" y="104140"/>
                    </a:cubicBezTo>
                    <a:cubicBezTo>
                      <a:pt x="7620" y="100330"/>
                      <a:pt x="0" y="83820"/>
                      <a:pt x="2540" y="77470"/>
                    </a:cubicBezTo>
                    <a:cubicBezTo>
                      <a:pt x="5080" y="71120"/>
                      <a:pt x="24130" y="64770"/>
                      <a:pt x="30480" y="67310"/>
                    </a:cubicBezTo>
                    <a:cubicBezTo>
                      <a:pt x="35560" y="71120"/>
                      <a:pt x="38100" y="95250"/>
                      <a:pt x="34290" y="100330"/>
                    </a:cubicBezTo>
                    <a:cubicBezTo>
                      <a:pt x="30480" y="105410"/>
                      <a:pt x="15240" y="105410"/>
                      <a:pt x="10160" y="102870"/>
                    </a:cubicBezTo>
                    <a:cubicBezTo>
                      <a:pt x="5080" y="99060"/>
                      <a:pt x="0" y="88900"/>
                      <a:pt x="1270" y="80010"/>
                    </a:cubicBezTo>
                    <a:cubicBezTo>
                      <a:pt x="5080" y="63500"/>
                      <a:pt x="38100" y="30480"/>
                      <a:pt x="55880" y="17780"/>
                    </a:cubicBezTo>
                    <a:cubicBezTo>
                      <a:pt x="67310" y="10160"/>
                      <a:pt x="83820" y="0"/>
                      <a:pt x="90170" y="3810"/>
                    </a:cubicBezTo>
                    <a:cubicBezTo>
                      <a:pt x="96520" y="7620"/>
                      <a:pt x="93980" y="35560"/>
                      <a:pt x="93980" y="35560"/>
                    </a:cubicBezTo>
                  </a:path>
                </a:pathLst>
              </a:custGeom>
              <a:solidFill>
                <a:srgbClr val="FFFFFF"/>
              </a:solidFill>
              <a:ln cap="sq">
                <a:noFill/>
                <a:prstDash val="solid"/>
                <a:miter/>
              </a:ln>
            </p:spPr>
            <p:txBody>
              <a:bodyPr/>
              <a:lstStyle/>
              <a:p>
                <a:endParaRPr lang="es-PE"/>
              </a:p>
            </p:txBody>
          </p:sp>
        </p:grpSp>
        <p:grpSp>
          <p:nvGrpSpPr>
            <p:cNvPr id="228" name="Group 228"/>
            <p:cNvGrpSpPr/>
            <p:nvPr/>
          </p:nvGrpSpPr>
          <p:grpSpPr>
            <a:xfrm>
              <a:off x="1604129" y="3376658"/>
              <a:ext cx="175260" cy="185420"/>
              <a:chOff x="0" y="0"/>
              <a:chExt cx="175260" cy="185420"/>
            </a:xfrm>
          </p:grpSpPr>
          <p:sp>
            <p:nvSpPr>
              <p:cNvPr id="229" name="Freeform 229"/>
              <p:cNvSpPr/>
              <p:nvPr/>
            </p:nvSpPr>
            <p:spPr>
              <a:xfrm>
                <a:off x="41910" y="49530"/>
                <a:ext cx="82550" cy="86360"/>
              </a:xfrm>
              <a:custGeom>
                <a:avLst/>
                <a:gdLst/>
                <a:ahLst/>
                <a:cxnLst/>
                <a:rect l="l" t="t" r="r" b="b"/>
                <a:pathLst>
                  <a:path w="82550" h="86360">
                    <a:moveTo>
                      <a:pt x="50800" y="20320"/>
                    </a:moveTo>
                    <a:cubicBezTo>
                      <a:pt x="53340" y="68580"/>
                      <a:pt x="80010" y="60960"/>
                      <a:pt x="81280" y="66040"/>
                    </a:cubicBezTo>
                    <a:cubicBezTo>
                      <a:pt x="82550" y="69850"/>
                      <a:pt x="69850" y="83820"/>
                      <a:pt x="63500" y="85090"/>
                    </a:cubicBezTo>
                    <a:cubicBezTo>
                      <a:pt x="57150" y="86360"/>
                      <a:pt x="45720" y="78740"/>
                      <a:pt x="43180" y="73660"/>
                    </a:cubicBezTo>
                    <a:cubicBezTo>
                      <a:pt x="40640" y="67310"/>
                      <a:pt x="43180" y="55880"/>
                      <a:pt x="48260" y="50800"/>
                    </a:cubicBezTo>
                    <a:cubicBezTo>
                      <a:pt x="52070" y="46990"/>
                      <a:pt x="60960" y="43180"/>
                      <a:pt x="66040" y="45720"/>
                    </a:cubicBezTo>
                    <a:cubicBezTo>
                      <a:pt x="72390" y="48260"/>
                      <a:pt x="81280" y="69850"/>
                      <a:pt x="78740" y="76200"/>
                    </a:cubicBezTo>
                    <a:cubicBezTo>
                      <a:pt x="76200" y="81280"/>
                      <a:pt x="62230" y="85090"/>
                      <a:pt x="55880" y="83820"/>
                    </a:cubicBezTo>
                    <a:cubicBezTo>
                      <a:pt x="49530" y="82550"/>
                      <a:pt x="43180" y="76200"/>
                      <a:pt x="41910" y="71120"/>
                    </a:cubicBezTo>
                    <a:cubicBezTo>
                      <a:pt x="41910" y="63500"/>
                      <a:pt x="57150" y="45720"/>
                      <a:pt x="63500" y="45720"/>
                    </a:cubicBezTo>
                    <a:cubicBezTo>
                      <a:pt x="68580" y="44450"/>
                      <a:pt x="77470" y="50800"/>
                      <a:pt x="80010" y="55880"/>
                    </a:cubicBezTo>
                    <a:cubicBezTo>
                      <a:pt x="82550" y="60960"/>
                      <a:pt x="81280" y="74930"/>
                      <a:pt x="76200" y="78740"/>
                    </a:cubicBezTo>
                    <a:cubicBezTo>
                      <a:pt x="66040" y="86360"/>
                      <a:pt x="17780" y="80010"/>
                      <a:pt x="8890" y="67310"/>
                    </a:cubicBezTo>
                    <a:cubicBezTo>
                      <a:pt x="0" y="54610"/>
                      <a:pt x="8890" y="16510"/>
                      <a:pt x="16510" y="7620"/>
                    </a:cubicBezTo>
                    <a:cubicBezTo>
                      <a:pt x="22860" y="1270"/>
                      <a:pt x="33020" y="0"/>
                      <a:pt x="38100" y="1270"/>
                    </a:cubicBezTo>
                    <a:cubicBezTo>
                      <a:pt x="44450" y="3810"/>
                      <a:pt x="50800" y="20320"/>
                      <a:pt x="50800" y="20320"/>
                    </a:cubicBezTo>
                  </a:path>
                </a:pathLst>
              </a:custGeom>
              <a:solidFill>
                <a:srgbClr val="FFFFFF"/>
              </a:solidFill>
              <a:ln cap="sq">
                <a:noFill/>
                <a:prstDash val="solid"/>
                <a:miter/>
              </a:ln>
            </p:spPr>
            <p:txBody>
              <a:bodyPr/>
              <a:lstStyle/>
              <a:p>
                <a:endParaRPr lang="es-PE"/>
              </a:p>
            </p:txBody>
          </p:sp>
        </p:grpSp>
        <p:grpSp>
          <p:nvGrpSpPr>
            <p:cNvPr id="230" name="Group 230"/>
            <p:cNvGrpSpPr/>
            <p:nvPr/>
          </p:nvGrpSpPr>
          <p:grpSpPr>
            <a:xfrm>
              <a:off x="1638419" y="3413488"/>
              <a:ext cx="140970" cy="144780"/>
              <a:chOff x="0" y="0"/>
              <a:chExt cx="140970" cy="144780"/>
            </a:xfrm>
          </p:grpSpPr>
          <p:sp>
            <p:nvSpPr>
              <p:cNvPr id="231" name="Freeform 231"/>
              <p:cNvSpPr/>
              <p:nvPr/>
            </p:nvSpPr>
            <p:spPr>
              <a:xfrm>
                <a:off x="50800" y="49530"/>
                <a:ext cx="39370" cy="44450"/>
              </a:xfrm>
              <a:custGeom>
                <a:avLst/>
                <a:gdLst/>
                <a:ahLst/>
                <a:cxnLst/>
                <a:rect l="l" t="t" r="r" b="b"/>
                <a:pathLst>
                  <a:path w="39370" h="44450">
                    <a:moveTo>
                      <a:pt x="0" y="20320"/>
                    </a:moveTo>
                    <a:cubicBezTo>
                      <a:pt x="25400" y="2540"/>
                      <a:pt x="38100" y="22860"/>
                      <a:pt x="35560" y="29210"/>
                    </a:cubicBezTo>
                    <a:cubicBezTo>
                      <a:pt x="33020" y="34290"/>
                      <a:pt x="8890" y="38100"/>
                      <a:pt x="5080" y="34290"/>
                    </a:cubicBezTo>
                    <a:cubicBezTo>
                      <a:pt x="0" y="29210"/>
                      <a:pt x="6350" y="6350"/>
                      <a:pt x="11430" y="2540"/>
                    </a:cubicBezTo>
                    <a:cubicBezTo>
                      <a:pt x="15240" y="0"/>
                      <a:pt x="25400" y="1270"/>
                      <a:pt x="29210" y="5080"/>
                    </a:cubicBezTo>
                    <a:cubicBezTo>
                      <a:pt x="34290" y="8890"/>
                      <a:pt x="39370" y="19050"/>
                      <a:pt x="38100" y="25400"/>
                    </a:cubicBezTo>
                    <a:cubicBezTo>
                      <a:pt x="36830" y="31750"/>
                      <a:pt x="26670" y="43180"/>
                      <a:pt x="20320" y="44450"/>
                    </a:cubicBezTo>
                    <a:cubicBezTo>
                      <a:pt x="13970" y="44450"/>
                      <a:pt x="0" y="27940"/>
                      <a:pt x="0" y="27940"/>
                    </a:cubicBezTo>
                  </a:path>
                </a:pathLst>
              </a:custGeom>
              <a:solidFill>
                <a:srgbClr val="FFFFFF"/>
              </a:solidFill>
              <a:ln cap="sq">
                <a:noFill/>
                <a:prstDash val="solid"/>
                <a:miter/>
              </a:ln>
            </p:spPr>
            <p:txBody>
              <a:bodyPr/>
              <a:lstStyle/>
              <a:p>
                <a:endParaRPr lang="es-PE"/>
              </a:p>
            </p:txBody>
          </p:sp>
        </p:grpSp>
        <p:grpSp>
          <p:nvGrpSpPr>
            <p:cNvPr id="232" name="Group 232"/>
            <p:cNvGrpSpPr/>
            <p:nvPr/>
          </p:nvGrpSpPr>
          <p:grpSpPr>
            <a:xfrm>
              <a:off x="1662549" y="3356338"/>
              <a:ext cx="154940" cy="149860"/>
              <a:chOff x="0" y="0"/>
              <a:chExt cx="154940" cy="149860"/>
            </a:xfrm>
          </p:grpSpPr>
          <p:sp>
            <p:nvSpPr>
              <p:cNvPr id="233" name="Freeform 233"/>
              <p:cNvSpPr/>
              <p:nvPr/>
            </p:nvSpPr>
            <p:spPr>
              <a:xfrm>
                <a:off x="50800" y="48260"/>
                <a:ext cx="55880" cy="50800"/>
              </a:xfrm>
              <a:custGeom>
                <a:avLst/>
                <a:gdLst/>
                <a:ahLst/>
                <a:cxnLst/>
                <a:rect l="l" t="t" r="r" b="b"/>
                <a:pathLst>
                  <a:path w="55880" h="50800">
                    <a:moveTo>
                      <a:pt x="26670" y="48260"/>
                    </a:moveTo>
                    <a:cubicBezTo>
                      <a:pt x="0" y="25400"/>
                      <a:pt x="20320" y="10160"/>
                      <a:pt x="25400" y="12700"/>
                    </a:cubicBezTo>
                    <a:cubicBezTo>
                      <a:pt x="31750" y="13970"/>
                      <a:pt x="36830" y="36830"/>
                      <a:pt x="33020" y="43180"/>
                    </a:cubicBezTo>
                    <a:cubicBezTo>
                      <a:pt x="30480" y="48260"/>
                      <a:pt x="21590" y="50800"/>
                      <a:pt x="16510" y="49530"/>
                    </a:cubicBezTo>
                    <a:cubicBezTo>
                      <a:pt x="10160" y="48260"/>
                      <a:pt x="0" y="39370"/>
                      <a:pt x="0" y="33020"/>
                    </a:cubicBezTo>
                    <a:cubicBezTo>
                      <a:pt x="0" y="24130"/>
                      <a:pt x="15240" y="5080"/>
                      <a:pt x="24130" y="2540"/>
                    </a:cubicBezTo>
                    <a:cubicBezTo>
                      <a:pt x="33020" y="0"/>
                      <a:pt x="45720" y="3810"/>
                      <a:pt x="50800" y="10160"/>
                    </a:cubicBezTo>
                    <a:cubicBezTo>
                      <a:pt x="55880" y="15240"/>
                      <a:pt x="53340" y="36830"/>
                      <a:pt x="53340" y="36830"/>
                    </a:cubicBezTo>
                  </a:path>
                </a:pathLst>
              </a:custGeom>
              <a:solidFill>
                <a:srgbClr val="FFFFFF"/>
              </a:solidFill>
              <a:ln cap="sq">
                <a:noFill/>
                <a:prstDash val="solid"/>
                <a:miter/>
              </a:ln>
            </p:spPr>
            <p:txBody>
              <a:bodyPr/>
              <a:lstStyle/>
              <a:p>
                <a:endParaRPr lang="es-PE"/>
              </a:p>
            </p:txBody>
          </p:sp>
        </p:grpSp>
        <p:grpSp>
          <p:nvGrpSpPr>
            <p:cNvPr id="234" name="Group 234"/>
            <p:cNvGrpSpPr/>
            <p:nvPr/>
          </p:nvGrpSpPr>
          <p:grpSpPr>
            <a:xfrm>
              <a:off x="1681599" y="3351258"/>
              <a:ext cx="140970" cy="142240"/>
              <a:chOff x="0" y="0"/>
              <a:chExt cx="140970" cy="142240"/>
            </a:xfrm>
          </p:grpSpPr>
          <p:sp>
            <p:nvSpPr>
              <p:cNvPr id="235" name="Freeform 235"/>
              <p:cNvSpPr/>
              <p:nvPr/>
            </p:nvSpPr>
            <p:spPr>
              <a:xfrm>
                <a:off x="49530" y="50800"/>
                <a:ext cx="39370" cy="40640"/>
              </a:xfrm>
              <a:custGeom>
                <a:avLst/>
                <a:gdLst/>
                <a:ahLst/>
                <a:cxnLst/>
                <a:rect l="l" t="t" r="r" b="b"/>
                <a:pathLst>
                  <a:path w="39370" h="40640">
                    <a:moveTo>
                      <a:pt x="1270" y="20320"/>
                    </a:moveTo>
                    <a:cubicBezTo>
                      <a:pt x="33020" y="3810"/>
                      <a:pt x="38100" y="27940"/>
                      <a:pt x="34290" y="33020"/>
                    </a:cubicBezTo>
                    <a:cubicBezTo>
                      <a:pt x="29210" y="36830"/>
                      <a:pt x="5080" y="33020"/>
                      <a:pt x="2540" y="27940"/>
                    </a:cubicBezTo>
                    <a:cubicBezTo>
                      <a:pt x="0" y="22860"/>
                      <a:pt x="12700" y="1270"/>
                      <a:pt x="19050" y="0"/>
                    </a:cubicBezTo>
                    <a:cubicBezTo>
                      <a:pt x="25400" y="0"/>
                      <a:pt x="39370" y="12700"/>
                      <a:pt x="39370" y="20320"/>
                    </a:cubicBezTo>
                    <a:cubicBezTo>
                      <a:pt x="39370" y="26670"/>
                      <a:pt x="26670" y="40640"/>
                      <a:pt x="19050" y="40640"/>
                    </a:cubicBezTo>
                    <a:cubicBezTo>
                      <a:pt x="13970" y="40640"/>
                      <a:pt x="1270" y="22860"/>
                      <a:pt x="1270" y="22860"/>
                    </a:cubicBezTo>
                  </a:path>
                </a:pathLst>
              </a:custGeom>
              <a:solidFill>
                <a:srgbClr val="FFFFFF"/>
              </a:solidFill>
              <a:ln cap="sq">
                <a:noFill/>
                <a:prstDash val="solid"/>
                <a:miter/>
              </a:ln>
            </p:spPr>
            <p:txBody>
              <a:bodyPr/>
              <a:lstStyle/>
              <a:p>
                <a:endParaRPr lang="es-PE"/>
              </a:p>
            </p:txBody>
          </p:sp>
        </p:grpSp>
        <p:grpSp>
          <p:nvGrpSpPr>
            <p:cNvPr id="236" name="Group 236"/>
            <p:cNvGrpSpPr/>
            <p:nvPr/>
          </p:nvGrpSpPr>
          <p:grpSpPr>
            <a:xfrm>
              <a:off x="1684139" y="3356338"/>
              <a:ext cx="137160" cy="134620"/>
              <a:chOff x="0" y="0"/>
              <a:chExt cx="137160" cy="134620"/>
            </a:xfrm>
          </p:grpSpPr>
          <p:sp>
            <p:nvSpPr>
              <p:cNvPr id="237" name="Freeform 237"/>
              <p:cNvSpPr/>
              <p:nvPr/>
            </p:nvSpPr>
            <p:spPr>
              <a:xfrm>
                <a:off x="46990" y="46990"/>
                <a:ext cx="38100" cy="38100"/>
              </a:xfrm>
              <a:custGeom>
                <a:avLst/>
                <a:gdLst/>
                <a:ahLst/>
                <a:cxnLst/>
                <a:rect l="l" t="t" r="r" b="b"/>
                <a:pathLst>
                  <a:path w="38100" h="38100">
                    <a:moveTo>
                      <a:pt x="38100" y="12700"/>
                    </a:moveTo>
                    <a:cubicBezTo>
                      <a:pt x="21590" y="38100"/>
                      <a:pt x="6350" y="34290"/>
                      <a:pt x="3810" y="27940"/>
                    </a:cubicBezTo>
                    <a:cubicBezTo>
                      <a:pt x="0" y="22860"/>
                      <a:pt x="381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38" name="Group 238"/>
            <p:cNvGrpSpPr/>
            <p:nvPr/>
          </p:nvGrpSpPr>
          <p:grpSpPr>
            <a:xfrm>
              <a:off x="1675249" y="3351258"/>
              <a:ext cx="144780" cy="140970"/>
              <a:chOff x="0" y="0"/>
              <a:chExt cx="144780" cy="140970"/>
            </a:xfrm>
          </p:grpSpPr>
          <p:sp>
            <p:nvSpPr>
              <p:cNvPr id="239" name="Freeform 239"/>
              <p:cNvSpPr/>
              <p:nvPr/>
            </p:nvSpPr>
            <p:spPr>
              <a:xfrm>
                <a:off x="49530" y="49530"/>
                <a:ext cx="44450" cy="40640"/>
              </a:xfrm>
              <a:custGeom>
                <a:avLst/>
                <a:gdLst/>
                <a:ahLst/>
                <a:cxnLst/>
                <a:rect l="l" t="t" r="r" b="b"/>
                <a:pathLst>
                  <a:path w="44450" h="40640">
                    <a:moveTo>
                      <a:pt x="20320" y="40640"/>
                    </a:moveTo>
                    <a:cubicBezTo>
                      <a:pt x="2540" y="13970"/>
                      <a:pt x="22860" y="1270"/>
                      <a:pt x="29210" y="3810"/>
                    </a:cubicBezTo>
                    <a:cubicBezTo>
                      <a:pt x="34290" y="6350"/>
                      <a:pt x="38100" y="30480"/>
                      <a:pt x="34290" y="34290"/>
                    </a:cubicBezTo>
                    <a:cubicBezTo>
                      <a:pt x="29210" y="39370"/>
                      <a:pt x="6350" y="33020"/>
                      <a:pt x="2540" y="27940"/>
                    </a:cubicBezTo>
                    <a:cubicBezTo>
                      <a:pt x="0" y="24130"/>
                      <a:pt x="1270" y="13970"/>
                      <a:pt x="5080" y="10160"/>
                    </a:cubicBezTo>
                    <a:cubicBezTo>
                      <a:pt x="8890" y="5080"/>
                      <a:pt x="19050" y="0"/>
                      <a:pt x="25400" y="1270"/>
                    </a:cubicBezTo>
                    <a:cubicBezTo>
                      <a:pt x="31750" y="2540"/>
                      <a:pt x="43180" y="12700"/>
                      <a:pt x="44450" y="19050"/>
                    </a:cubicBezTo>
                    <a:cubicBezTo>
                      <a:pt x="44450" y="25400"/>
                      <a:pt x="27940" y="40640"/>
                      <a:pt x="27940" y="40640"/>
                    </a:cubicBezTo>
                  </a:path>
                </a:pathLst>
              </a:custGeom>
              <a:solidFill>
                <a:srgbClr val="FFFFFF"/>
              </a:solidFill>
              <a:ln cap="sq">
                <a:noFill/>
                <a:prstDash val="solid"/>
                <a:miter/>
              </a:ln>
            </p:spPr>
            <p:txBody>
              <a:bodyPr/>
              <a:lstStyle/>
              <a:p>
                <a:endParaRPr lang="es-PE"/>
              </a:p>
            </p:txBody>
          </p:sp>
        </p:grpSp>
        <p:grpSp>
          <p:nvGrpSpPr>
            <p:cNvPr id="240" name="Group 240"/>
            <p:cNvGrpSpPr/>
            <p:nvPr/>
          </p:nvGrpSpPr>
          <p:grpSpPr>
            <a:xfrm>
              <a:off x="1648579" y="3353798"/>
              <a:ext cx="162560" cy="184150"/>
              <a:chOff x="0" y="0"/>
              <a:chExt cx="162560" cy="184150"/>
            </a:xfrm>
          </p:grpSpPr>
          <p:sp>
            <p:nvSpPr>
              <p:cNvPr id="241" name="Freeform 241"/>
              <p:cNvSpPr/>
              <p:nvPr/>
            </p:nvSpPr>
            <p:spPr>
              <a:xfrm>
                <a:off x="49530" y="46990"/>
                <a:ext cx="62230" cy="87630"/>
              </a:xfrm>
              <a:custGeom>
                <a:avLst/>
                <a:gdLst/>
                <a:ahLst/>
                <a:cxnLst/>
                <a:rect l="l" t="t" r="r" b="b"/>
                <a:pathLst>
                  <a:path w="62230" h="87630">
                    <a:moveTo>
                      <a:pt x="62230" y="27940"/>
                    </a:moveTo>
                    <a:cubicBezTo>
                      <a:pt x="25400" y="86360"/>
                      <a:pt x="17780" y="86360"/>
                      <a:pt x="12700" y="83820"/>
                    </a:cubicBezTo>
                    <a:cubicBezTo>
                      <a:pt x="7620" y="80010"/>
                      <a:pt x="0" y="68580"/>
                      <a:pt x="1270" y="62230"/>
                    </a:cubicBezTo>
                    <a:cubicBezTo>
                      <a:pt x="2540" y="55880"/>
                      <a:pt x="12700" y="48260"/>
                      <a:pt x="19050" y="46990"/>
                    </a:cubicBezTo>
                    <a:cubicBezTo>
                      <a:pt x="24130" y="45720"/>
                      <a:pt x="34290" y="49530"/>
                      <a:pt x="35560" y="53340"/>
                    </a:cubicBezTo>
                    <a:cubicBezTo>
                      <a:pt x="39370" y="59690"/>
                      <a:pt x="33020" y="81280"/>
                      <a:pt x="26670" y="85090"/>
                    </a:cubicBezTo>
                    <a:cubicBezTo>
                      <a:pt x="21590" y="87630"/>
                      <a:pt x="8890" y="81280"/>
                      <a:pt x="5080" y="77470"/>
                    </a:cubicBezTo>
                    <a:cubicBezTo>
                      <a:pt x="1270" y="72390"/>
                      <a:pt x="1270" y="66040"/>
                      <a:pt x="2540" y="58420"/>
                    </a:cubicBezTo>
                    <a:cubicBezTo>
                      <a:pt x="6350" y="44450"/>
                      <a:pt x="22860" y="8890"/>
                      <a:pt x="35560" y="3810"/>
                    </a:cubicBezTo>
                    <a:cubicBezTo>
                      <a:pt x="41910" y="0"/>
                      <a:pt x="52070" y="2540"/>
                      <a:pt x="57150" y="6350"/>
                    </a:cubicBezTo>
                    <a:cubicBezTo>
                      <a:pt x="60960" y="11430"/>
                      <a:pt x="62230" y="27940"/>
                      <a:pt x="62230" y="27940"/>
                    </a:cubicBezTo>
                  </a:path>
                </a:pathLst>
              </a:custGeom>
              <a:solidFill>
                <a:srgbClr val="FFFFFF"/>
              </a:solidFill>
              <a:ln cap="sq">
                <a:noFill/>
                <a:prstDash val="solid"/>
                <a:miter/>
              </a:ln>
            </p:spPr>
            <p:txBody>
              <a:bodyPr/>
              <a:lstStyle/>
              <a:p>
                <a:endParaRPr lang="es-PE"/>
              </a:p>
            </p:txBody>
          </p:sp>
        </p:grpSp>
        <p:grpSp>
          <p:nvGrpSpPr>
            <p:cNvPr id="242" name="Group 242"/>
            <p:cNvGrpSpPr/>
            <p:nvPr/>
          </p:nvGrpSpPr>
          <p:grpSpPr>
            <a:xfrm>
              <a:off x="1571109" y="3681458"/>
              <a:ext cx="137160" cy="134620"/>
              <a:chOff x="0" y="0"/>
              <a:chExt cx="137160" cy="134620"/>
            </a:xfrm>
          </p:grpSpPr>
          <p:sp>
            <p:nvSpPr>
              <p:cNvPr id="243" name="Freeform 243"/>
              <p:cNvSpPr/>
              <p:nvPr/>
            </p:nvSpPr>
            <p:spPr>
              <a:xfrm>
                <a:off x="46990" y="46990"/>
                <a:ext cx="38100" cy="39370"/>
              </a:xfrm>
              <a:custGeom>
                <a:avLst/>
                <a:gdLst/>
                <a:ahLst/>
                <a:cxnLst/>
                <a:rect l="l" t="t" r="r" b="b"/>
                <a:pathLst>
                  <a:path w="38100" h="39370">
                    <a:moveTo>
                      <a:pt x="38100" y="12700"/>
                    </a:moveTo>
                    <a:cubicBezTo>
                      <a:pt x="21590" y="39370"/>
                      <a:pt x="7620" y="34290"/>
                      <a:pt x="3810" y="29210"/>
                    </a:cubicBezTo>
                    <a:cubicBezTo>
                      <a:pt x="0" y="22860"/>
                      <a:pt x="3810" y="7620"/>
                      <a:pt x="8890" y="3810"/>
                    </a:cubicBezTo>
                    <a:cubicBezTo>
                      <a:pt x="13970" y="0"/>
                      <a:pt x="33020" y="5080"/>
                      <a:pt x="33020" y="5080"/>
                    </a:cubicBezTo>
                  </a:path>
                </a:pathLst>
              </a:custGeom>
              <a:solidFill>
                <a:srgbClr val="FFFFFF"/>
              </a:solidFill>
              <a:ln cap="sq">
                <a:noFill/>
                <a:prstDash val="solid"/>
                <a:miter/>
              </a:ln>
            </p:spPr>
            <p:txBody>
              <a:bodyPr/>
              <a:lstStyle/>
              <a:p>
                <a:endParaRPr lang="es-PE"/>
              </a:p>
            </p:txBody>
          </p:sp>
        </p:grpSp>
        <p:grpSp>
          <p:nvGrpSpPr>
            <p:cNvPr id="244" name="Group 244"/>
            <p:cNvGrpSpPr/>
            <p:nvPr/>
          </p:nvGrpSpPr>
          <p:grpSpPr>
            <a:xfrm>
              <a:off x="1624449" y="3657328"/>
              <a:ext cx="160020" cy="189230"/>
              <a:chOff x="0" y="0"/>
              <a:chExt cx="160020" cy="189230"/>
            </a:xfrm>
          </p:grpSpPr>
          <p:sp>
            <p:nvSpPr>
              <p:cNvPr id="245" name="Freeform 245"/>
              <p:cNvSpPr/>
              <p:nvPr/>
            </p:nvSpPr>
            <p:spPr>
              <a:xfrm>
                <a:off x="41910" y="50800"/>
                <a:ext cx="69850" cy="86360"/>
              </a:xfrm>
              <a:custGeom>
                <a:avLst/>
                <a:gdLst/>
                <a:ahLst/>
                <a:cxnLst/>
                <a:rect l="l" t="t" r="r" b="b"/>
                <a:pathLst>
                  <a:path w="69850" h="86360">
                    <a:moveTo>
                      <a:pt x="49530" y="86360"/>
                    </a:moveTo>
                    <a:cubicBezTo>
                      <a:pt x="0" y="64770"/>
                      <a:pt x="2540" y="19050"/>
                      <a:pt x="10160" y="7620"/>
                    </a:cubicBezTo>
                    <a:cubicBezTo>
                      <a:pt x="15240" y="1270"/>
                      <a:pt x="27940" y="0"/>
                      <a:pt x="34290" y="1270"/>
                    </a:cubicBezTo>
                    <a:cubicBezTo>
                      <a:pt x="40640" y="3810"/>
                      <a:pt x="46990" y="16510"/>
                      <a:pt x="45720" y="22860"/>
                    </a:cubicBezTo>
                    <a:cubicBezTo>
                      <a:pt x="45720" y="29210"/>
                      <a:pt x="35560" y="38100"/>
                      <a:pt x="29210" y="40640"/>
                    </a:cubicBezTo>
                    <a:cubicBezTo>
                      <a:pt x="24130" y="41910"/>
                      <a:pt x="15240" y="38100"/>
                      <a:pt x="11430" y="34290"/>
                    </a:cubicBezTo>
                    <a:cubicBezTo>
                      <a:pt x="7620" y="29210"/>
                      <a:pt x="6350" y="15240"/>
                      <a:pt x="8890" y="10160"/>
                    </a:cubicBezTo>
                    <a:cubicBezTo>
                      <a:pt x="12700" y="5080"/>
                      <a:pt x="20320" y="0"/>
                      <a:pt x="25400" y="0"/>
                    </a:cubicBezTo>
                    <a:cubicBezTo>
                      <a:pt x="31750" y="1270"/>
                      <a:pt x="43180" y="7620"/>
                      <a:pt x="45720" y="13970"/>
                    </a:cubicBezTo>
                    <a:cubicBezTo>
                      <a:pt x="48260" y="22860"/>
                      <a:pt x="31750" y="39370"/>
                      <a:pt x="35560" y="48260"/>
                    </a:cubicBezTo>
                    <a:cubicBezTo>
                      <a:pt x="38100" y="55880"/>
                      <a:pt x="64770" y="53340"/>
                      <a:pt x="67310" y="60960"/>
                    </a:cubicBezTo>
                    <a:cubicBezTo>
                      <a:pt x="69850" y="67310"/>
                      <a:pt x="49530" y="86360"/>
                      <a:pt x="49530" y="86360"/>
                    </a:cubicBezTo>
                  </a:path>
                </a:pathLst>
              </a:custGeom>
              <a:solidFill>
                <a:srgbClr val="FFFFFF"/>
              </a:solidFill>
              <a:ln cap="sq">
                <a:noFill/>
                <a:prstDash val="solid"/>
                <a:miter/>
              </a:ln>
            </p:spPr>
            <p:txBody>
              <a:bodyPr/>
              <a:lstStyle/>
              <a:p>
                <a:endParaRPr lang="es-PE"/>
              </a:p>
            </p:txBody>
          </p:sp>
        </p:grpSp>
        <p:grpSp>
          <p:nvGrpSpPr>
            <p:cNvPr id="246" name="Group 246"/>
            <p:cNvGrpSpPr/>
            <p:nvPr/>
          </p:nvGrpSpPr>
          <p:grpSpPr>
            <a:xfrm>
              <a:off x="1637149" y="3682728"/>
              <a:ext cx="144780" cy="144780"/>
              <a:chOff x="0" y="0"/>
              <a:chExt cx="144780" cy="144780"/>
            </a:xfrm>
          </p:grpSpPr>
          <p:sp>
            <p:nvSpPr>
              <p:cNvPr id="247" name="Freeform 247"/>
              <p:cNvSpPr/>
              <p:nvPr/>
            </p:nvSpPr>
            <p:spPr>
              <a:xfrm>
                <a:off x="48260" y="46990"/>
                <a:ext cx="45720" cy="46990"/>
              </a:xfrm>
              <a:custGeom>
                <a:avLst/>
                <a:gdLst/>
                <a:ahLst/>
                <a:cxnLst/>
                <a:rect l="l" t="t" r="r" b="b"/>
                <a:pathLst>
                  <a:path w="45720" h="46990">
                    <a:moveTo>
                      <a:pt x="43180" y="17780"/>
                    </a:moveTo>
                    <a:cubicBezTo>
                      <a:pt x="21590" y="46990"/>
                      <a:pt x="6350" y="26670"/>
                      <a:pt x="7620" y="21590"/>
                    </a:cubicBezTo>
                    <a:cubicBezTo>
                      <a:pt x="8890" y="15240"/>
                      <a:pt x="31750" y="8890"/>
                      <a:pt x="38100" y="11430"/>
                    </a:cubicBezTo>
                    <a:cubicBezTo>
                      <a:pt x="43180" y="13970"/>
                      <a:pt x="45720" y="22860"/>
                      <a:pt x="45720" y="27940"/>
                    </a:cubicBezTo>
                    <a:cubicBezTo>
                      <a:pt x="44450" y="34290"/>
                      <a:pt x="35560" y="45720"/>
                      <a:pt x="30480" y="45720"/>
                    </a:cubicBezTo>
                    <a:cubicBezTo>
                      <a:pt x="22860" y="46990"/>
                      <a:pt x="6350" y="35560"/>
                      <a:pt x="2540" y="27940"/>
                    </a:cubicBezTo>
                    <a:cubicBezTo>
                      <a:pt x="0" y="20320"/>
                      <a:pt x="2540" y="7620"/>
                      <a:pt x="7620" y="3810"/>
                    </a:cubicBezTo>
                    <a:cubicBezTo>
                      <a:pt x="13970" y="0"/>
                      <a:pt x="35560" y="3810"/>
                      <a:pt x="35560" y="3810"/>
                    </a:cubicBezTo>
                  </a:path>
                </a:pathLst>
              </a:custGeom>
              <a:solidFill>
                <a:srgbClr val="FFFFFF"/>
              </a:solidFill>
              <a:ln cap="sq">
                <a:noFill/>
                <a:prstDash val="solid"/>
                <a:miter/>
              </a:ln>
            </p:spPr>
            <p:txBody>
              <a:bodyPr/>
              <a:lstStyle/>
              <a:p>
                <a:endParaRPr lang="es-PE"/>
              </a:p>
            </p:txBody>
          </p:sp>
        </p:grpSp>
        <p:grpSp>
          <p:nvGrpSpPr>
            <p:cNvPr id="248" name="Group 248"/>
            <p:cNvGrpSpPr/>
            <p:nvPr/>
          </p:nvGrpSpPr>
          <p:grpSpPr>
            <a:xfrm>
              <a:off x="1638419" y="3687808"/>
              <a:ext cx="143510" cy="153670"/>
              <a:chOff x="0" y="0"/>
              <a:chExt cx="143510" cy="153670"/>
            </a:xfrm>
          </p:grpSpPr>
          <p:sp>
            <p:nvSpPr>
              <p:cNvPr id="249" name="Freeform 249"/>
              <p:cNvSpPr/>
              <p:nvPr/>
            </p:nvSpPr>
            <p:spPr>
              <a:xfrm>
                <a:off x="50800" y="49530"/>
                <a:ext cx="41910" cy="54610"/>
              </a:xfrm>
              <a:custGeom>
                <a:avLst/>
                <a:gdLst/>
                <a:ahLst/>
                <a:cxnLst/>
                <a:rect l="l" t="t" r="r" b="b"/>
                <a:pathLst>
                  <a:path w="41910" h="54610">
                    <a:moveTo>
                      <a:pt x="41910" y="34290"/>
                    </a:moveTo>
                    <a:cubicBezTo>
                      <a:pt x="22860" y="54610"/>
                      <a:pt x="12700" y="53340"/>
                      <a:pt x="10160" y="49530"/>
                    </a:cubicBezTo>
                    <a:cubicBezTo>
                      <a:pt x="6350" y="43180"/>
                      <a:pt x="7620" y="20320"/>
                      <a:pt x="13970" y="17780"/>
                    </a:cubicBezTo>
                    <a:cubicBezTo>
                      <a:pt x="19050" y="13970"/>
                      <a:pt x="40640" y="26670"/>
                      <a:pt x="41910" y="31750"/>
                    </a:cubicBezTo>
                    <a:cubicBezTo>
                      <a:pt x="41910" y="38100"/>
                      <a:pt x="24130" y="54610"/>
                      <a:pt x="17780" y="53340"/>
                    </a:cubicBezTo>
                    <a:cubicBezTo>
                      <a:pt x="10160" y="52070"/>
                      <a:pt x="0" y="33020"/>
                      <a:pt x="0" y="24130"/>
                    </a:cubicBezTo>
                    <a:cubicBezTo>
                      <a:pt x="1270" y="15240"/>
                      <a:pt x="11430" y="2540"/>
                      <a:pt x="19050" y="1270"/>
                    </a:cubicBezTo>
                    <a:cubicBezTo>
                      <a:pt x="25400" y="0"/>
                      <a:pt x="41910" y="11430"/>
                      <a:pt x="41910" y="11430"/>
                    </a:cubicBezTo>
                  </a:path>
                </a:pathLst>
              </a:custGeom>
              <a:solidFill>
                <a:srgbClr val="FFFFFF"/>
              </a:solidFill>
              <a:ln cap="sq">
                <a:noFill/>
                <a:prstDash val="solid"/>
                <a:miter/>
              </a:ln>
            </p:spPr>
            <p:txBody>
              <a:bodyPr/>
              <a:lstStyle/>
              <a:p>
                <a:endParaRPr lang="es-PE"/>
              </a:p>
            </p:txBody>
          </p:sp>
        </p:grpSp>
        <p:grpSp>
          <p:nvGrpSpPr>
            <p:cNvPr id="250" name="Group 250"/>
            <p:cNvGrpSpPr/>
            <p:nvPr/>
          </p:nvGrpSpPr>
          <p:grpSpPr>
            <a:xfrm>
              <a:off x="1539359" y="3704318"/>
              <a:ext cx="237490" cy="227330"/>
              <a:chOff x="0" y="0"/>
              <a:chExt cx="237490" cy="227330"/>
            </a:xfrm>
          </p:grpSpPr>
          <p:sp>
            <p:nvSpPr>
              <p:cNvPr id="251" name="Freeform 251"/>
              <p:cNvSpPr/>
              <p:nvPr/>
            </p:nvSpPr>
            <p:spPr>
              <a:xfrm>
                <a:off x="48260" y="48260"/>
                <a:ext cx="142240" cy="130810"/>
              </a:xfrm>
              <a:custGeom>
                <a:avLst/>
                <a:gdLst/>
                <a:ahLst/>
                <a:cxnLst/>
                <a:rect l="l" t="t" r="r" b="b"/>
                <a:pathLst>
                  <a:path w="142240" h="130810">
                    <a:moveTo>
                      <a:pt x="134620" y="35560"/>
                    </a:moveTo>
                    <a:cubicBezTo>
                      <a:pt x="22860" y="129540"/>
                      <a:pt x="10160" y="127000"/>
                      <a:pt x="5080" y="121920"/>
                    </a:cubicBezTo>
                    <a:cubicBezTo>
                      <a:pt x="1270" y="116840"/>
                      <a:pt x="0" y="107950"/>
                      <a:pt x="2540" y="101600"/>
                    </a:cubicBezTo>
                    <a:cubicBezTo>
                      <a:pt x="6350" y="96520"/>
                      <a:pt x="17780" y="88900"/>
                      <a:pt x="24130" y="88900"/>
                    </a:cubicBezTo>
                    <a:cubicBezTo>
                      <a:pt x="30480" y="88900"/>
                      <a:pt x="38100" y="93980"/>
                      <a:pt x="40640" y="99060"/>
                    </a:cubicBezTo>
                    <a:cubicBezTo>
                      <a:pt x="43180" y="105410"/>
                      <a:pt x="41910" y="119380"/>
                      <a:pt x="36830" y="124460"/>
                    </a:cubicBezTo>
                    <a:cubicBezTo>
                      <a:pt x="31750" y="129540"/>
                      <a:pt x="17780" y="130810"/>
                      <a:pt x="11430" y="127000"/>
                    </a:cubicBezTo>
                    <a:cubicBezTo>
                      <a:pt x="6350" y="123190"/>
                      <a:pt x="1270" y="109220"/>
                      <a:pt x="5080" y="97790"/>
                    </a:cubicBezTo>
                    <a:cubicBezTo>
                      <a:pt x="12700" y="73660"/>
                      <a:pt x="87630" y="10160"/>
                      <a:pt x="113030" y="2540"/>
                    </a:cubicBezTo>
                    <a:cubicBezTo>
                      <a:pt x="123190" y="0"/>
                      <a:pt x="134620" y="1270"/>
                      <a:pt x="138430" y="6350"/>
                    </a:cubicBezTo>
                    <a:cubicBezTo>
                      <a:pt x="142240" y="11430"/>
                      <a:pt x="134620" y="35560"/>
                      <a:pt x="134620" y="35560"/>
                    </a:cubicBezTo>
                  </a:path>
                </a:pathLst>
              </a:custGeom>
              <a:solidFill>
                <a:srgbClr val="FFFFFF"/>
              </a:solidFill>
              <a:ln cap="sq">
                <a:noFill/>
                <a:prstDash val="solid"/>
                <a:miter/>
              </a:ln>
            </p:spPr>
            <p:txBody>
              <a:bodyPr/>
              <a:lstStyle/>
              <a:p>
                <a:endParaRPr lang="es-PE"/>
              </a:p>
            </p:txBody>
          </p:sp>
        </p:grpSp>
        <p:grpSp>
          <p:nvGrpSpPr>
            <p:cNvPr id="252" name="Group 252"/>
            <p:cNvGrpSpPr/>
            <p:nvPr/>
          </p:nvGrpSpPr>
          <p:grpSpPr>
            <a:xfrm>
              <a:off x="1539359" y="3568428"/>
              <a:ext cx="259080" cy="387350"/>
              <a:chOff x="0" y="0"/>
              <a:chExt cx="259080" cy="387350"/>
            </a:xfrm>
          </p:grpSpPr>
          <p:sp>
            <p:nvSpPr>
              <p:cNvPr id="253" name="Freeform 253"/>
              <p:cNvSpPr/>
              <p:nvPr/>
            </p:nvSpPr>
            <p:spPr>
              <a:xfrm>
                <a:off x="48260" y="48260"/>
                <a:ext cx="172720" cy="289560"/>
              </a:xfrm>
              <a:custGeom>
                <a:avLst/>
                <a:gdLst/>
                <a:ahLst/>
                <a:cxnLst/>
                <a:rect l="l" t="t" r="r" b="b"/>
                <a:pathLst>
                  <a:path w="172720" h="289560">
                    <a:moveTo>
                      <a:pt x="11430" y="240030"/>
                    </a:moveTo>
                    <a:cubicBezTo>
                      <a:pt x="107950" y="162560"/>
                      <a:pt x="109220" y="158750"/>
                      <a:pt x="109220" y="151130"/>
                    </a:cubicBezTo>
                    <a:cubicBezTo>
                      <a:pt x="110490" y="135890"/>
                      <a:pt x="90170" y="109220"/>
                      <a:pt x="87630" y="85090"/>
                    </a:cubicBezTo>
                    <a:cubicBezTo>
                      <a:pt x="83820" y="60960"/>
                      <a:pt x="82550" y="12700"/>
                      <a:pt x="92710" y="5080"/>
                    </a:cubicBezTo>
                    <a:cubicBezTo>
                      <a:pt x="100330" y="0"/>
                      <a:pt x="116840" y="3810"/>
                      <a:pt x="125730" y="12700"/>
                    </a:cubicBezTo>
                    <a:cubicBezTo>
                      <a:pt x="146050" y="34290"/>
                      <a:pt x="172720" y="128270"/>
                      <a:pt x="160020" y="173990"/>
                    </a:cubicBezTo>
                    <a:cubicBezTo>
                      <a:pt x="146050" y="218440"/>
                      <a:pt x="73660" y="274320"/>
                      <a:pt x="49530" y="284480"/>
                    </a:cubicBezTo>
                    <a:cubicBezTo>
                      <a:pt x="40640" y="289560"/>
                      <a:pt x="34290" y="289560"/>
                      <a:pt x="27940" y="287020"/>
                    </a:cubicBezTo>
                    <a:cubicBezTo>
                      <a:pt x="22860" y="284480"/>
                      <a:pt x="16510" y="276860"/>
                      <a:pt x="15240" y="270510"/>
                    </a:cubicBezTo>
                    <a:cubicBezTo>
                      <a:pt x="13970" y="264160"/>
                      <a:pt x="16510" y="254000"/>
                      <a:pt x="21590" y="250190"/>
                    </a:cubicBezTo>
                    <a:cubicBezTo>
                      <a:pt x="25400" y="245110"/>
                      <a:pt x="35560" y="242570"/>
                      <a:pt x="41910" y="243840"/>
                    </a:cubicBezTo>
                    <a:cubicBezTo>
                      <a:pt x="48260" y="245110"/>
                      <a:pt x="55880" y="251460"/>
                      <a:pt x="58420" y="256540"/>
                    </a:cubicBezTo>
                    <a:cubicBezTo>
                      <a:pt x="60960" y="264160"/>
                      <a:pt x="57150" y="278130"/>
                      <a:pt x="52070" y="283210"/>
                    </a:cubicBezTo>
                    <a:cubicBezTo>
                      <a:pt x="46990" y="288290"/>
                      <a:pt x="36830" y="289560"/>
                      <a:pt x="30480" y="288290"/>
                    </a:cubicBezTo>
                    <a:cubicBezTo>
                      <a:pt x="25400" y="285750"/>
                      <a:pt x="16510" y="280670"/>
                      <a:pt x="15240" y="273050"/>
                    </a:cubicBezTo>
                    <a:cubicBezTo>
                      <a:pt x="13970" y="257810"/>
                      <a:pt x="41910" y="220980"/>
                      <a:pt x="59690" y="200660"/>
                    </a:cubicBezTo>
                    <a:cubicBezTo>
                      <a:pt x="76200" y="180340"/>
                      <a:pt x="110490" y="175260"/>
                      <a:pt x="118110" y="152400"/>
                    </a:cubicBezTo>
                    <a:cubicBezTo>
                      <a:pt x="128270" y="121920"/>
                      <a:pt x="80010" y="48260"/>
                      <a:pt x="83820" y="24130"/>
                    </a:cubicBezTo>
                    <a:cubicBezTo>
                      <a:pt x="85090" y="12700"/>
                      <a:pt x="91440" y="5080"/>
                      <a:pt x="97790" y="2540"/>
                    </a:cubicBezTo>
                    <a:cubicBezTo>
                      <a:pt x="105410" y="1270"/>
                      <a:pt x="119380" y="7620"/>
                      <a:pt x="128270" y="17780"/>
                    </a:cubicBezTo>
                    <a:cubicBezTo>
                      <a:pt x="143510" y="39370"/>
                      <a:pt x="152400" y="113030"/>
                      <a:pt x="153670" y="143510"/>
                    </a:cubicBezTo>
                    <a:cubicBezTo>
                      <a:pt x="153670" y="161290"/>
                      <a:pt x="156210" y="170180"/>
                      <a:pt x="148590" y="184150"/>
                    </a:cubicBezTo>
                    <a:cubicBezTo>
                      <a:pt x="132080" y="212090"/>
                      <a:pt x="50800" y="273050"/>
                      <a:pt x="25400" y="275590"/>
                    </a:cubicBezTo>
                    <a:cubicBezTo>
                      <a:pt x="15240" y="276860"/>
                      <a:pt x="5080" y="270510"/>
                      <a:pt x="2540" y="264160"/>
                    </a:cubicBezTo>
                    <a:cubicBezTo>
                      <a:pt x="0" y="257810"/>
                      <a:pt x="11430" y="240030"/>
                      <a:pt x="11430" y="240030"/>
                    </a:cubicBezTo>
                  </a:path>
                </a:pathLst>
              </a:custGeom>
              <a:solidFill>
                <a:srgbClr val="FFFFFF"/>
              </a:solidFill>
              <a:ln cap="sq">
                <a:noFill/>
                <a:prstDash val="solid"/>
                <a:miter/>
              </a:ln>
            </p:spPr>
            <p:txBody>
              <a:bodyPr/>
              <a:lstStyle/>
              <a:p>
                <a:endParaRPr lang="es-PE"/>
              </a:p>
            </p:txBody>
          </p:sp>
        </p:grpSp>
        <p:grpSp>
          <p:nvGrpSpPr>
            <p:cNvPr id="254" name="Group 254"/>
            <p:cNvGrpSpPr/>
            <p:nvPr/>
          </p:nvGrpSpPr>
          <p:grpSpPr>
            <a:xfrm>
              <a:off x="1451729" y="3099798"/>
              <a:ext cx="394970" cy="852170"/>
              <a:chOff x="0" y="0"/>
              <a:chExt cx="394970" cy="852170"/>
            </a:xfrm>
          </p:grpSpPr>
          <p:sp>
            <p:nvSpPr>
              <p:cNvPr id="255" name="Freeform 255"/>
              <p:cNvSpPr/>
              <p:nvPr/>
            </p:nvSpPr>
            <p:spPr>
              <a:xfrm>
                <a:off x="48260" y="49530"/>
                <a:ext cx="297180" cy="753110"/>
              </a:xfrm>
              <a:custGeom>
                <a:avLst/>
                <a:gdLst/>
                <a:ahLst/>
                <a:cxnLst/>
                <a:rect l="l" t="t" r="r" b="b"/>
                <a:pathLst>
                  <a:path w="297180" h="753110">
                    <a:moveTo>
                      <a:pt x="111760" y="718820"/>
                    </a:moveTo>
                    <a:cubicBezTo>
                      <a:pt x="175260" y="661670"/>
                      <a:pt x="203200" y="626110"/>
                      <a:pt x="203200" y="604520"/>
                    </a:cubicBezTo>
                    <a:cubicBezTo>
                      <a:pt x="201930" y="589280"/>
                      <a:pt x="182880" y="580390"/>
                      <a:pt x="177800" y="565150"/>
                    </a:cubicBezTo>
                    <a:cubicBezTo>
                      <a:pt x="172720" y="546100"/>
                      <a:pt x="179070" y="518160"/>
                      <a:pt x="175260" y="496570"/>
                    </a:cubicBezTo>
                    <a:cubicBezTo>
                      <a:pt x="170180" y="477520"/>
                      <a:pt x="153670" y="454660"/>
                      <a:pt x="153670" y="440690"/>
                    </a:cubicBezTo>
                    <a:cubicBezTo>
                      <a:pt x="153670" y="431800"/>
                      <a:pt x="158750" y="420370"/>
                      <a:pt x="165100" y="417830"/>
                    </a:cubicBezTo>
                    <a:cubicBezTo>
                      <a:pt x="172720" y="415290"/>
                      <a:pt x="189230" y="419100"/>
                      <a:pt x="196850" y="429260"/>
                    </a:cubicBezTo>
                    <a:cubicBezTo>
                      <a:pt x="210820" y="445770"/>
                      <a:pt x="203200" y="504190"/>
                      <a:pt x="217170" y="533400"/>
                    </a:cubicBezTo>
                    <a:cubicBezTo>
                      <a:pt x="229870" y="560070"/>
                      <a:pt x="265430" y="582930"/>
                      <a:pt x="271780" y="600710"/>
                    </a:cubicBezTo>
                    <a:cubicBezTo>
                      <a:pt x="275590" y="608330"/>
                      <a:pt x="275590" y="614680"/>
                      <a:pt x="273050" y="622300"/>
                    </a:cubicBezTo>
                    <a:cubicBezTo>
                      <a:pt x="267970" y="631190"/>
                      <a:pt x="250190" y="648970"/>
                      <a:pt x="238760" y="650240"/>
                    </a:cubicBezTo>
                    <a:cubicBezTo>
                      <a:pt x="227330" y="650240"/>
                      <a:pt x="214630" y="638810"/>
                      <a:pt x="205740" y="622300"/>
                    </a:cubicBezTo>
                    <a:cubicBezTo>
                      <a:pt x="182880" y="585470"/>
                      <a:pt x="158750" y="445770"/>
                      <a:pt x="163830" y="401320"/>
                    </a:cubicBezTo>
                    <a:cubicBezTo>
                      <a:pt x="165100" y="382270"/>
                      <a:pt x="171450" y="373380"/>
                      <a:pt x="180340" y="360680"/>
                    </a:cubicBezTo>
                    <a:cubicBezTo>
                      <a:pt x="194310" y="341630"/>
                      <a:pt x="231140" y="323850"/>
                      <a:pt x="241300" y="303530"/>
                    </a:cubicBezTo>
                    <a:cubicBezTo>
                      <a:pt x="248920" y="290830"/>
                      <a:pt x="254000" y="273050"/>
                      <a:pt x="247650" y="261620"/>
                    </a:cubicBezTo>
                    <a:cubicBezTo>
                      <a:pt x="236220" y="243840"/>
                      <a:pt x="166370" y="246380"/>
                      <a:pt x="149860" y="227330"/>
                    </a:cubicBezTo>
                    <a:cubicBezTo>
                      <a:pt x="137160" y="213360"/>
                      <a:pt x="132080" y="181610"/>
                      <a:pt x="137160" y="171450"/>
                    </a:cubicBezTo>
                    <a:cubicBezTo>
                      <a:pt x="140970" y="166370"/>
                      <a:pt x="149860" y="163830"/>
                      <a:pt x="160020" y="165100"/>
                    </a:cubicBezTo>
                    <a:cubicBezTo>
                      <a:pt x="182880" y="167640"/>
                      <a:pt x="242570" y="198120"/>
                      <a:pt x="261620" y="218440"/>
                    </a:cubicBezTo>
                    <a:cubicBezTo>
                      <a:pt x="273050" y="231140"/>
                      <a:pt x="279400" y="241300"/>
                      <a:pt x="279400" y="257810"/>
                    </a:cubicBezTo>
                    <a:cubicBezTo>
                      <a:pt x="280670" y="288290"/>
                      <a:pt x="242570" y="367030"/>
                      <a:pt x="227330" y="391160"/>
                    </a:cubicBezTo>
                    <a:cubicBezTo>
                      <a:pt x="220980" y="401320"/>
                      <a:pt x="215900" y="407670"/>
                      <a:pt x="208280" y="410210"/>
                    </a:cubicBezTo>
                    <a:cubicBezTo>
                      <a:pt x="201930" y="411480"/>
                      <a:pt x="193040" y="410210"/>
                      <a:pt x="187960" y="406400"/>
                    </a:cubicBezTo>
                    <a:cubicBezTo>
                      <a:pt x="182880" y="400050"/>
                      <a:pt x="180340" y="388620"/>
                      <a:pt x="182880" y="375920"/>
                    </a:cubicBezTo>
                    <a:cubicBezTo>
                      <a:pt x="189230" y="353060"/>
                      <a:pt x="254000" y="307340"/>
                      <a:pt x="248920" y="280670"/>
                    </a:cubicBezTo>
                    <a:cubicBezTo>
                      <a:pt x="242570" y="254000"/>
                      <a:pt x="176530" y="245110"/>
                      <a:pt x="146050" y="215900"/>
                    </a:cubicBezTo>
                    <a:cubicBezTo>
                      <a:pt x="110490" y="181610"/>
                      <a:pt x="82550" y="111760"/>
                      <a:pt x="54610" y="80010"/>
                    </a:cubicBezTo>
                    <a:cubicBezTo>
                      <a:pt x="35560" y="58420"/>
                      <a:pt x="7620" y="48260"/>
                      <a:pt x="2540" y="33020"/>
                    </a:cubicBezTo>
                    <a:cubicBezTo>
                      <a:pt x="0" y="24130"/>
                      <a:pt x="2540" y="13970"/>
                      <a:pt x="7620" y="8890"/>
                    </a:cubicBezTo>
                    <a:cubicBezTo>
                      <a:pt x="12700" y="2540"/>
                      <a:pt x="25400" y="0"/>
                      <a:pt x="36830" y="1270"/>
                    </a:cubicBezTo>
                    <a:cubicBezTo>
                      <a:pt x="48260" y="1270"/>
                      <a:pt x="64770" y="5080"/>
                      <a:pt x="74930" y="15240"/>
                    </a:cubicBezTo>
                    <a:cubicBezTo>
                      <a:pt x="88900" y="30480"/>
                      <a:pt x="102870" y="74930"/>
                      <a:pt x="100330" y="90170"/>
                    </a:cubicBezTo>
                    <a:cubicBezTo>
                      <a:pt x="99060" y="97790"/>
                      <a:pt x="92710" y="104140"/>
                      <a:pt x="87630" y="106680"/>
                    </a:cubicBezTo>
                    <a:cubicBezTo>
                      <a:pt x="81280" y="109220"/>
                      <a:pt x="72390" y="109220"/>
                      <a:pt x="66040" y="105410"/>
                    </a:cubicBezTo>
                    <a:cubicBezTo>
                      <a:pt x="58420" y="100330"/>
                      <a:pt x="52070" y="66040"/>
                      <a:pt x="50800" y="67310"/>
                    </a:cubicBezTo>
                    <a:cubicBezTo>
                      <a:pt x="49530" y="67310"/>
                      <a:pt x="50800" y="90170"/>
                      <a:pt x="53340" y="91440"/>
                    </a:cubicBezTo>
                    <a:cubicBezTo>
                      <a:pt x="57150" y="92710"/>
                      <a:pt x="64770" y="68580"/>
                      <a:pt x="72390" y="67310"/>
                    </a:cubicBezTo>
                    <a:cubicBezTo>
                      <a:pt x="80010" y="66040"/>
                      <a:pt x="96520" y="78740"/>
                      <a:pt x="99060" y="86360"/>
                    </a:cubicBezTo>
                    <a:cubicBezTo>
                      <a:pt x="100330" y="93980"/>
                      <a:pt x="92710" y="107950"/>
                      <a:pt x="85090" y="110490"/>
                    </a:cubicBezTo>
                    <a:cubicBezTo>
                      <a:pt x="78740" y="114300"/>
                      <a:pt x="63500" y="110490"/>
                      <a:pt x="58420" y="104140"/>
                    </a:cubicBezTo>
                    <a:cubicBezTo>
                      <a:pt x="53340" y="99060"/>
                      <a:pt x="53340" y="82550"/>
                      <a:pt x="57150" y="77470"/>
                    </a:cubicBezTo>
                    <a:cubicBezTo>
                      <a:pt x="60960" y="71120"/>
                      <a:pt x="69850" y="66040"/>
                      <a:pt x="76200" y="67310"/>
                    </a:cubicBezTo>
                    <a:cubicBezTo>
                      <a:pt x="83820" y="67310"/>
                      <a:pt x="95250" y="77470"/>
                      <a:pt x="97790" y="83820"/>
                    </a:cubicBezTo>
                    <a:cubicBezTo>
                      <a:pt x="100330" y="90170"/>
                      <a:pt x="97790" y="100330"/>
                      <a:pt x="92710" y="105410"/>
                    </a:cubicBezTo>
                    <a:cubicBezTo>
                      <a:pt x="87630" y="110490"/>
                      <a:pt x="72390" y="113030"/>
                      <a:pt x="66040" y="110490"/>
                    </a:cubicBezTo>
                    <a:cubicBezTo>
                      <a:pt x="59690" y="106680"/>
                      <a:pt x="52070" y="92710"/>
                      <a:pt x="53340" y="86360"/>
                    </a:cubicBezTo>
                    <a:cubicBezTo>
                      <a:pt x="55880" y="78740"/>
                      <a:pt x="69850" y="67310"/>
                      <a:pt x="77470" y="67310"/>
                    </a:cubicBezTo>
                    <a:cubicBezTo>
                      <a:pt x="85090" y="67310"/>
                      <a:pt x="96520" y="90170"/>
                      <a:pt x="99060" y="88900"/>
                    </a:cubicBezTo>
                    <a:cubicBezTo>
                      <a:pt x="101600" y="87630"/>
                      <a:pt x="96520" y="64770"/>
                      <a:pt x="96520" y="64770"/>
                    </a:cubicBezTo>
                    <a:cubicBezTo>
                      <a:pt x="95250" y="64770"/>
                      <a:pt x="101600" y="92710"/>
                      <a:pt x="96520" y="100330"/>
                    </a:cubicBezTo>
                    <a:cubicBezTo>
                      <a:pt x="91440" y="106680"/>
                      <a:pt x="74930" y="110490"/>
                      <a:pt x="66040" y="105410"/>
                    </a:cubicBezTo>
                    <a:cubicBezTo>
                      <a:pt x="52070" y="97790"/>
                      <a:pt x="34290" y="49530"/>
                      <a:pt x="35560" y="34290"/>
                    </a:cubicBezTo>
                    <a:cubicBezTo>
                      <a:pt x="36830" y="26670"/>
                      <a:pt x="41910" y="19050"/>
                      <a:pt x="46990" y="17780"/>
                    </a:cubicBezTo>
                    <a:cubicBezTo>
                      <a:pt x="55880" y="16510"/>
                      <a:pt x="68580" y="27940"/>
                      <a:pt x="82550" y="40640"/>
                    </a:cubicBezTo>
                    <a:cubicBezTo>
                      <a:pt x="109220" y="68580"/>
                      <a:pt x="147320" y="160020"/>
                      <a:pt x="186690" y="194310"/>
                    </a:cubicBezTo>
                    <a:cubicBezTo>
                      <a:pt x="218440" y="222250"/>
                      <a:pt x="274320" y="232410"/>
                      <a:pt x="288290" y="248920"/>
                    </a:cubicBezTo>
                    <a:cubicBezTo>
                      <a:pt x="294640" y="255270"/>
                      <a:pt x="297180" y="260350"/>
                      <a:pt x="295910" y="269240"/>
                    </a:cubicBezTo>
                    <a:cubicBezTo>
                      <a:pt x="294640" y="292100"/>
                      <a:pt x="252730" y="360680"/>
                      <a:pt x="236220" y="383540"/>
                    </a:cubicBezTo>
                    <a:cubicBezTo>
                      <a:pt x="227330" y="396240"/>
                      <a:pt x="222250" y="403860"/>
                      <a:pt x="213360" y="407670"/>
                    </a:cubicBezTo>
                    <a:cubicBezTo>
                      <a:pt x="207010" y="411480"/>
                      <a:pt x="198120" y="412750"/>
                      <a:pt x="193040" y="408940"/>
                    </a:cubicBezTo>
                    <a:cubicBezTo>
                      <a:pt x="186690" y="405130"/>
                      <a:pt x="180340" y="393700"/>
                      <a:pt x="181610" y="381000"/>
                    </a:cubicBezTo>
                    <a:cubicBezTo>
                      <a:pt x="181610" y="355600"/>
                      <a:pt x="240030" y="295910"/>
                      <a:pt x="233680" y="265430"/>
                    </a:cubicBezTo>
                    <a:cubicBezTo>
                      <a:pt x="228600" y="238760"/>
                      <a:pt x="162560" y="217170"/>
                      <a:pt x="161290" y="201930"/>
                    </a:cubicBezTo>
                    <a:cubicBezTo>
                      <a:pt x="161290" y="194310"/>
                      <a:pt x="167640" y="185420"/>
                      <a:pt x="175260" y="184150"/>
                    </a:cubicBezTo>
                    <a:cubicBezTo>
                      <a:pt x="193040" y="180340"/>
                      <a:pt x="252730" y="214630"/>
                      <a:pt x="270510" y="232410"/>
                    </a:cubicBezTo>
                    <a:cubicBezTo>
                      <a:pt x="283210" y="243840"/>
                      <a:pt x="289560" y="255270"/>
                      <a:pt x="290830" y="269240"/>
                    </a:cubicBezTo>
                    <a:cubicBezTo>
                      <a:pt x="293370" y="285750"/>
                      <a:pt x="288290" y="307340"/>
                      <a:pt x="278130" y="327660"/>
                    </a:cubicBezTo>
                    <a:cubicBezTo>
                      <a:pt x="264160" y="354330"/>
                      <a:pt x="217170" y="374650"/>
                      <a:pt x="207010" y="410210"/>
                    </a:cubicBezTo>
                    <a:cubicBezTo>
                      <a:pt x="194310" y="459740"/>
                      <a:pt x="250190" y="570230"/>
                      <a:pt x="246380" y="601980"/>
                    </a:cubicBezTo>
                    <a:cubicBezTo>
                      <a:pt x="243840" y="612140"/>
                      <a:pt x="241300" y="622300"/>
                      <a:pt x="234950" y="622300"/>
                    </a:cubicBezTo>
                    <a:cubicBezTo>
                      <a:pt x="224790" y="623570"/>
                      <a:pt x="191770" y="581660"/>
                      <a:pt x="177800" y="553720"/>
                    </a:cubicBezTo>
                    <a:cubicBezTo>
                      <a:pt x="162560" y="520700"/>
                      <a:pt x="146050" y="457200"/>
                      <a:pt x="153670" y="435610"/>
                    </a:cubicBezTo>
                    <a:cubicBezTo>
                      <a:pt x="157480" y="424180"/>
                      <a:pt x="167640" y="415290"/>
                      <a:pt x="175260" y="415290"/>
                    </a:cubicBezTo>
                    <a:cubicBezTo>
                      <a:pt x="182880" y="414020"/>
                      <a:pt x="190500" y="421640"/>
                      <a:pt x="196850" y="429260"/>
                    </a:cubicBezTo>
                    <a:cubicBezTo>
                      <a:pt x="207010" y="441960"/>
                      <a:pt x="214630" y="468630"/>
                      <a:pt x="218440" y="488950"/>
                    </a:cubicBezTo>
                    <a:cubicBezTo>
                      <a:pt x="222250" y="509270"/>
                      <a:pt x="213360" y="535940"/>
                      <a:pt x="219710" y="552450"/>
                    </a:cubicBezTo>
                    <a:cubicBezTo>
                      <a:pt x="224790" y="566420"/>
                      <a:pt x="242570" y="572770"/>
                      <a:pt x="246380" y="585470"/>
                    </a:cubicBezTo>
                    <a:cubicBezTo>
                      <a:pt x="250190" y="599440"/>
                      <a:pt x="246380" y="614680"/>
                      <a:pt x="240030" y="631190"/>
                    </a:cubicBezTo>
                    <a:cubicBezTo>
                      <a:pt x="231140" y="655320"/>
                      <a:pt x="205740" y="689610"/>
                      <a:pt x="186690" y="711200"/>
                    </a:cubicBezTo>
                    <a:cubicBezTo>
                      <a:pt x="170180" y="727710"/>
                      <a:pt x="148590" y="748030"/>
                      <a:pt x="134620" y="750570"/>
                    </a:cubicBezTo>
                    <a:cubicBezTo>
                      <a:pt x="124460" y="753110"/>
                      <a:pt x="113030" y="749300"/>
                      <a:pt x="109220" y="744220"/>
                    </a:cubicBezTo>
                    <a:cubicBezTo>
                      <a:pt x="105410" y="739140"/>
                      <a:pt x="111760" y="718820"/>
                      <a:pt x="111760" y="718820"/>
                    </a:cubicBezTo>
                  </a:path>
                </a:pathLst>
              </a:custGeom>
              <a:solidFill>
                <a:srgbClr val="FFFFFF"/>
              </a:solidFill>
              <a:ln cap="sq">
                <a:noFill/>
                <a:prstDash val="solid"/>
                <a:miter/>
              </a:ln>
            </p:spPr>
            <p:txBody>
              <a:bodyPr/>
              <a:lstStyle/>
              <a:p>
                <a:endParaRPr lang="es-PE"/>
              </a:p>
            </p:txBody>
          </p:sp>
        </p:grpSp>
        <p:grpSp>
          <p:nvGrpSpPr>
            <p:cNvPr id="256" name="Group 256"/>
            <p:cNvGrpSpPr/>
            <p:nvPr/>
          </p:nvGrpSpPr>
          <p:grpSpPr>
            <a:xfrm>
              <a:off x="1511419" y="3136628"/>
              <a:ext cx="153670" cy="186690"/>
              <a:chOff x="0" y="0"/>
              <a:chExt cx="153670" cy="186690"/>
            </a:xfrm>
          </p:grpSpPr>
          <p:sp>
            <p:nvSpPr>
              <p:cNvPr id="257" name="Freeform 257"/>
              <p:cNvSpPr/>
              <p:nvPr/>
            </p:nvSpPr>
            <p:spPr>
              <a:xfrm>
                <a:off x="45720" y="50800"/>
                <a:ext cx="58420" cy="85090"/>
              </a:xfrm>
              <a:custGeom>
                <a:avLst/>
                <a:gdLst/>
                <a:ahLst/>
                <a:cxnLst/>
                <a:rect l="l" t="t" r="r" b="b"/>
                <a:pathLst>
                  <a:path w="58420" h="85090">
                    <a:moveTo>
                      <a:pt x="40640" y="13970"/>
                    </a:moveTo>
                    <a:cubicBezTo>
                      <a:pt x="52070" y="80010"/>
                      <a:pt x="30480" y="82550"/>
                      <a:pt x="24130" y="78740"/>
                    </a:cubicBezTo>
                    <a:cubicBezTo>
                      <a:pt x="20320" y="76200"/>
                      <a:pt x="17780" y="67310"/>
                      <a:pt x="19050" y="62230"/>
                    </a:cubicBezTo>
                    <a:cubicBezTo>
                      <a:pt x="20320" y="55880"/>
                      <a:pt x="29210" y="46990"/>
                      <a:pt x="35560" y="45720"/>
                    </a:cubicBezTo>
                    <a:cubicBezTo>
                      <a:pt x="41910" y="44450"/>
                      <a:pt x="53340" y="52070"/>
                      <a:pt x="55880" y="57150"/>
                    </a:cubicBezTo>
                    <a:cubicBezTo>
                      <a:pt x="58420" y="62230"/>
                      <a:pt x="57150" y="71120"/>
                      <a:pt x="54610" y="76200"/>
                    </a:cubicBezTo>
                    <a:cubicBezTo>
                      <a:pt x="50800" y="80010"/>
                      <a:pt x="43180" y="85090"/>
                      <a:pt x="38100" y="85090"/>
                    </a:cubicBezTo>
                    <a:cubicBezTo>
                      <a:pt x="31750" y="83820"/>
                      <a:pt x="24130" y="77470"/>
                      <a:pt x="19050" y="69850"/>
                    </a:cubicBezTo>
                    <a:cubicBezTo>
                      <a:pt x="11430" y="58420"/>
                      <a:pt x="0" y="24130"/>
                      <a:pt x="5080" y="12700"/>
                    </a:cubicBezTo>
                    <a:cubicBezTo>
                      <a:pt x="7620" y="5080"/>
                      <a:pt x="17780" y="0"/>
                      <a:pt x="24130" y="0"/>
                    </a:cubicBezTo>
                    <a:cubicBezTo>
                      <a:pt x="29210" y="1270"/>
                      <a:pt x="40640" y="13970"/>
                      <a:pt x="40640" y="13970"/>
                    </a:cubicBezTo>
                  </a:path>
                </a:pathLst>
              </a:custGeom>
              <a:solidFill>
                <a:srgbClr val="FFFFFF"/>
              </a:solidFill>
              <a:ln cap="sq">
                <a:noFill/>
                <a:prstDash val="solid"/>
                <a:miter/>
              </a:ln>
            </p:spPr>
            <p:txBody>
              <a:bodyPr/>
              <a:lstStyle/>
              <a:p>
                <a:endParaRPr lang="es-PE"/>
              </a:p>
            </p:txBody>
          </p:sp>
        </p:grpSp>
        <p:grpSp>
          <p:nvGrpSpPr>
            <p:cNvPr id="258" name="Group 258"/>
            <p:cNvGrpSpPr/>
            <p:nvPr/>
          </p:nvGrpSpPr>
          <p:grpSpPr>
            <a:xfrm>
              <a:off x="1516499" y="3145518"/>
              <a:ext cx="137160" cy="134620"/>
              <a:chOff x="0" y="0"/>
              <a:chExt cx="137160" cy="134620"/>
            </a:xfrm>
          </p:grpSpPr>
          <p:sp>
            <p:nvSpPr>
              <p:cNvPr id="259" name="Freeform 259"/>
              <p:cNvSpPr/>
              <p:nvPr/>
            </p:nvSpPr>
            <p:spPr>
              <a:xfrm>
                <a:off x="46990" y="46990"/>
                <a:ext cx="38100" cy="38100"/>
              </a:xfrm>
              <a:custGeom>
                <a:avLst/>
                <a:gdLst/>
                <a:ahLst/>
                <a:cxnLst/>
                <a:rect l="l" t="t" r="r" b="b"/>
                <a:pathLst>
                  <a:path w="38100" h="38100">
                    <a:moveTo>
                      <a:pt x="38100" y="12700"/>
                    </a:moveTo>
                    <a:cubicBezTo>
                      <a:pt x="22860" y="38100"/>
                      <a:pt x="7620" y="34290"/>
                      <a:pt x="3810" y="27940"/>
                    </a:cubicBezTo>
                    <a:cubicBezTo>
                      <a:pt x="0" y="22860"/>
                      <a:pt x="3810" y="7620"/>
                      <a:pt x="8890" y="3810"/>
                    </a:cubicBezTo>
                    <a:cubicBezTo>
                      <a:pt x="13970" y="0"/>
                      <a:pt x="33020" y="5080"/>
                      <a:pt x="33020" y="5080"/>
                    </a:cubicBezTo>
                  </a:path>
                </a:pathLst>
              </a:custGeom>
              <a:solidFill>
                <a:srgbClr val="FFFFFF"/>
              </a:solidFill>
              <a:ln cap="sq">
                <a:noFill/>
                <a:prstDash val="solid"/>
                <a:miter/>
              </a:ln>
            </p:spPr>
            <p:txBody>
              <a:bodyPr/>
              <a:lstStyle/>
              <a:p>
                <a:endParaRPr lang="es-PE"/>
              </a:p>
            </p:txBody>
          </p:sp>
        </p:grpSp>
        <p:grpSp>
          <p:nvGrpSpPr>
            <p:cNvPr id="260" name="Group 260"/>
            <p:cNvGrpSpPr/>
            <p:nvPr/>
          </p:nvGrpSpPr>
          <p:grpSpPr>
            <a:xfrm>
              <a:off x="1516499" y="3145518"/>
              <a:ext cx="137160" cy="134620"/>
              <a:chOff x="0" y="0"/>
              <a:chExt cx="137160" cy="134620"/>
            </a:xfrm>
          </p:grpSpPr>
          <p:sp>
            <p:nvSpPr>
              <p:cNvPr id="261" name="Freeform 261"/>
              <p:cNvSpPr/>
              <p:nvPr/>
            </p:nvSpPr>
            <p:spPr>
              <a:xfrm>
                <a:off x="46990" y="46990"/>
                <a:ext cx="38100" cy="38100"/>
              </a:xfrm>
              <a:custGeom>
                <a:avLst/>
                <a:gdLst/>
                <a:ahLst/>
                <a:cxnLst/>
                <a:rect l="l" t="t" r="r" b="b"/>
                <a:pathLst>
                  <a:path w="38100" h="38100">
                    <a:moveTo>
                      <a:pt x="38100" y="12700"/>
                    </a:moveTo>
                    <a:cubicBezTo>
                      <a:pt x="22860" y="38100"/>
                      <a:pt x="7620" y="34290"/>
                      <a:pt x="3810" y="27940"/>
                    </a:cubicBezTo>
                    <a:cubicBezTo>
                      <a:pt x="0" y="22860"/>
                      <a:pt x="3810" y="7620"/>
                      <a:pt x="8890" y="3810"/>
                    </a:cubicBezTo>
                    <a:cubicBezTo>
                      <a:pt x="13970" y="0"/>
                      <a:pt x="33020" y="5080"/>
                      <a:pt x="33020" y="5080"/>
                    </a:cubicBezTo>
                  </a:path>
                </a:pathLst>
              </a:custGeom>
              <a:solidFill>
                <a:srgbClr val="FFFFFF"/>
              </a:solidFill>
              <a:ln cap="sq">
                <a:noFill/>
                <a:prstDash val="solid"/>
                <a:miter/>
              </a:ln>
            </p:spPr>
            <p:txBody>
              <a:bodyPr/>
              <a:lstStyle/>
              <a:p>
                <a:endParaRPr lang="es-PE"/>
              </a:p>
            </p:txBody>
          </p:sp>
        </p:grpSp>
        <p:grpSp>
          <p:nvGrpSpPr>
            <p:cNvPr id="262" name="Group 262"/>
            <p:cNvGrpSpPr/>
            <p:nvPr/>
          </p:nvGrpSpPr>
          <p:grpSpPr>
            <a:xfrm>
              <a:off x="1516499" y="3145518"/>
              <a:ext cx="137160" cy="134620"/>
              <a:chOff x="0" y="0"/>
              <a:chExt cx="137160" cy="134620"/>
            </a:xfrm>
          </p:grpSpPr>
          <p:sp>
            <p:nvSpPr>
              <p:cNvPr id="263" name="Freeform 263"/>
              <p:cNvSpPr/>
              <p:nvPr/>
            </p:nvSpPr>
            <p:spPr>
              <a:xfrm>
                <a:off x="46990" y="46990"/>
                <a:ext cx="38100" cy="38100"/>
              </a:xfrm>
              <a:custGeom>
                <a:avLst/>
                <a:gdLst/>
                <a:ahLst/>
                <a:cxnLst/>
                <a:rect l="l" t="t" r="r" b="b"/>
                <a:pathLst>
                  <a:path w="38100" h="38100">
                    <a:moveTo>
                      <a:pt x="38100" y="12700"/>
                    </a:moveTo>
                    <a:cubicBezTo>
                      <a:pt x="22860" y="38100"/>
                      <a:pt x="7620" y="34290"/>
                      <a:pt x="3810" y="27940"/>
                    </a:cubicBezTo>
                    <a:cubicBezTo>
                      <a:pt x="0" y="22860"/>
                      <a:pt x="3810" y="7620"/>
                      <a:pt x="8890" y="3810"/>
                    </a:cubicBezTo>
                    <a:cubicBezTo>
                      <a:pt x="13970" y="0"/>
                      <a:pt x="33020" y="5080"/>
                      <a:pt x="33020" y="5080"/>
                    </a:cubicBezTo>
                  </a:path>
                </a:pathLst>
              </a:custGeom>
              <a:solidFill>
                <a:srgbClr val="FFFFFF"/>
              </a:solidFill>
              <a:ln cap="sq">
                <a:noFill/>
                <a:prstDash val="solid"/>
                <a:miter/>
              </a:ln>
            </p:spPr>
            <p:txBody>
              <a:bodyPr/>
              <a:lstStyle/>
              <a:p>
                <a:endParaRPr lang="es-PE"/>
              </a:p>
            </p:txBody>
          </p:sp>
        </p:grpSp>
        <p:grpSp>
          <p:nvGrpSpPr>
            <p:cNvPr id="264" name="Group 264"/>
            <p:cNvGrpSpPr/>
            <p:nvPr/>
          </p:nvGrpSpPr>
          <p:grpSpPr>
            <a:xfrm>
              <a:off x="1527929" y="3156948"/>
              <a:ext cx="137160" cy="134620"/>
              <a:chOff x="0" y="0"/>
              <a:chExt cx="137160" cy="134620"/>
            </a:xfrm>
          </p:grpSpPr>
          <p:sp>
            <p:nvSpPr>
              <p:cNvPr id="265" name="Freeform 265"/>
              <p:cNvSpPr/>
              <p:nvPr/>
            </p:nvSpPr>
            <p:spPr>
              <a:xfrm>
                <a:off x="46990" y="46990"/>
                <a:ext cx="38100" cy="38100"/>
              </a:xfrm>
              <a:custGeom>
                <a:avLst/>
                <a:gdLst/>
                <a:ahLst/>
                <a:cxnLst/>
                <a:rect l="l" t="t" r="r" b="b"/>
                <a:pathLst>
                  <a:path w="38100" h="38100">
                    <a:moveTo>
                      <a:pt x="38100" y="12700"/>
                    </a:moveTo>
                    <a:cubicBezTo>
                      <a:pt x="21590" y="38100"/>
                      <a:pt x="7620" y="33020"/>
                      <a:pt x="3810" y="27940"/>
                    </a:cubicBezTo>
                    <a:cubicBezTo>
                      <a:pt x="0" y="22860"/>
                      <a:pt x="3810" y="7620"/>
                      <a:pt x="889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66" name="Group 266"/>
            <p:cNvGrpSpPr/>
            <p:nvPr/>
          </p:nvGrpSpPr>
          <p:grpSpPr>
            <a:xfrm>
              <a:off x="1435219" y="3099798"/>
              <a:ext cx="226060" cy="190500"/>
              <a:chOff x="0" y="0"/>
              <a:chExt cx="226060" cy="190500"/>
            </a:xfrm>
          </p:grpSpPr>
          <p:sp>
            <p:nvSpPr>
              <p:cNvPr id="267" name="Freeform 267"/>
              <p:cNvSpPr/>
              <p:nvPr/>
            </p:nvSpPr>
            <p:spPr>
              <a:xfrm>
                <a:off x="49530" y="50800"/>
                <a:ext cx="130810" cy="90170"/>
              </a:xfrm>
              <a:custGeom>
                <a:avLst/>
                <a:gdLst/>
                <a:ahLst/>
                <a:cxnLst/>
                <a:rect l="l" t="t" r="r" b="b"/>
                <a:pathLst>
                  <a:path w="130810" h="90170">
                    <a:moveTo>
                      <a:pt x="101600" y="88900"/>
                    </a:moveTo>
                    <a:cubicBezTo>
                      <a:pt x="1270" y="26670"/>
                      <a:pt x="1270" y="15240"/>
                      <a:pt x="5080" y="10160"/>
                    </a:cubicBezTo>
                    <a:cubicBezTo>
                      <a:pt x="7620" y="5080"/>
                      <a:pt x="15240" y="0"/>
                      <a:pt x="21590" y="0"/>
                    </a:cubicBezTo>
                    <a:cubicBezTo>
                      <a:pt x="27940" y="1270"/>
                      <a:pt x="39370" y="8890"/>
                      <a:pt x="40640" y="15240"/>
                    </a:cubicBezTo>
                    <a:cubicBezTo>
                      <a:pt x="43180" y="20320"/>
                      <a:pt x="40640" y="29210"/>
                      <a:pt x="38100" y="34290"/>
                    </a:cubicBezTo>
                    <a:cubicBezTo>
                      <a:pt x="34290" y="38100"/>
                      <a:pt x="25400" y="41910"/>
                      <a:pt x="20320" y="40640"/>
                    </a:cubicBezTo>
                    <a:cubicBezTo>
                      <a:pt x="13970" y="40640"/>
                      <a:pt x="2540" y="30480"/>
                      <a:pt x="1270" y="24130"/>
                    </a:cubicBezTo>
                    <a:cubicBezTo>
                      <a:pt x="0" y="17780"/>
                      <a:pt x="7620" y="6350"/>
                      <a:pt x="12700" y="2540"/>
                    </a:cubicBezTo>
                    <a:cubicBezTo>
                      <a:pt x="17780" y="0"/>
                      <a:pt x="24130" y="1270"/>
                      <a:pt x="31750" y="3810"/>
                    </a:cubicBezTo>
                    <a:cubicBezTo>
                      <a:pt x="52070" y="8890"/>
                      <a:pt x="116840" y="41910"/>
                      <a:pt x="125730" y="59690"/>
                    </a:cubicBezTo>
                    <a:cubicBezTo>
                      <a:pt x="130810" y="68580"/>
                      <a:pt x="128270" y="81280"/>
                      <a:pt x="123190" y="86360"/>
                    </a:cubicBezTo>
                    <a:cubicBezTo>
                      <a:pt x="119380" y="90170"/>
                      <a:pt x="101600" y="88900"/>
                      <a:pt x="101600" y="88900"/>
                    </a:cubicBezTo>
                  </a:path>
                </a:pathLst>
              </a:custGeom>
              <a:solidFill>
                <a:srgbClr val="FFFFFF"/>
              </a:solidFill>
              <a:ln cap="sq">
                <a:noFill/>
                <a:prstDash val="solid"/>
                <a:miter/>
              </a:ln>
            </p:spPr>
            <p:txBody>
              <a:bodyPr/>
              <a:lstStyle/>
              <a:p>
                <a:endParaRPr lang="es-PE"/>
              </a:p>
            </p:txBody>
          </p:sp>
        </p:grpSp>
        <p:grpSp>
          <p:nvGrpSpPr>
            <p:cNvPr id="268" name="Group 268"/>
            <p:cNvGrpSpPr/>
            <p:nvPr/>
          </p:nvGrpSpPr>
          <p:grpSpPr>
            <a:xfrm>
              <a:off x="1439029" y="3106148"/>
              <a:ext cx="137160" cy="134620"/>
              <a:chOff x="0" y="0"/>
              <a:chExt cx="137160" cy="134620"/>
            </a:xfrm>
          </p:grpSpPr>
          <p:sp>
            <p:nvSpPr>
              <p:cNvPr id="269" name="Freeform 269"/>
              <p:cNvSpPr/>
              <p:nvPr/>
            </p:nvSpPr>
            <p:spPr>
              <a:xfrm>
                <a:off x="48260" y="46990"/>
                <a:ext cx="36830" cy="38100"/>
              </a:xfrm>
              <a:custGeom>
                <a:avLst/>
                <a:gdLst/>
                <a:ahLst/>
                <a:cxnLst/>
                <a:rect l="l" t="t" r="r" b="b"/>
                <a:pathLst>
                  <a:path w="36830" h="38100">
                    <a:moveTo>
                      <a:pt x="36830" y="12700"/>
                    </a:moveTo>
                    <a:cubicBezTo>
                      <a:pt x="21590" y="38100"/>
                      <a:pt x="6350" y="33020"/>
                      <a:pt x="2540" y="27940"/>
                    </a:cubicBezTo>
                    <a:cubicBezTo>
                      <a:pt x="0" y="22860"/>
                      <a:pt x="254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70" name="Group 270"/>
            <p:cNvGrpSpPr/>
            <p:nvPr/>
          </p:nvGrpSpPr>
          <p:grpSpPr>
            <a:xfrm>
              <a:off x="1440299" y="3102338"/>
              <a:ext cx="209550" cy="172720"/>
              <a:chOff x="0" y="0"/>
              <a:chExt cx="209550" cy="172720"/>
            </a:xfrm>
          </p:grpSpPr>
          <p:sp>
            <p:nvSpPr>
              <p:cNvPr id="271" name="Freeform 271"/>
              <p:cNvSpPr/>
              <p:nvPr/>
            </p:nvSpPr>
            <p:spPr>
              <a:xfrm>
                <a:off x="46990" y="50800"/>
                <a:ext cx="114300" cy="71120"/>
              </a:xfrm>
              <a:custGeom>
                <a:avLst/>
                <a:gdLst/>
                <a:ahLst/>
                <a:cxnLst/>
                <a:rect l="l" t="t" r="r" b="b"/>
                <a:pathLst>
                  <a:path w="114300" h="71120">
                    <a:moveTo>
                      <a:pt x="24130" y="0"/>
                    </a:moveTo>
                    <a:cubicBezTo>
                      <a:pt x="113030" y="44450"/>
                      <a:pt x="113030" y="54610"/>
                      <a:pt x="109220" y="60960"/>
                    </a:cubicBezTo>
                    <a:cubicBezTo>
                      <a:pt x="106680" y="66040"/>
                      <a:pt x="92710" y="71120"/>
                      <a:pt x="87630" y="69850"/>
                    </a:cubicBezTo>
                    <a:cubicBezTo>
                      <a:pt x="81280" y="67310"/>
                      <a:pt x="71120" y="49530"/>
                      <a:pt x="73660" y="44450"/>
                    </a:cubicBezTo>
                    <a:cubicBezTo>
                      <a:pt x="76200" y="38100"/>
                      <a:pt x="99060" y="31750"/>
                      <a:pt x="105410" y="35560"/>
                    </a:cubicBezTo>
                    <a:cubicBezTo>
                      <a:pt x="110490" y="38100"/>
                      <a:pt x="114300" y="53340"/>
                      <a:pt x="110490" y="58420"/>
                    </a:cubicBezTo>
                    <a:cubicBezTo>
                      <a:pt x="106680" y="64770"/>
                      <a:pt x="93980" y="68580"/>
                      <a:pt x="83820" y="68580"/>
                    </a:cubicBezTo>
                    <a:cubicBezTo>
                      <a:pt x="63500" y="67310"/>
                      <a:pt x="15240" y="46990"/>
                      <a:pt x="6350" y="33020"/>
                    </a:cubicBezTo>
                    <a:cubicBezTo>
                      <a:pt x="0" y="24130"/>
                      <a:pt x="0" y="12700"/>
                      <a:pt x="3810" y="6350"/>
                    </a:cubicBezTo>
                    <a:cubicBezTo>
                      <a:pt x="6350" y="1270"/>
                      <a:pt x="24130" y="0"/>
                      <a:pt x="24130" y="0"/>
                    </a:cubicBezTo>
                  </a:path>
                </a:pathLst>
              </a:custGeom>
              <a:solidFill>
                <a:srgbClr val="FFFFFF"/>
              </a:solidFill>
              <a:ln cap="sq">
                <a:noFill/>
                <a:prstDash val="solid"/>
                <a:miter/>
              </a:ln>
            </p:spPr>
            <p:txBody>
              <a:bodyPr/>
              <a:lstStyle/>
              <a:p>
                <a:endParaRPr lang="es-PE"/>
              </a:p>
            </p:txBody>
          </p:sp>
        </p:grpSp>
        <p:grpSp>
          <p:nvGrpSpPr>
            <p:cNvPr id="272" name="Group 272"/>
            <p:cNvGrpSpPr/>
            <p:nvPr/>
          </p:nvGrpSpPr>
          <p:grpSpPr>
            <a:xfrm>
              <a:off x="1512689" y="3135358"/>
              <a:ext cx="138430" cy="139700"/>
              <a:chOff x="0" y="0"/>
              <a:chExt cx="138430" cy="139700"/>
            </a:xfrm>
          </p:grpSpPr>
          <p:sp>
            <p:nvSpPr>
              <p:cNvPr id="273" name="Freeform 273"/>
              <p:cNvSpPr/>
              <p:nvPr/>
            </p:nvSpPr>
            <p:spPr>
              <a:xfrm>
                <a:off x="48260" y="49530"/>
                <a:ext cx="39370" cy="40640"/>
              </a:xfrm>
              <a:custGeom>
                <a:avLst/>
                <a:gdLst/>
                <a:ahLst/>
                <a:cxnLst/>
                <a:rect l="l" t="t" r="r" b="b"/>
                <a:pathLst>
                  <a:path w="39370" h="40640">
                    <a:moveTo>
                      <a:pt x="34290" y="6350"/>
                    </a:moveTo>
                    <a:cubicBezTo>
                      <a:pt x="27940" y="38100"/>
                      <a:pt x="5080" y="33020"/>
                      <a:pt x="2540" y="26670"/>
                    </a:cubicBezTo>
                    <a:cubicBezTo>
                      <a:pt x="1270" y="21590"/>
                      <a:pt x="15240" y="1270"/>
                      <a:pt x="21590" y="1270"/>
                    </a:cubicBezTo>
                    <a:cubicBezTo>
                      <a:pt x="26670" y="1270"/>
                      <a:pt x="39370" y="21590"/>
                      <a:pt x="38100" y="27940"/>
                    </a:cubicBezTo>
                    <a:cubicBezTo>
                      <a:pt x="38100" y="33020"/>
                      <a:pt x="29210" y="38100"/>
                      <a:pt x="24130" y="39370"/>
                    </a:cubicBezTo>
                    <a:cubicBezTo>
                      <a:pt x="19050" y="40640"/>
                      <a:pt x="7620" y="35560"/>
                      <a:pt x="3810" y="30480"/>
                    </a:cubicBezTo>
                    <a:cubicBezTo>
                      <a:pt x="0" y="25400"/>
                      <a:pt x="0" y="10160"/>
                      <a:pt x="5080" y="5080"/>
                    </a:cubicBezTo>
                    <a:cubicBezTo>
                      <a:pt x="8890" y="0"/>
                      <a:pt x="30480" y="3810"/>
                      <a:pt x="30480" y="3810"/>
                    </a:cubicBezTo>
                  </a:path>
                </a:pathLst>
              </a:custGeom>
              <a:solidFill>
                <a:srgbClr val="FFFFFF"/>
              </a:solidFill>
              <a:ln cap="sq">
                <a:noFill/>
                <a:prstDash val="solid"/>
                <a:miter/>
              </a:ln>
            </p:spPr>
            <p:txBody>
              <a:bodyPr/>
              <a:lstStyle/>
              <a:p>
                <a:endParaRPr lang="es-PE"/>
              </a:p>
            </p:txBody>
          </p:sp>
        </p:grpSp>
        <p:grpSp>
          <p:nvGrpSpPr>
            <p:cNvPr id="274" name="Group 274"/>
            <p:cNvGrpSpPr/>
            <p:nvPr/>
          </p:nvGrpSpPr>
          <p:grpSpPr>
            <a:xfrm>
              <a:off x="1511419" y="3158218"/>
              <a:ext cx="140970" cy="157480"/>
              <a:chOff x="0" y="0"/>
              <a:chExt cx="140970" cy="157480"/>
            </a:xfrm>
          </p:grpSpPr>
          <p:sp>
            <p:nvSpPr>
              <p:cNvPr id="275" name="Freeform 275"/>
              <p:cNvSpPr/>
              <p:nvPr/>
            </p:nvSpPr>
            <p:spPr>
              <a:xfrm>
                <a:off x="49530" y="45720"/>
                <a:ext cx="40640" cy="60960"/>
              </a:xfrm>
              <a:custGeom>
                <a:avLst/>
                <a:gdLst/>
                <a:ahLst/>
                <a:cxnLst/>
                <a:rect l="l" t="t" r="r" b="b"/>
                <a:pathLst>
                  <a:path w="40640" h="60960">
                    <a:moveTo>
                      <a:pt x="40640" y="20320"/>
                    </a:moveTo>
                    <a:cubicBezTo>
                      <a:pt x="25400" y="60960"/>
                      <a:pt x="5080" y="50800"/>
                      <a:pt x="2540" y="45720"/>
                    </a:cubicBezTo>
                    <a:cubicBezTo>
                      <a:pt x="0" y="40640"/>
                      <a:pt x="2540" y="31750"/>
                      <a:pt x="6350" y="27940"/>
                    </a:cubicBezTo>
                    <a:cubicBezTo>
                      <a:pt x="11430" y="24130"/>
                      <a:pt x="25400" y="20320"/>
                      <a:pt x="30480" y="24130"/>
                    </a:cubicBezTo>
                    <a:cubicBezTo>
                      <a:pt x="35560" y="27940"/>
                      <a:pt x="36830" y="49530"/>
                      <a:pt x="33020" y="55880"/>
                    </a:cubicBezTo>
                    <a:cubicBezTo>
                      <a:pt x="30480" y="59690"/>
                      <a:pt x="20320" y="60960"/>
                      <a:pt x="15240" y="59690"/>
                    </a:cubicBezTo>
                    <a:cubicBezTo>
                      <a:pt x="10160" y="57150"/>
                      <a:pt x="2540" y="48260"/>
                      <a:pt x="1270" y="40640"/>
                    </a:cubicBezTo>
                    <a:cubicBezTo>
                      <a:pt x="0" y="31750"/>
                      <a:pt x="3810" y="10160"/>
                      <a:pt x="10160" y="5080"/>
                    </a:cubicBezTo>
                    <a:cubicBezTo>
                      <a:pt x="15240" y="0"/>
                      <a:pt x="26670" y="1270"/>
                      <a:pt x="31750" y="5080"/>
                    </a:cubicBezTo>
                    <a:cubicBezTo>
                      <a:pt x="36830" y="7620"/>
                      <a:pt x="40640" y="20320"/>
                      <a:pt x="40640" y="20320"/>
                    </a:cubicBezTo>
                  </a:path>
                </a:pathLst>
              </a:custGeom>
              <a:solidFill>
                <a:srgbClr val="FFFFFF"/>
              </a:solidFill>
              <a:ln cap="sq">
                <a:noFill/>
                <a:prstDash val="solid"/>
                <a:miter/>
              </a:ln>
            </p:spPr>
            <p:txBody>
              <a:bodyPr/>
              <a:lstStyle/>
              <a:p>
                <a:endParaRPr lang="es-PE"/>
              </a:p>
            </p:txBody>
          </p:sp>
        </p:grpSp>
        <p:grpSp>
          <p:nvGrpSpPr>
            <p:cNvPr id="276" name="Group 276"/>
            <p:cNvGrpSpPr/>
            <p:nvPr/>
          </p:nvGrpSpPr>
          <p:grpSpPr>
            <a:xfrm>
              <a:off x="1511419" y="3137898"/>
              <a:ext cx="140970" cy="157480"/>
              <a:chOff x="0" y="0"/>
              <a:chExt cx="140970" cy="157480"/>
            </a:xfrm>
          </p:grpSpPr>
          <p:sp>
            <p:nvSpPr>
              <p:cNvPr id="277" name="Freeform 277"/>
              <p:cNvSpPr/>
              <p:nvPr/>
            </p:nvSpPr>
            <p:spPr>
              <a:xfrm>
                <a:off x="50800" y="48260"/>
                <a:ext cx="40640" cy="62230"/>
              </a:xfrm>
              <a:custGeom>
                <a:avLst/>
                <a:gdLst/>
                <a:ahLst/>
                <a:cxnLst/>
                <a:rect l="l" t="t" r="r" b="b"/>
                <a:pathLst>
                  <a:path w="40640" h="62230">
                    <a:moveTo>
                      <a:pt x="0" y="41910"/>
                    </a:moveTo>
                    <a:cubicBezTo>
                      <a:pt x="15240" y="1270"/>
                      <a:pt x="35560" y="11430"/>
                      <a:pt x="38100" y="16510"/>
                    </a:cubicBezTo>
                    <a:cubicBezTo>
                      <a:pt x="40640" y="21590"/>
                      <a:pt x="38100" y="30480"/>
                      <a:pt x="33020" y="34290"/>
                    </a:cubicBezTo>
                    <a:cubicBezTo>
                      <a:pt x="29210" y="38100"/>
                      <a:pt x="15240" y="41910"/>
                      <a:pt x="10160" y="38100"/>
                    </a:cubicBezTo>
                    <a:cubicBezTo>
                      <a:pt x="5080" y="34290"/>
                      <a:pt x="2540" y="11430"/>
                      <a:pt x="7620" y="6350"/>
                    </a:cubicBezTo>
                    <a:cubicBezTo>
                      <a:pt x="10160" y="2540"/>
                      <a:pt x="19050" y="0"/>
                      <a:pt x="24130" y="2540"/>
                    </a:cubicBezTo>
                    <a:cubicBezTo>
                      <a:pt x="30480" y="5080"/>
                      <a:pt x="36830" y="13970"/>
                      <a:pt x="39370" y="21590"/>
                    </a:cubicBezTo>
                    <a:cubicBezTo>
                      <a:pt x="40640" y="30480"/>
                      <a:pt x="36830" y="52070"/>
                      <a:pt x="30480" y="57150"/>
                    </a:cubicBezTo>
                    <a:cubicBezTo>
                      <a:pt x="25400" y="62230"/>
                      <a:pt x="13970" y="60960"/>
                      <a:pt x="8890" y="57150"/>
                    </a:cubicBezTo>
                    <a:cubicBezTo>
                      <a:pt x="3810" y="54610"/>
                      <a:pt x="0" y="41910"/>
                      <a:pt x="0" y="41910"/>
                    </a:cubicBezTo>
                  </a:path>
                </a:pathLst>
              </a:custGeom>
              <a:solidFill>
                <a:srgbClr val="FFFFFF"/>
              </a:solidFill>
              <a:ln cap="sq">
                <a:noFill/>
                <a:prstDash val="solid"/>
                <a:miter/>
              </a:ln>
            </p:spPr>
            <p:txBody>
              <a:bodyPr/>
              <a:lstStyle/>
              <a:p>
                <a:endParaRPr lang="es-PE"/>
              </a:p>
            </p:txBody>
          </p:sp>
        </p:grpSp>
        <p:grpSp>
          <p:nvGrpSpPr>
            <p:cNvPr id="278" name="Group 278"/>
            <p:cNvGrpSpPr/>
            <p:nvPr/>
          </p:nvGrpSpPr>
          <p:grpSpPr>
            <a:xfrm>
              <a:off x="1513959" y="3120118"/>
              <a:ext cx="196850" cy="373380"/>
              <a:chOff x="0" y="0"/>
              <a:chExt cx="196850" cy="373380"/>
            </a:xfrm>
          </p:grpSpPr>
          <p:sp>
            <p:nvSpPr>
              <p:cNvPr id="279" name="Freeform 279"/>
              <p:cNvSpPr/>
              <p:nvPr/>
            </p:nvSpPr>
            <p:spPr>
              <a:xfrm>
                <a:off x="41910" y="49530"/>
                <a:ext cx="107950" cy="274320"/>
              </a:xfrm>
              <a:custGeom>
                <a:avLst/>
                <a:gdLst/>
                <a:ahLst/>
                <a:cxnLst/>
                <a:rect l="l" t="t" r="r" b="b"/>
                <a:pathLst>
                  <a:path w="107950" h="274320">
                    <a:moveTo>
                      <a:pt x="46990" y="20320"/>
                    </a:moveTo>
                    <a:cubicBezTo>
                      <a:pt x="55880" y="142240"/>
                      <a:pt x="107950" y="227330"/>
                      <a:pt x="102870" y="254000"/>
                    </a:cubicBezTo>
                    <a:cubicBezTo>
                      <a:pt x="101600" y="264160"/>
                      <a:pt x="92710" y="271780"/>
                      <a:pt x="86360" y="273050"/>
                    </a:cubicBezTo>
                    <a:cubicBezTo>
                      <a:pt x="78740" y="273050"/>
                      <a:pt x="62230" y="261620"/>
                      <a:pt x="62230" y="255270"/>
                    </a:cubicBezTo>
                    <a:cubicBezTo>
                      <a:pt x="60960" y="247650"/>
                      <a:pt x="73660" y="232410"/>
                      <a:pt x="80010" y="231140"/>
                    </a:cubicBezTo>
                    <a:cubicBezTo>
                      <a:pt x="87630" y="231140"/>
                      <a:pt x="102870" y="243840"/>
                      <a:pt x="102870" y="251460"/>
                    </a:cubicBezTo>
                    <a:cubicBezTo>
                      <a:pt x="104140" y="257810"/>
                      <a:pt x="95250" y="270510"/>
                      <a:pt x="88900" y="271780"/>
                    </a:cubicBezTo>
                    <a:cubicBezTo>
                      <a:pt x="82550" y="274320"/>
                      <a:pt x="72390" y="270510"/>
                      <a:pt x="64770" y="262890"/>
                    </a:cubicBezTo>
                    <a:cubicBezTo>
                      <a:pt x="45720" y="245110"/>
                      <a:pt x="20320" y="166370"/>
                      <a:pt x="11430" y="121920"/>
                    </a:cubicBezTo>
                    <a:cubicBezTo>
                      <a:pt x="3810" y="83820"/>
                      <a:pt x="0" y="34290"/>
                      <a:pt x="8890" y="16510"/>
                    </a:cubicBezTo>
                    <a:cubicBezTo>
                      <a:pt x="13970" y="6350"/>
                      <a:pt x="24130" y="0"/>
                      <a:pt x="30480" y="1270"/>
                    </a:cubicBezTo>
                    <a:cubicBezTo>
                      <a:pt x="36830" y="2540"/>
                      <a:pt x="46990" y="20320"/>
                      <a:pt x="46990" y="20320"/>
                    </a:cubicBezTo>
                  </a:path>
                </a:pathLst>
              </a:custGeom>
              <a:solidFill>
                <a:srgbClr val="FFFFFF"/>
              </a:solidFill>
              <a:ln cap="sq">
                <a:noFill/>
                <a:prstDash val="solid"/>
                <a:miter/>
              </a:ln>
            </p:spPr>
            <p:txBody>
              <a:bodyPr/>
              <a:lstStyle/>
              <a:p>
                <a:endParaRPr lang="es-PE"/>
              </a:p>
            </p:txBody>
          </p:sp>
        </p:grpSp>
        <p:grpSp>
          <p:nvGrpSpPr>
            <p:cNvPr id="280" name="Group 280"/>
            <p:cNvGrpSpPr/>
            <p:nvPr/>
          </p:nvGrpSpPr>
          <p:grpSpPr>
            <a:xfrm>
              <a:off x="1257419" y="2985498"/>
              <a:ext cx="589280" cy="510540"/>
              <a:chOff x="0" y="0"/>
              <a:chExt cx="589280" cy="510540"/>
            </a:xfrm>
          </p:grpSpPr>
          <p:sp>
            <p:nvSpPr>
              <p:cNvPr id="281" name="Freeform 281"/>
              <p:cNvSpPr/>
              <p:nvPr/>
            </p:nvSpPr>
            <p:spPr>
              <a:xfrm>
                <a:off x="48260" y="44450"/>
                <a:ext cx="494030" cy="420370"/>
              </a:xfrm>
              <a:custGeom>
                <a:avLst/>
                <a:gdLst/>
                <a:ahLst/>
                <a:cxnLst/>
                <a:rect l="l" t="t" r="r" b="b"/>
                <a:pathLst>
                  <a:path w="494030" h="420370">
                    <a:moveTo>
                      <a:pt x="471170" y="367030"/>
                    </a:moveTo>
                    <a:cubicBezTo>
                      <a:pt x="488950" y="402590"/>
                      <a:pt x="483870" y="412750"/>
                      <a:pt x="477520" y="415290"/>
                    </a:cubicBezTo>
                    <a:cubicBezTo>
                      <a:pt x="471170" y="417830"/>
                      <a:pt x="458470" y="414020"/>
                      <a:pt x="452120" y="407670"/>
                    </a:cubicBezTo>
                    <a:cubicBezTo>
                      <a:pt x="445770" y="400050"/>
                      <a:pt x="441960" y="378460"/>
                      <a:pt x="447040" y="369570"/>
                    </a:cubicBezTo>
                    <a:cubicBezTo>
                      <a:pt x="450850" y="360680"/>
                      <a:pt x="467360" y="349250"/>
                      <a:pt x="473710" y="350520"/>
                    </a:cubicBezTo>
                    <a:cubicBezTo>
                      <a:pt x="480060" y="350520"/>
                      <a:pt x="485140" y="360680"/>
                      <a:pt x="487680" y="369570"/>
                    </a:cubicBezTo>
                    <a:cubicBezTo>
                      <a:pt x="490220" y="379730"/>
                      <a:pt x="490220" y="405130"/>
                      <a:pt x="481330" y="411480"/>
                    </a:cubicBezTo>
                    <a:cubicBezTo>
                      <a:pt x="467360" y="420370"/>
                      <a:pt x="430530" y="407670"/>
                      <a:pt x="398780" y="394970"/>
                    </a:cubicBezTo>
                    <a:cubicBezTo>
                      <a:pt x="350520" y="375920"/>
                      <a:pt x="264160" y="321310"/>
                      <a:pt x="227330" y="285750"/>
                    </a:cubicBezTo>
                    <a:cubicBezTo>
                      <a:pt x="203200" y="262890"/>
                      <a:pt x="194310" y="242570"/>
                      <a:pt x="181610" y="217170"/>
                    </a:cubicBezTo>
                    <a:cubicBezTo>
                      <a:pt x="167640" y="190500"/>
                      <a:pt x="163830" y="153670"/>
                      <a:pt x="148590" y="127000"/>
                    </a:cubicBezTo>
                    <a:cubicBezTo>
                      <a:pt x="134620" y="100330"/>
                      <a:pt x="115570" y="58420"/>
                      <a:pt x="96520" y="55880"/>
                    </a:cubicBezTo>
                    <a:cubicBezTo>
                      <a:pt x="76200" y="54610"/>
                      <a:pt x="46990" y="113030"/>
                      <a:pt x="29210" y="115570"/>
                    </a:cubicBezTo>
                    <a:cubicBezTo>
                      <a:pt x="19050" y="116840"/>
                      <a:pt x="6350" y="109220"/>
                      <a:pt x="3810" y="102870"/>
                    </a:cubicBezTo>
                    <a:cubicBezTo>
                      <a:pt x="1270" y="96520"/>
                      <a:pt x="6350" y="80010"/>
                      <a:pt x="12700" y="76200"/>
                    </a:cubicBezTo>
                    <a:cubicBezTo>
                      <a:pt x="16510" y="72390"/>
                      <a:pt x="26670" y="71120"/>
                      <a:pt x="33020" y="74930"/>
                    </a:cubicBezTo>
                    <a:cubicBezTo>
                      <a:pt x="39370" y="77470"/>
                      <a:pt x="45720" y="90170"/>
                      <a:pt x="45720" y="97790"/>
                    </a:cubicBezTo>
                    <a:cubicBezTo>
                      <a:pt x="45720" y="104140"/>
                      <a:pt x="39370" y="111760"/>
                      <a:pt x="34290" y="114300"/>
                    </a:cubicBezTo>
                    <a:cubicBezTo>
                      <a:pt x="27940" y="116840"/>
                      <a:pt x="19050" y="116840"/>
                      <a:pt x="12700" y="114300"/>
                    </a:cubicBezTo>
                    <a:cubicBezTo>
                      <a:pt x="7620" y="110490"/>
                      <a:pt x="2540" y="102870"/>
                      <a:pt x="2540" y="96520"/>
                    </a:cubicBezTo>
                    <a:cubicBezTo>
                      <a:pt x="1270" y="90170"/>
                      <a:pt x="5080" y="81280"/>
                      <a:pt x="10160" y="77470"/>
                    </a:cubicBezTo>
                    <a:cubicBezTo>
                      <a:pt x="15240" y="73660"/>
                      <a:pt x="24130" y="71120"/>
                      <a:pt x="30480" y="73660"/>
                    </a:cubicBezTo>
                    <a:cubicBezTo>
                      <a:pt x="36830" y="76200"/>
                      <a:pt x="45720" y="87630"/>
                      <a:pt x="45720" y="95250"/>
                    </a:cubicBezTo>
                    <a:cubicBezTo>
                      <a:pt x="45720" y="101600"/>
                      <a:pt x="40640" y="110490"/>
                      <a:pt x="34290" y="114300"/>
                    </a:cubicBezTo>
                    <a:cubicBezTo>
                      <a:pt x="27940" y="116840"/>
                      <a:pt x="15240" y="116840"/>
                      <a:pt x="10160" y="111760"/>
                    </a:cubicBezTo>
                    <a:cubicBezTo>
                      <a:pt x="2540" y="105410"/>
                      <a:pt x="0" y="86360"/>
                      <a:pt x="3810" y="74930"/>
                    </a:cubicBezTo>
                    <a:cubicBezTo>
                      <a:pt x="7620" y="62230"/>
                      <a:pt x="25400" y="50800"/>
                      <a:pt x="36830" y="40640"/>
                    </a:cubicBezTo>
                    <a:cubicBezTo>
                      <a:pt x="48260" y="30480"/>
                      <a:pt x="57150" y="19050"/>
                      <a:pt x="69850" y="13970"/>
                    </a:cubicBezTo>
                    <a:cubicBezTo>
                      <a:pt x="82550" y="7620"/>
                      <a:pt x="100330" y="0"/>
                      <a:pt x="115570" y="6350"/>
                    </a:cubicBezTo>
                    <a:cubicBezTo>
                      <a:pt x="138430" y="16510"/>
                      <a:pt x="158750" y="62230"/>
                      <a:pt x="179070" y="97790"/>
                    </a:cubicBezTo>
                    <a:cubicBezTo>
                      <a:pt x="204470" y="142240"/>
                      <a:pt x="215900" y="212090"/>
                      <a:pt x="252730" y="254000"/>
                    </a:cubicBezTo>
                    <a:cubicBezTo>
                      <a:pt x="288290" y="294640"/>
                      <a:pt x="353060" y="328930"/>
                      <a:pt x="396240" y="347980"/>
                    </a:cubicBezTo>
                    <a:cubicBezTo>
                      <a:pt x="427990" y="361950"/>
                      <a:pt x="471170" y="355600"/>
                      <a:pt x="483870" y="369570"/>
                    </a:cubicBezTo>
                    <a:cubicBezTo>
                      <a:pt x="491490" y="378460"/>
                      <a:pt x="491490" y="396240"/>
                      <a:pt x="487680" y="403860"/>
                    </a:cubicBezTo>
                    <a:cubicBezTo>
                      <a:pt x="482600" y="410210"/>
                      <a:pt x="468630" y="417830"/>
                      <a:pt x="462280" y="414020"/>
                    </a:cubicBezTo>
                    <a:cubicBezTo>
                      <a:pt x="453390" y="410210"/>
                      <a:pt x="441960" y="374650"/>
                      <a:pt x="447040" y="364490"/>
                    </a:cubicBezTo>
                    <a:cubicBezTo>
                      <a:pt x="450850" y="355600"/>
                      <a:pt x="471170" y="347980"/>
                      <a:pt x="478790" y="351790"/>
                    </a:cubicBezTo>
                    <a:cubicBezTo>
                      <a:pt x="487680" y="356870"/>
                      <a:pt x="494030" y="394970"/>
                      <a:pt x="487680" y="405130"/>
                    </a:cubicBezTo>
                    <a:cubicBezTo>
                      <a:pt x="483870" y="412750"/>
                      <a:pt x="467360" y="417830"/>
                      <a:pt x="459740" y="414020"/>
                    </a:cubicBezTo>
                    <a:cubicBezTo>
                      <a:pt x="450850" y="410210"/>
                      <a:pt x="436880" y="383540"/>
                      <a:pt x="440690" y="375920"/>
                    </a:cubicBezTo>
                    <a:cubicBezTo>
                      <a:pt x="443230" y="369570"/>
                      <a:pt x="471170" y="367030"/>
                      <a:pt x="471170" y="367030"/>
                    </a:cubicBezTo>
                  </a:path>
                </a:pathLst>
              </a:custGeom>
              <a:solidFill>
                <a:srgbClr val="FFFFFF"/>
              </a:solidFill>
              <a:ln cap="sq">
                <a:noFill/>
                <a:prstDash val="solid"/>
                <a:miter/>
              </a:ln>
            </p:spPr>
            <p:txBody>
              <a:bodyPr/>
              <a:lstStyle/>
              <a:p>
                <a:endParaRPr lang="es-PE"/>
              </a:p>
            </p:txBody>
          </p:sp>
        </p:grpSp>
        <p:grpSp>
          <p:nvGrpSpPr>
            <p:cNvPr id="282" name="Group 282"/>
            <p:cNvGrpSpPr/>
            <p:nvPr/>
          </p:nvGrpSpPr>
          <p:grpSpPr>
            <a:xfrm>
              <a:off x="1259959" y="2980418"/>
              <a:ext cx="260350" cy="213360"/>
              <a:chOff x="0" y="0"/>
              <a:chExt cx="260350" cy="213360"/>
            </a:xfrm>
          </p:grpSpPr>
          <p:sp>
            <p:nvSpPr>
              <p:cNvPr id="283" name="Freeform 283"/>
              <p:cNvSpPr/>
              <p:nvPr/>
            </p:nvSpPr>
            <p:spPr>
              <a:xfrm>
                <a:off x="50800" y="49530"/>
                <a:ext cx="160020" cy="115570"/>
              </a:xfrm>
              <a:custGeom>
                <a:avLst/>
                <a:gdLst/>
                <a:ahLst/>
                <a:cxnLst/>
                <a:rect l="l" t="t" r="r" b="b"/>
                <a:pathLst>
                  <a:path w="160020" h="115570">
                    <a:moveTo>
                      <a:pt x="0" y="88900"/>
                    </a:moveTo>
                    <a:cubicBezTo>
                      <a:pt x="52070" y="6350"/>
                      <a:pt x="66040" y="0"/>
                      <a:pt x="81280" y="1270"/>
                    </a:cubicBezTo>
                    <a:cubicBezTo>
                      <a:pt x="100330" y="1270"/>
                      <a:pt x="137160" y="15240"/>
                      <a:pt x="148590" y="27940"/>
                    </a:cubicBezTo>
                    <a:cubicBezTo>
                      <a:pt x="156210" y="34290"/>
                      <a:pt x="160020" y="45720"/>
                      <a:pt x="157480" y="52070"/>
                    </a:cubicBezTo>
                    <a:cubicBezTo>
                      <a:pt x="156210" y="58420"/>
                      <a:pt x="149860" y="64770"/>
                      <a:pt x="143510" y="66040"/>
                    </a:cubicBezTo>
                    <a:cubicBezTo>
                      <a:pt x="137160" y="67310"/>
                      <a:pt x="123190" y="62230"/>
                      <a:pt x="119380" y="57150"/>
                    </a:cubicBezTo>
                    <a:cubicBezTo>
                      <a:pt x="115570" y="52070"/>
                      <a:pt x="114300" y="41910"/>
                      <a:pt x="118110" y="36830"/>
                    </a:cubicBezTo>
                    <a:cubicBezTo>
                      <a:pt x="120650" y="30480"/>
                      <a:pt x="133350" y="22860"/>
                      <a:pt x="140970" y="24130"/>
                    </a:cubicBezTo>
                    <a:cubicBezTo>
                      <a:pt x="147320" y="25400"/>
                      <a:pt x="158750" y="35560"/>
                      <a:pt x="158750" y="43180"/>
                    </a:cubicBezTo>
                    <a:cubicBezTo>
                      <a:pt x="158750" y="50800"/>
                      <a:pt x="148590" y="64770"/>
                      <a:pt x="138430" y="67310"/>
                    </a:cubicBezTo>
                    <a:cubicBezTo>
                      <a:pt x="124460" y="71120"/>
                      <a:pt x="88900" y="31750"/>
                      <a:pt x="71120" y="36830"/>
                    </a:cubicBezTo>
                    <a:cubicBezTo>
                      <a:pt x="50800" y="43180"/>
                      <a:pt x="43180" y="104140"/>
                      <a:pt x="29210" y="111760"/>
                    </a:cubicBezTo>
                    <a:cubicBezTo>
                      <a:pt x="21590" y="115570"/>
                      <a:pt x="11430" y="113030"/>
                      <a:pt x="6350" y="109220"/>
                    </a:cubicBezTo>
                    <a:cubicBezTo>
                      <a:pt x="1270" y="105410"/>
                      <a:pt x="0" y="88900"/>
                      <a:pt x="0" y="88900"/>
                    </a:cubicBezTo>
                  </a:path>
                </a:pathLst>
              </a:custGeom>
              <a:solidFill>
                <a:srgbClr val="FFFFFF"/>
              </a:solidFill>
              <a:ln cap="sq">
                <a:noFill/>
                <a:prstDash val="solid"/>
                <a:miter/>
              </a:ln>
            </p:spPr>
            <p:txBody>
              <a:bodyPr/>
              <a:lstStyle/>
              <a:p>
                <a:endParaRPr lang="es-PE"/>
              </a:p>
            </p:txBody>
          </p:sp>
        </p:grpSp>
        <p:grpSp>
          <p:nvGrpSpPr>
            <p:cNvPr id="284" name="Group 284"/>
            <p:cNvGrpSpPr/>
            <p:nvPr/>
          </p:nvGrpSpPr>
          <p:grpSpPr>
            <a:xfrm>
              <a:off x="1261229" y="2984228"/>
              <a:ext cx="246380" cy="201930"/>
              <a:chOff x="0" y="0"/>
              <a:chExt cx="246380" cy="201930"/>
            </a:xfrm>
          </p:grpSpPr>
          <p:sp>
            <p:nvSpPr>
              <p:cNvPr id="285" name="Freeform 285"/>
              <p:cNvSpPr/>
              <p:nvPr/>
            </p:nvSpPr>
            <p:spPr>
              <a:xfrm>
                <a:off x="50800" y="45720"/>
                <a:ext cx="147320" cy="105410"/>
              </a:xfrm>
              <a:custGeom>
                <a:avLst/>
                <a:gdLst/>
                <a:ahLst/>
                <a:cxnLst/>
                <a:rect l="l" t="t" r="r" b="b"/>
                <a:pathLst>
                  <a:path w="147320" h="105410">
                    <a:moveTo>
                      <a:pt x="116840" y="55880"/>
                    </a:moveTo>
                    <a:cubicBezTo>
                      <a:pt x="50800" y="52070"/>
                      <a:pt x="48260" y="91440"/>
                      <a:pt x="35560" y="99060"/>
                    </a:cubicBezTo>
                    <a:cubicBezTo>
                      <a:pt x="27940" y="104140"/>
                      <a:pt x="16510" y="105410"/>
                      <a:pt x="10160" y="101600"/>
                    </a:cubicBezTo>
                    <a:cubicBezTo>
                      <a:pt x="5080" y="97790"/>
                      <a:pt x="0" y="83820"/>
                      <a:pt x="1270" y="77470"/>
                    </a:cubicBezTo>
                    <a:cubicBezTo>
                      <a:pt x="2540" y="71120"/>
                      <a:pt x="8890" y="64770"/>
                      <a:pt x="15240" y="63500"/>
                    </a:cubicBezTo>
                    <a:cubicBezTo>
                      <a:pt x="21590" y="60960"/>
                      <a:pt x="34290" y="66040"/>
                      <a:pt x="39370" y="71120"/>
                    </a:cubicBezTo>
                    <a:cubicBezTo>
                      <a:pt x="43180" y="76200"/>
                      <a:pt x="43180" y="86360"/>
                      <a:pt x="40640" y="91440"/>
                    </a:cubicBezTo>
                    <a:cubicBezTo>
                      <a:pt x="38100" y="97790"/>
                      <a:pt x="25400" y="105410"/>
                      <a:pt x="19050" y="104140"/>
                    </a:cubicBezTo>
                    <a:cubicBezTo>
                      <a:pt x="11430" y="102870"/>
                      <a:pt x="1270" y="90170"/>
                      <a:pt x="0" y="80010"/>
                    </a:cubicBezTo>
                    <a:cubicBezTo>
                      <a:pt x="0" y="62230"/>
                      <a:pt x="24130" y="19050"/>
                      <a:pt x="41910" y="7620"/>
                    </a:cubicBezTo>
                    <a:cubicBezTo>
                      <a:pt x="55880" y="0"/>
                      <a:pt x="74930" y="2540"/>
                      <a:pt x="91440" y="5080"/>
                    </a:cubicBezTo>
                    <a:cubicBezTo>
                      <a:pt x="106680" y="7620"/>
                      <a:pt x="128270" y="13970"/>
                      <a:pt x="137160" y="22860"/>
                    </a:cubicBezTo>
                    <a:cubicBezTo>
                      <a:pt x="143510" y="30480"/>
                      <a:pt x="147320" y="43180"/>
                      <a:pt x="144780" y="48260"/>
                    </a:cubicBezTo>
                    <a:cubicBezTo>
                      <a:pt x="140970" y="54610"/>
                      <a:pt x="116840" y="55880"/>
                      <a:pt x="116840" y="55880"/>
                    </a:cubicBezTo>
                  </a:path>
                </a:pathLst>
              </a:custGeom>
              <a:solidFill>
                <a:srgbClr val="FFFFFF"/>
              </a:solidFill>
              <a:ln cap="sq">
                <a:noFill/>
                <a:prstDash val="solid"/>
                <a:miter/>
              </a:ln>
            </p:spPr>
            <p:txBody>
              <a:bodyPr/>
              <a:lstStyle/>
              <a:p>
                <a:endParaRPr lang="es-PE"/>
              </a:p>
            </p:txBody>
          </p:sp>
        </p:grpSp>
        <p:grpSp>
          <p:nvGrpSpPr>
            <p:cNvPr id="286" name="Group 286"/>
            <p:cNvGrpSpPr/>
            <p:nvPr/>
          </p:nvGrpSpPr>
          <p:grpSpPr>
            <a:xfrm>
              <a:off x="1263769" y="2963908"/>
              <a:ext cx="251460" cy="217170"/>
              <a:chOff x="0" y="0"/>
              <a:chExt cx="251460" cy="217170"/>
            </a:xfrm>
          </p:grpSpPr>
          <p:sp>
            <p:nvSpPr>
              <p:cNvPr id="287" name="Freeform 287"/>
              <p:cNvSpPr/>
              <p:nvPr/>
            </p:nvSpPr>
            <p:spPr>
              <a:xfrm>
                <a:off x="50800" y="49530"/>
                <a:ext cx="149860" cy="120650"/>
              </a:xfrm>
              <a:custGeom>
                <a:avLst/>
                <a:gdLst/>
                <a:ahLst/>
                <a:cxnLst/>
                <a:rect l="l" t="t" r="r" b="b"/>
                <a:pathLst>
                  <a:path w="149860" h="120650">
                    <a:moveTo>
                      <a:pt x="0" y="93980"/>
                    </a:moveTo>
                    <a:cubicBezTo>
                      <a:pt x="24130" y="24130"/>
                      <a:pt x="45720" y="5080"/>
                      <a:pt x="62230" y="1270"/>
                    </a:cubicBezTo>
                    <a:cubicBezTo>
                      <a:pt x="74930" y="0"/>
                      <a:pt x="90170" y="6350"/>
                      <a:pt x="102870" y="15240"/>
                    </a:cubicBezTo>
                    <a:cubicBezTo>
                      <a:pt x="119380" y="26670"/>
                      <a:pt x="149860" y="58420"/>
                      <a:pt x="148590" y="71120"/>
                    </a:cubicBezTo>
                    <a:cubicBezTo>
                      <a:pt x="148590" y="78740"/>
                      <a:pt x="134620" y="86360"/>
                      <a:pt x="128270" y="87630"/>
                    </a:cubicBezTo>
                    <a:cubicBezTo>
                      <a:pt x="121920" y="87630"/>
                      <a:pt x="114300" y="82550"/>
                      <a:pt x="110490" y="78740"/>
                    </a:cubicBezTo>
                    <a:cubicBezTo>
                      <a:pt x="106680" y="73660"/>
                      <a:pt x="105410" y="63500"/>
                      <a:pt x="107950" y="58420"/>
                    </a:cubicBezTo>
                    <a:cubicBezTo>
                      <a:pt x="110490" y="52070"/>
                      <a:pt x="123190" y="43180"/>
                      <a:pt x="129540" y="44450"/>
                    </a:cubicBezTo>
                    <a:cubicBezTo>
                      <a:pt x="137160" y="45720"/>
                      <a:pt x="149860" y="60960"/>
                      <a:pt x="149860" y="68580"/>
                    </a:cubicBezTo>
                    <a:cubicBezTo>
                      <a:pt x="148590" y="76200"/>
                      <a:pt x="138430" y="86360"/>
                      <a:pt x="130810" y="87630"/>
                    </a:cubicBezTo>
                    <a:cubicBezTo>
                      <a:pt x="118110" y="88900"/>
                      <a:pt x="90170" y="52070"/>
                      <a:pt x="76200" y="48260"/>
                    </a:cubicBezTo>
                    <a:cubicBezTo>
                      <a:pt x="67310" y="46990"/>
                      <a:pt x="60960" y="45720"/>
                      <a:pt x="54610" y="50800"/>
                    </a:cubicBezTo>
                    <a:cubicBezTo>
                      <a:pt x="43180" y="59690"/>
                      <a:pt x="40640" y="109220"/>
                      <a:pt x="29210" y="116840"/>
                    </a:cubicBezTo>
                    <a:cubicBezTo>
                      <a:pt x="22860" y="120650"/>
                      <a:pt x="11430" y="119380"/>
                      <a:pt x="7620" y="115570"/>
                    </a:cubicBezTo>
                    <a:cubicBezTo>
                      <a:pt x="2540" y="111760"/>
                      <a:pt x="0" y="93980"/>
                      <a:pt x="0" y="93980"/>
                    </a:cubicBezTo>
                  </a:path>
                </a:pathLst>
              </a:custGeom>
              <a:solidFill>
                <a:srgbClr val="FFFFFF"/>
              </a:solidFill>
              <a:ln cap="sq">
                <a:noFill/>
                <a:prstDash val="solid"/>
                <a:miter/>
              </a:ln>
            </p:spPr>
            <p:txBody>
              <a:bodyPr/>
              <a:lstStyle/>
              <a:p>
                <a:endParaRPr lang="es-PE"/>
              </a:p>
            </p:txBody>
          </p:sp>
        </p:grpSp>
        <p:grpSp>
          <p:nvGrpSpPr>
            <p:cNvPr id="288" name="Group 288"/>
            <p:cNvGrpSpPr/>
            <p:nvPr/>
          </p:nvGrpSpPr>
          <p:grpSpPr>
            <a:xfrm>
              <a:off x="1329809" y="2967718"/>
              <a:ext cx="179070" cy="176530"/>
              <a:chOff x="0" y="0"/>
              <a:chExt cx="179070" cy="176530"/>
            </a:xfrm>
          </p:grpSpPr>
          <p:sp>
            <p:nvSpPr>
              <p:cNvPr id="289" name="Freeform 289"/>
              <p:cNvSpPr/>
              <p:nvPr/>
            </p:nvSpPr>
            <p:spPr>
              <a:xfrm>
                <a:off x="48260" y="49530"/>
                <a:ext cx="83820" cy="80010"/>
              </a:xfrm>
              <a:custGeom>
                <a:avLst/>
                <a:gdLst/>
                <a:ahLst/>
                <a:cxnLst/>
                <a:rect l="l" t="t" r="r" b="b"/>
                <a:pathLst>
                  <a:path w="83820" h="80010">
                    <a:moveTo>
                      <a:pt x="46990" y="71120"/>
                    </a:moveTo>
                    <a:cubicBezTo>
                      <a:pt x="1270" y="22860"/>
                      <a:pt x="2540" y="11430"/>
                      <a:pt x="7620" y="6350"/>
                    </a:cubicBezTo>
                    <a:cubicBezTo>
                      <a:pt x="10160" y="2540"/>
                      <a:pt x="19050" y="0"/>
                      <a:pt x="24130" y="1270"/>
                    </a:cubicBezTo>
                    <a:cubicBezTo>
                      <a:pt x="30480" y="2540"/>
                      <a:pt x="39370" y="12700"/>
                      <a:pt x="40640" y="19050"/>
                    </a:cubicBezTo>
                    <a:cubicBezTo>
                      <a:pt x="41910" y="24130"/>
                      <a:pt x="38100" y="33020"/>
                      <a:pt x="34290" y="35560"/>
                    </a:cubicBezTo>
                    <a:cubicBezTo>
                      <a:pt x="29210" y="39370"/>
                      <a:pt x="15240" y="40640"/>
                      <a:pt x="10160" y="36830"/>
                    </a:cubicBezTo>
                    <a:cubicBezTo>
                      <a:pt x="5080" y="33020"/>
                      <a:pt x="0" y="20320"/>
                      <a:pt x="2540" y="13970"/>
                    </a:cubicBezTo>
                    <a:cubicBezTo>
                      <a:pt x="5080" y="7620"/>
                      <a:pt x="13970" y="1270"/>
                      <a:pt x="22860" y="1270"/>
                    </a:cubicBezTo>
                    <a:cubicBezTo>
                      <a:pt x="35560" y="1270"/>
                      <a:pt x="67310" y="26670"/>
                      <a:pt x="74930" y="40640"/>
                    </a:cubicBezTo>
                    <a:cubicBezTo>
                      <a:pt x="81280" y="50800"/>
                      <a:pt x="83820" y="69850"/>
                      <a:pt x="78740" y="74930"/>
                    </a:cubicBezTo>
                    <a:cubicBezTo>
                      <a:pt x="74930" y="80010"/>
                      <a:pt x="46990" y="71120"/>
                      <a:pt x="46990" y="71120"/>
                    </a:cubicBezTo>
                  </a:path>
                </a:pathLst>
              </a:custGeom>
              <a:solidFill>
                <a:srgbClr val="FFFFFF"/>
              </a:solidFill>
              <a:ln cap="sq">
                <a:noFill/>
                <a:prstDash val="solid"/>
                <a:miter/>
              </a:ln>
            </p:spPr>
            <p:txBody>
              <a:bodyPr/>
              <a:lstStyle/>
              <a:p>
                <a:endParaRPr lang="es-PE"/>
              </a:p>
            </p:txBody>
          </p:sp>
        </p:grpSp>
        <p:grpSp>
          <p:nvGrpSpPr>
            <p:cNvPr id="290" name="Group 290"/>
            <p:cNvGrpSpPr/>
            <p:nvPr/>
          </p:nvGrpSpPr>
          <p:grpSpPr>
            <a:xfrm>
              <a:off x="1331079" y="2970258"/>
              <a:ext cx="171450" cy="156210"/>
              <a:chOff x="0" y="0"/>
              <a:chExt cx="171450" cy="156210"/>
            </a:xfrm>
          </p:grpSpPr>
          <p:sp>
            <p:nvSpPr>
              <p:cNvPr id="291" name="Freeform 291"/>
              <p:cNvSpPr/>
              <p:nvPr/>
            </p:nvSpPr>
            <p:spPr>
              <a:xfrm>
                <a:off x="48260" y="50800"/>
                <a:ext cx="72390" cy="55880"/>
              </a:xfrm>
              <a:custGeom>
                <a:avLst/>
                <a:gdLst/>
                <a:ahLst/>
                <a:cxnLst/>
                <a:rect l="l" t="t" r="r" b="b"/>
                <a:pathLst>
                  <a:path w="72390" h="55880">
                    <a:moveTo>
                      <a:pt x="30480" y="0"/>
                    </a:moveTo>
                    <a:cubicBezTo>
                      <a:pt x="72390" y="41910"/>
                      <a:pt x="63500" y="53340"/>
                      <a:pt x="57150" y="54610"/>
                    </a:cubicBezTo>
                    <a:cubicBezTo>
                      <a:pt x="50800" y="55880"/>
                      <a:pt x="36830" y="50800"/>
                      <a:pt x="35560" y="45720"/>
                    </a:cubicBezTo>
                    <a:cubicBezTo>
                      <a:pt x="33020" y="39370"/>
                      <a:pt x="41910" y="19050"/>
                      <a:pt x="48260" y="16510"/>
                    </a:cubicBezTo>
                    <a:cubicBezTo>
                      <a:pt x="53340" y="13970"/>
                      <a:pt x="62230" y="17780"/>
                      <a:pt x="66040" y="22860"/>
                    </a:cubicBezTo>
                    <a:cubicBezTo>
                      <a:pt x="69850" y="26670"/>
                      <a:pt x="72390" y="40640"/>
                      <a:pt x="68580" y="45720"/>
                    </a:cubicBezTo>
                    <a:cubicBezTo>
                      <a:pt x="64770" y="50800"/>
                      <a:pt x="54610" y="54610"/>
                      <a:pt x="46990" y="54610"/>
                    </a:cubicBezTo>
                    <a:cubicBezTo>
                      <a:pt x="35560" y="53340"/>
                      <a:pt x="16510" y="41910"/>
                      <a:pt x="10160" y="33020"/>
                    </a:cubicBezTo>
                    <a:cubicBezTo>
                      <a:pt x="3810" y="26670"/>
                      <a:pt x="0" y="13970"/>
                      <a:pt x="2540" y="8890"/>
                    </a:cubicBezTo>
                    <a:cubicBezTo>
                      <a:pt x="5080" y="2540"/>
                      <a:pt x="30480" y="0"/>
                      <a:pt x="30480" y="0"/>
                    </a:cubicBezTo>
                  </a:path>
                </a:pathLst>
              </a:custGeom>
              <a:solidFill>
                <a:srgbClr val="FFFFFF"/>
              </a:solidFill>
              <a:ln cap="sq">
                <a:noFill/>
                <a:prstDash val="solid"/>
                <a:miter/>
              </a:ln>
            </p:spPr>
            <p:txBody>
              <a:bodyPr/>
              <a:lstStyle/>
              <a:p>
                <a:endParaRPr lang="es-PE"/>
              </a:p>
            </p:txBody>
          </p:sp>
        </p:grpSp>
        <p:grpSp>
          <p:nvGrpSpPr>
            <p:cNvPr id="292" name="Group 292"/>
            <p:cNvGrpSpPr/>
            <p:nvPr/>
          </p:nvGrpSpPr>
          <p:grpSpPr>
            <a:xfrm>
              <a:off x="1383149" y="2998198"/>
              <a:ext cx="137160" cy="134620"/>
              <a:chOff x="0" y="0"/>
              <a:chExt cx="137160" cy="134620"/>
            </a:xfrm>
          </p:grpSpPr>
          <p:sp>
            <p:nvSpPr>
              <p:cNvPr id="293" name="Freeform 293"/>
              <p:cNvSpPr/>
              <p:nvPr/>
            </p:nvSpPr>
            <p:spPr>
              <a:xfrm>
                <a:off x="46990" y="46990"/>
                <a:ext cx="38100" cy="39370"/>
              </a:xfrm>
              <a:custGeom>
                <a:avLst/>
                <a:gdLst/>
                <a:ahLst/>
                <a:cxnLst/>
                <a:rect l="l" t="t" r="r" b="b"/>
                <a:pathLst>
                  <a:path w="38100" h="39370">
                    <a:moveTo>
                      <a:pt x="38100" y="13970"/>
                    </a:moveTo>
                    <a:cubicBezTo>
                      <a:pt x="21590" y="39370"/>
                      <a:pt x="6350" y="34290"/>
                      <a:pt x="3810" y="29210"/>
                    </a:cubicBezTo>
                    <a:cubicBezTo>
                      <a:pt x="0" y="24130"/>
                      <a:pt x="3810" y="7620"/>
                      <a:pt x="7620" y="3810"/>
                    </a:cubicBezTo>
                    <a:cubicBezTo>
                      <a:pt x="12700" y="0"/>
                      <a:pt x="33020" y="5080"/>
                      <a:pt x="33020" y="5080"/>
                    </a:cubicBezTo>
                  </a:path>
                </a:pathLst>
              </a:custGeom>
              <a:solidFill>
                <a:srgbClr val="FFFFFF"/>
              </a:solidFill>
              <a:ln cap="sq">
                <a:noFill/>
                <a:prstDash val="solid"/>
                <a:miter/>
              </a:ln>
            </p:spPr>
            <p:txBody>
              <a:bodyPr/>
              <a:lstStyle/>
              <a:p>
                <a:endParaRPr lang="es-PE"/>
              </a:p>
            </p:txBody>
          </p:sp>
        </p:grpSp>
        <p:grpSp>
          <p:nvGrpSpPr>
            <p:cNvPr id="294" name="Group 294"/>
            <p:cNvGrpSpPr/>
            <p:nvPr/>
          </p:nvGrpSpPr>
          <p:grpSpPr>
            <a:xfrm>
              <a:off x="1332349" y="2963908"/>
              <a:ext cx="186690" cy="170180"/>
              <a:chOff x="0" y="0"/>
              <a:chExt cx="186690" cy="170180"/>
            </a:xfrm>
          </p:grpSpPr>
          <p:sp>
            <p:nvSpPr>
              <p:cNvPr id="295" name="Freeform 295"/>
              <p:cNvSpPr/>
              <p:nvPr/>
            </p:nvSpPr>
            <p:spPr>
              <a:xfrm>
                <a:off x="48260" y="46990"/>
                <a:ext cx="90170" cy="71120"/>
              </a:xfrm>
              <a:custGeom>
                <a:avLst/>
                <a:gdLst/>
                <a:ahLst/>
                <a:cxnLst/>
                <a:rect l="l" t="t" r="r" b="b"/>
                <a:pathLst>
                  <a:path w="90170" h="71120">
                    <a:moveTo>
                      <a:pt x="62230" y="71120"/>
                    </a:moveTo>
                    <a:cubicBezTo>
                      <a:pt x="0" y="26670"/>
                      <a:pt x="1270" y="15240"/>
                      <a:pt x="5080" y="10160"/>
                    </a:cubicBezTo>
                    <a:cubicBezTo>
                      <a:pt x="10160" y="5080"/>
                      <a:pt x="24130" y="2540"/>
                      <a:pt x="29210" y="5080"/>
                    </a:cubicBezTo>
                    <a:cubicBezTo>
                      <a:pt x="34290" y="8890"/>
                      <a:pt x="38100" y="33020"/>
                      <a:pt x="34290" y="38100"/>
                    </a:cubicBezTo>
                    <a:cubicBezTo>
                      <a:pt x="29210" y="41910"/>
                      <a:pt x="3810" y="35560"/>
                      <a:pt x="2540" y="30480"/>
                    </a:cubicBezTo>
                    <a:cubicBezTo>
                      <a:pt x="0" y="24130"/>
                      <a:pt x="11430" y="5080"/>
                      <a:pt x="20320" y="3810"/>
                    </a:cubicBezTo>
                    <a:cubicBezTo>
                      <a:pt x="34290" y="0"/>
                      <a:pt x="71120" y="24130"/>
                      <a:pt x="81280" y="38100"/>
                    </a:cubicBezTo>
                    <a:cubicBezTo>
                      <a:pt x="86360" y="45720"/>
                      <a:pt x="90170" y="57150"/>
                      <a:pt x="86360" y="63500"/>
                    </a:cubicBezTo>
                    <a:cubicBezTo>
                      <a:pt x="83820" y="68580"/>
                      <a:pt x="62230" y="71120"/>
                      <a:pt x="62230" y="71120"/>
                    </a:cubicBezTo>
                  </a:path>
                </a:pathLst>
              </a:custGeom>
              <a:solidFill>
                <a:srgbClr val="FFFFFF"/>
              </a:solidFill>
              <a:ln cap="sq">
                <a:noFill/>
                <a:prstDash val="solid"/>
                <a:miter/>
              </a:ln>
            </p:spPr>
            <p:txBody>
              <a:bodyPr/>
              <a:lstStyle/>
              <a:p>
                <a:endParaRPr lang="es-PE"/>
              </a:p>
            </p:txBody>
          </p:sp>
        </p:grpSp>
        <p:grpSp>
          <p:nvGrpSpPr>
            <p:cNvPr id="296" name="Group 296"/>
            <p:cNvGrpSpPr/>
            <p:nvPr/>
          </p:nvGrpSpPr>
          <p:grpSpPr>
            <a:xfrm>
              <a:off x="1339969" y="2968988"/>
              <a:ext cx="173990" cy="158750"/>
              <a:chOff x="0" y="0"/>
              <a:chExt cx="173990" cy="158750"/>
            </a:xfrm>
          </p:grpSpPr>
          <p:sp>
            <p:nvSpPr>
              <p:cNvPr id="297" name="Freeform 297"/>
              <p:cNvSpPr/>
              <p:nvPr/>
            </p:nvSpPr>
            <p:spPr>
              <a:xfrm>
                <a:off x="48260" y="50800"/>
                <a:ext cx="77470" cy="58420"/>
              </a:xfrm>
              <a:custGeom>
                <a:avLst/>
                <a:gdLst/>
                <a:ahLst/>
                <a:cxnLst/>
                <a:rect l="l" t="t" r="r" b="b"/>
                <a:pathLst>
                  <a:path w="77470" h="58420">
                    <a:moveTo>
                      <a:pt x="27940" y="0"/>
                    </a:moveTo>
                    <a:cubicBezTo>
                      <a:pt x="77470" y="36830"/>
                      <a:pt x="72390" y="48260"/>
                      <a:pt x="67310" y="52070"/>
                    </a:cubicBezTo>
                    <a:cubicBezTo>
                      <a:pt x="63500" y="55880"/>
                      <a:pt x="54610" y="58420"/>
                      <a:pt x="49530" y="55880"/>
                    </a:cubicBezTo>
                    <a:cubicBezTo>
                      <a:pt x="44450" y="52070"/>
                      <a:pt x="35560" y="35560"/>
                      <a:pt x="38100" y="29210"/>
                    </a:cubicBezTo>
                    <a:cubicBezTo>
                      <a:pt x="40640" y="22860"/>
                      <a:pt x="58420" y="16510"/>
                      <a:pt x="64770" y="19050"/>
                    </a:cubicBezTo>
                    <a:cubicBezTo>
                      <a:pt x="69850" y="21590"/>
                      <a:pt x="76200" y="34290"/>
                      <a:pt x="74930" y="40640"/>
                    </a:cubicBezTo>
                    <a:cubicBezTo>
                      <a:pt x="73660" y="46990"/>
                      <a:pt x="66040" y="55880"/>
                      <a:pt x="58420" y="55880"/>
                    </a:cubicBezTo>
                    <a:cubicBezTo>
                      <a:pt x="45720" y="58420"/>
                      <a:pt x="8890" y="38100"/>
                      <a:pt x="2540" y="26670"/>
                    </a:cubicBezTo>
                    <a:cubicBezTo>
                      <a:pt x="0" y="20320"/>
                      <a:pt x="2540" y="8890"/>
                      <a:pt x="6350" y="5080"/>
                    </a:cubicBezTo>
                    <a:cubicBezTo>
                      <a:pt x="10160" y="0"/>
                      <a:pt x="27940" y="0"/>
                      <a:pt x="27940" y="0"/>
                    </a:cubicBezTo>
                  </a:path>
                </a:pathLst>
              </a:custGeom>
              <a:solidFill>
                <a:srgbClr val="FFFFFF"/>
              </a:solidFill>
              <a:ln cap="sq">
                <a:noFill/>
                <a:prstDash val="solid"/>
                <a:miter/>
              </a:ln>
            </p:spPr>
            <p:txBody>
              <a:bodyPr/>
              <a:lstStyle/>
              <a:p>
                <a:endParaRPr lang="es-PE"/>
              </a:p>
            </p:txBody>
          </p:sp>
        </p:grpSp>
        <p:grpSp>
          <p:nvGrpSpPr>
            <p:cNvPr id="298" name="Group 298"/>
            <p:cNvGrpSpPr/>
            <p:nvPr/>
          </p:nvGrpSpPr>
          <p:grpSpPr>
            <a:xfrm>
              <a:off x="1259959" y="2985498"/>
              <a:ext cx="251460" cy="228600"/>
              <a:chOff x="0" y="0"/>
              <a:chExt cx="251460" cy="228600"/>
            </a:xfrm>
          </p:grpSpPr>
          <p:sp>
            <p:nvSpPr>
              <p:cNvPr id="299" name="Freeform 299"/>
              <p:cNvSpPr/>
              <p:nvPr/>
            </p:nvSpPr>
            <p:spPr>
              <a:xfrm>
                <a:off x="48260" y="38100"/>
                <a:ext cx="153670" cy="140970"/>
              </a:xfrm>
              <a:custGeom>
                <a:avLst/>
                <a:gdLst/>
                <a:ahLst/>
                <a:cxnLst/>
                <a:rect l="l" t="t" r="r" b="b"/>
                <a:pathLst>
                  <a:path w="153670" h="140970">
                    <a:moveTo>
                      <a:pt x="129540" y="52070"/>
                    </a:moveTo>
                    <a:cubicBezTo>
                      <a:pt x="55880" y="60960"/>
                      <a:pt x="54610" y="114300"/>
                      <a:pt x="41910" y="127000"/>
                    </a:cubicBezTo>
                    <a:cubicBezTo>
                      <a:pt x="35560" y="134620"/>
                      <a:pt x="25400" y="140970"/>
                      <a:pt x="19050" y="138430"/>
                    </a:cubicBezTo>
                    <a:cubicBezTo>
                      <a:pt x="11430" y="137160"/>
                      <a:pt x="1270" y="119380"/>
                      <a:pt x="2540" y="113030"/>
                    </a:cubicBezTo>
                    <a:cubicBezTo>
                      <a:pt x="5080" y="105410"/>
                      <a:pt x="22860" y="95250"/>
                      <a:pt x="29210" y="97790"/>
                    </a:cubicBezTo>
                    <a:cubicBezTo>
                      <a:pt x="36830" y="99060"/>
                      <a:pt x="45720" y="118110"/>
                      <a:pt x="43180" y="125730"/>
                    </a:cubicBezTo>
                    <a:cubicBezTo>
                      <a:pt x="41910" y="132080"/>
                      <a:pt x="27940" y="139700"/>
                      <a:pt x="21590" y="138430"/>
                    </a:cubicBezTo>
                    <a:cubicBezTo>
                      <a:pt x="13970" y="137160"/>
                      <a:pt x="3810" y="125730"/>
                      <a:pt x="2540" y="114300"/>
                    </a:cubicBezTo>
                    <a:cubicBezTo>
                      <a:pt x="0" y="92710"/>
                      <a:pt x="30480" y="27940"/>
                      <a:pt x="55880" y="12700"/>
                    </a:cubicBezTo>
                    <a:cubicBezTo>
                      <a:pt x="78740" y="0"/>
                      <a:pt x="125730" y="6350"/>
                      <a:pt x="140970" y="15240"/>
                    </a:cubicBezTo>
                    <a:cubicBezTo>
                      <a:pt x="148590" y="20320"/>
                      <a:pt x="153670" y="33020"/>
                      <a:pt x="151130" y="39370"/>
                    </a:cubicBezTo>
                    <a:cubicBezTo>
                      <a:pt x="148590" y="45720"/>
                      <a:pt x="129540" y="52070"/>
                      <a:pt x="129540" y="52070"/>
                    </a:cubicBezTo>
                  </a:path>
                </a:pathLst>
              </a:custGeom>
              <a:solidFill>
                <a:srgbClr val="FFFFFF"/>
              </a:solidFill>
              <a:ln cap="sq">
                <a:noFill/>
                <a:prstDash val="solid"/>
                <a:miter/>
              </a:ln>
            </p:spPr>
            <p:txBody>
              <a:bodyPr/>
              <a:lstStyle/>
              <a:p>
                <a:endParaRPr lang="es-PE"/>
              </a:p>
            </p:txBody>
          </p:sp>
        </p:grpSp>
        <p:grpSp>
          <p:nvGrpSpPr>
            <p:cNvPr id="300" name="Group 300"/>
            <p:cNvGrpSpPr/>
            <p:nvPr/>
          </p:nvGrpSpPr>
          <p:grpSpPr>
            <a:xfrm>
              <a:off x="1261229" y="2991848"/>
              <a:ext cx="161290" cy="219710"/>
              <a:chOff x="0" y="0"/>
              <a:chExt cx="161290" cy="219710"/>
            </a:xfrm>
          </p:grpSpPr>
          <p:sp>
            <p:nvSpPr>
              <p:cNvPr id="301" name="Freeform 301"/>
              <p:cNvSpPr/>
              <p:nvPr/>
            </p:nvSpPr>
            <p:spPr>
              <a:xfrm>
                <a:off x="50800" y="49530"/>
                <a:ext cx="60960" cy="120650"/>
              </a:xfrm>
              <a:custGeom>
                <a:avLst/>
                <a:gdLst/>
                <a:ahLst/>
                <a:cxnLst/>
                <a:rect l="l" t="t" r="r" b="b"/>
                <a:pathLst>
                  <a:path w="60960" h="120650">
                    <a:moveTo>
                      <a:pt x="0" y="100330"/>
                    </a:moveTo>
                    <a:cubicBezTo>
                      <a:pt x="3810" y="41910"/>
                      <a:pt x="15240" y="13970"/>
                      <a:pt x="25400" y="5080"/>
                    </a:cubicBezTo>
                    <a:cubicBezTo>
                      <a:pt x="31750" y="1270"/>
                      <a:pt x="39370" y="0"/>
                      <a:pt x="44450" y="1270"/>
                    </a:cubicBezTo>
                    <a:cubicBezTo>
                      <a:pt x="49530" y="3810"/>
                      <a:pt x="59690" y="15240"/>
                      <a:pt x="58420" y="21590"/>
                    </a:cubicBezTo>
                    <a:cubicBezTo>
                      <a:pt x="57150" y="27940"/>
                      <a:pt x="36830" y="41910"/>
                      <a:pt x="30480" y="39370"/>
                    </a:cubicBezTo>
                    <a:cubicBezTo>
                      <a:pt x="25400" y="36830"/>
                      <a:pt x="20320" y="12700"/>
                      <a:pt x="24130" y="6350"/>
                    </a:cubicBezTo>
                    <a:cubicBezTo>
                      <a:pt x="27940" y="2540"/>
                      <a:pt x="41910" y="1270"/>
                      <a:pt x="48260" y="3810"/>
                    </a:cubicBezTo>
                    <a:cubicBezTo>
                      <a:pt x="53340" y="5080"/>
                      <a:pt x="57150" y="11430"/>
                      <a:pt x="58420" y="19050"/>
                    </a:cubicBezTo>
                    <a:cubicBezTo>
                      <a:pt x="60960" y="35560"/>
                      <a:pt x="49530" y="88900"/>
                      <a:pt x="38100" y="104140"/>
                    </a:cubicBezTo>
                    <a:cubicBezTo>
                      <a:pt x="33020" y="113030"/>
                      <a:pt x="24130" y="120650"/>
                      <a:pt x="17780" y="119380"/>
                    </a:cubicBezTo>
                    <a:cubicBezTo>
                      <a:pt x="10160" y="118110"/>
                      <a:pt x="0" y="100330"/>
                      <a:pt x="0" y="100330"/>
                    </a:cubicBezTo>
                  </a:path>
                </a:pathLst>
              </a:custGeom>
              <a:solidFill>
                <a:srgbClr val="FFFFFF"/>
              </a:solidFill>
              <a:ln cap="sq">
                <a:noFill/>
                <a:prstDash val="solid"/>
                <a:miter/>
              </a:ln>
            </p:spPr>
            <p:txBody>
              <a:bodyPr/>
              <a:lstStyle/>
              <a:p>
                <a:endParaRPr lang="es-PE"/>
              </a:p>
            </p:txBody>
          </p:sp>
        </p:grpSp>
        <p:grpSp>
          <p:nvGrpSpPr>
            <p:cNvPr id="302" name="Group 302"/>
            <p:cNvGrpSpPr/>
            <p:nvPr/>
          </p:nvGrpSpPr>
          <p:grpSpPr>
            <a:xfrm>
              <a:off x="1238369" y="2998198"/>
              <a:ext cx="177800" cy="208280"/>
              <a:chOff x="0" y="0"/>
              <a:chExt cx="177800" cy="208280"/>
            </a:xfrm>
          </p:grpSpPr>
          <p:sp>
            <p:nvSpPr>
              <p:cNvPr id="303" name="Freeform 303"/>
              <p:cNvSpPr/>
              <p:nvPr/>
            </p:nvSpPr>
            <p:spPr>
              <a:xfrm>
                <a:off x="49530" y="45720"/>
                <a:ext cx="81280" cy="111760"/>
              </a:xfrm>
              <a:custGeom>
                <a:avLst/>
                <a:gdLst/>
                <a:ahLst/>
                <a:cxnLst/>
                <a:rect l="l" t="t" r="r" b="b"/>
                <a:pathLst>
                  <a:path w="81280" h="111760">
                    <a:moveTo>
                      <a:pt x="77470" y="31750"/>
                    </a:moveTo>
                    <a:cubicBezTo>
                      <a:pt x="27940" y="110490"/>
                      <a:pt x="11430" y="110490"/>
                      <a:pt x="7620" y="106680"/>
                    </a:cubicBezTo>
                    <a:cubicBezTo>
                      <a:pt x="2540" y="101600"/>
                      <a:pt x="6350" y="77470"/>
                      <a:pt x="12700" y="73660"/>
                    </a:cubicBezTo>
                    <a:cubicBezTo>
                      <a:pt x="17780" y="71120"/>
                      <a:pt x="31750" y="74930"/>
                      <a:pt x="35560" y="78740"/>
                    </a:cubicBezTo>
                    <a:cubicBezTo>
                      <a:pt x="39370" y="82550"/>
                      <a:pt x="41910" y="91440"/>
                      <a:pt x="40640" y="96520"/>
                    </a:cubicBezTo>
                    <a:cubicBezTo>
                      <a:pt x="38100" y="102870"/>
                      <a:pt x="21590" y="111760"/>
                      <a:pt x="15240" y="110490"/>
                    </a:cubicBezTo>
                    <a:cubicBezTo>
                      <a:pt x="8890" y="109220"/>
                      <a:pt x="1270" y="100330"/>
                      <a:pt x="1270" y="91440"/>
                    </a:cubicBezTo>
                    <a:cubicBezTo>
                      <a:pt x="0" y="72390"/>
                      <a:pt x="30480" y="16510"/>
                      <a:pt x="46990" y="6350"/>
                    </a:cubicBezTo>
                    <a:cubicBezTo>
                      <a:pt x="57150" y="0"/>
                      <a:pt x="72390" y="0"/>
                      <a:pt x="76200" y="5080"/>
                    </a:cubicBezTo>
                    <a:cubicBezTo>
                      <a:pt x="81280" y="8890"/>
                      <a:pt x="77470" y="31750"/>
                      <a:pt x="77470" y="31750"/>
                    </a:cubicBezTo>
                  </a:path>
                </a:pathLst>
              </a:custGeom>
              <a:solidFill>
                <a:srgbClr val="FFFFFF"/>
              </a:solidFill>
              <a:ln cap="sq">
                <a:noFill/>
                <a:prstDash val="solid"/>
                <a:miter/>
              </a:ln>
            </p:spPr>
            <p:txBody>
              <a:bodyPr/>
              <a:lstStyle/>
              <a:p>
                <a:endParaRPr lang="es-PE"/>
              </a:p>
            </p:txBody>
          </p:sp>
        </p:grpSp>
        <p:grpSp>
          <p:nvGrpSpPr>
            <p:cNvPr id="304" name="Group 304"/>
            <p:cNvGrpSpPr/>
            <p:nvPr/>
          </p:nvGrpSpPr>
          <p:grpSpPr>
            <a:xfrm>
              <a:off x="1239639" y="2991848"/>
              <a:ext cx="182880" cy="212090"/>
              <a:chOff x="0" y="0"/>
              <a:chExt cx="182880" cy="212090"/>
            </a:xfrm>
          </p:grpSpPr>
          <p:sp>
            <p:nvSpPr>
              <p:cNvPr id="305" name="Freeform 305"/>
              <p:cNvSpPr/>
              <p:nvPr/>
            </p:nvSpPr>
            <p:spPr>
              <a:xfrm>
                <a:off x="50800" y="49530"/>
                <a:ext cx="81280" cy="114300"/>
              </a:xfrm>
              <a:custGeom>
                <a:avLst/>
                <a:gdLst/>
                <a:ahLst/>
                <a:cxnLst/>
                <a:rect l="l" t="t" r="r" b="b"/>
                <a:pathLst>
                  <a:path w="81280" h="114300">
                    <a:moveTo>
                      <a:pt x="0" y="90170"/>
                    </a:moveTo>
                    <a:cubicBezTo>
                      <a:pt x="19050" y="31750"/>
                      <a:pt x="44450" y="2540"/>
                      <a:pt x="58420" y="1270"/>
                    </a:cubicBezTo>
                    <a:cubicBezTo>
                      <a:pt x="66040" y="0"/>
                      <a:pt x="76200" y="8890"/>
                      <a:pt x="78740" y="13970"/>
                    </a:cubicBezTo>
                    <a:cubicBezTo>
                      <a:pt x="81280" y="19050"/>
                      <a:pt x="80010" y="29210"/>
                      <a:pt x="76200" y="33020"/>
                    </a:cubicBezTo>
                    <a:cubicBezTo>
                      <a:pt x="71120" y="36830"/>
                      <a:pt x="46990" y="36830"/>
                      <a:pt x="43180" y="31750"/>
                    </a:cubicBezTo>
                    <a:cubicBezTo>
                      <a:pt x="39370" y="26670"/>
                      <a:pt x="44450" y="7620"/>
                      <a:pt x="49530" y="3810"/>
                    </a:cubicBezTo>
                    <a:cubicBezTo>
                      <a:pt x="54610" y="0"/>
                      <a:pt x="63500" y="0"/>
                      <a:pt x="68580" y="2540"/>
                    </a:cubicBezTo>
                    <a:cubicBezTo>
                      <a:pt x="73660" y="6350"/>
                      <a:pt x="80010" y="16510"/>
                      <a:pt x="80010" y="24130"/>
                    </a:cubicBezTo>
                    <a:cubicBezTo>
                      <a:pt x="77470" y="34290"/>
                      <a:pt x="57150" y="44450"/>
                      <a:pt x="48260" y="57150"/>
                    </a:cubicBezTo>
                    <a:cubicBezTo>
                      <a:pt x="39370" y="72390"/>
                      <a:pt x="39370" y="102870"/>
                      <a:pt x="30480" y="110490"/>
                    </a:cubicBezTo>
                    <a:cubicBezTo>
                      <a:pt x="24130" y="114300"/>
                      <a:pt x="12700" y="114300"/>
                      <a:pt x="7620" y="110490"/>
                    </a:cubicBezTo>
                    <a:cubicBezTo>
                      <a:pt x="2540" y="107950"/>
                      <a:pt x="0" y="90170"/>
                      <a:pt x="0" y="90170"/>
                    </a:cubicBezTo>
                  </a:path>
                </a:pathLst>
              </a:custGeom>
              <a:solidFill>
                <a:srgbClr val="FFFFFF"/>
              </a:solidFill>
              <a:ln cap="sq">
                <a:noFill/>
                <a:prstDash val="solid"/>
                <a:miter/>
              </a:ln>
            </p:spPr>
            <p:txBody>
              <a:bodyPr/>
              <a:lstStyle/>
              <a:p>
                <a:endParaRPr lang="es-PE"/>
              </a:p>
            </p:txBody>
          </p:sp>
        </p:grpSp>
        <p:grpSp>
          <p:nvGrpSpPr>
            <p:cNvPr id="306" name="Group 306"/>
            <p:cNvGrpSpPr/>
            <p:nvPr/>
          </p:nvGrpSpPr>
          <p:grpSpPr>
            <a:xfrm>
              <a:off x="1248529" y="2967718"/>
              <a:ext cx="233680" cy="251460"/>
              <a:chOff x="0" y="0"/>
              <a:chExt cx="233680" cy="251460"/>
            </a:xfrm>
          </p:grpSpPr>
          <p:sp>
            <p:nvSpPr>
              <p:cNvPr id="307" name="Freeform 307"/>
              <p:cNvSpPr/>
              <p:nvPr/>
            </p:nvSpPr>
            <p:spPr>
              <a:xfrm>
                <a:off x="49530" y="48260"/>
                <a:ext cx="134620" cy="156210"/>
              </a:xfrm>
              <a:custGeom>
                <a:avLst/>
                <a:gdLst/>
                <a:ahLst/>
                <a:cxnLst/>
                <a:rect l="l" t="t" r="r" b="b"/>
                <a:pathLst>
                  <a:path w="134620" h="156210">
                    <a:moveTo>
                      <a:pt x="1270" y="128270"/>
                    </a:moveTo>
                    <a:cubicBezTo>
                      <a:pt x="77470" y="6350"/>
                      <a:pt x="111760" y="0"/>
                      <a:pt x="123190" y="5080"/>
                    </a:cubicBezTo>
                    <a:cubicBezTo>
                      <a:pt x="129540" y="7620"/>
                      <a:pt x="133350" y="19050"/>
                      <a:pt x="133350" y="25400"/>
                    </a:cubicBezTo>
                    <a:cubicBezTo>
                      <a:pt x="132080" y="30480"/>
                      <a:pt x="127000" y="38100"/>
                      <a:pt x="121920" y="39370"/>
                    </a:cubicBezTo>
                    <a:cubicBezTo>
                      <a:pt x="115570" y="40640"/>
                      <a:pt x="97790" y="34290"/>
                      <a:pt x="96520" y="27940"/>
                    </a:cubicBezTo>
                    <a:cubicBezTo>
                      <a:pt x="95250" y="22860"/>
                      <a:pt x="109220" y="2540"/>
                      <a:pt x="115570" y="2540"/>
                    </a:cubicBezTo>
                    <a:cubicBezTo>
                      <a:pt x="120650" y="3810"/>
                      <a:pt x="134620" y="21590"/>
                      <a:pt x="132080" y="29210"/>
                    </a:cubicBezTo>
                    <a:cubicBezTo>
                      <a:pt x="128270" y="39370"/>
                      <a:pt x="95250" y="38100"/>
                      <a:pt x="81280" y="52070"/>
                    </a:cubicBezTo>
                    <a:cubicBezTo>
                      <a:pt x="59690" y="72390"/>
                      <a:pt x="46990" y="142240"/>
                      <a:pt x="30480" y="151130"/>
                    </a:cubicBezTo>
                    <a:cubicBezTo>
                      <a:pt x="21590" y="156210"/>
                      <a:pt x="10160" y="153670"/>
                      <a:pt x="5080" y="149860"/>
                    </a:cubicBezTo>
                    <a:cubicBezTo>
                      <a:pt x="0" y="146050"/>
                      <a:pt x="1270" y="128270"/>
                      <a:pt x="1270" y="128270"/>
                    </a:cubicBezTo>
                  </a:path>
                </a:pathLst>
              </a:custGeom>
              <a:solidFill>
                <a:srgbClr val="FFFFFF"/>
              </a:solidFill>
              <a:ln cap="sq">
                <a:noFill/>
                <a:prstDash val="solid"/>
                <a:miter/>
              </a:ln>
            </p:spPr>
            <p:txBody>
              <a:bodyPr/>
              <a:lstStyle/>
              <a:p>
                <a:endParaRPr lang="es-PE"/>
              </a:p>
            </p:txBody>
          </p:sp>
        </p:grpSp>
        <p:grpSp>
          <p:nvGrpSpPr>
            <p:cNvPr id="308" name="Group 308"/>
            <p:cNvGrpSpPr/>
            <p:nvPr/>
          </p:nvGrpSpPr>
          <p:grpSpPr>
            <a:xfrm>
              <a:off x="1320919" y="2960098"/>
              <a:ext cx="205740" cy="205740"/>
              <a:chOff x="0" y="0"/>
              <a:chExt cx="205740" cy="205740"/>
            </a:xfrm>
          </p:grpSpPr>
          <p:sp>
            <p:nvSpPr>
              <p:cNvPr id="309" name="Freeform 309"/>
              <p:cNvSpPr/>
              <p:nvPr/>
            </p:nvSpPr>
            <p:spPr>
              <a:xfrm>
                <a:off x="46990" y="50800"/>
                <a:ext cx="110490" cy="105410"/>
              </a:xfrm>
              <a:custGeom>
                <a:avLst/>
                <a:gdLst/>
                <a:ahLst/>
                <a:cxnLst/>
                <a:rect l="l" t="t" r="r" b="b"/>
                <a:pathLst>
                  <a:path w="110490" h="105410">
                    <a:moveTo>
                      <a:pt x="24130" y="0"/>
                    </a:moveTo>
                    <a:cubicBezTo>
                      <a:pt x="90170" y="35560"/>
                      <a:pt x="102870" y="58420"/>
                      <a:pt x="106680" y="72390"/>
                    </a:cubicBezTo>
                    <a:cubicBezTo>
                      <a:pt x="109220" y="81280"/>
                      <a:pt x="109220" y="91440"/>
                      <a:pt x="105410" y="96520"/>
                    </a:cubicBezTo>
                    <a:cubicBezTo>
                      <a:pt x="101600" y="101600"/>
                      <a:pt x="92710" y="105410"/>
                      <a:pt x="87630" y="104140"/>
                    </a:cubicBezTo>
                    <a:cubicBezTo>
                      <a:pt x="80010" y="101600"/>
                      <a:pt x="68580" y="80010"/>
                      <a:pt x="72390" y="73660"/>
                    </a:cubicBezTo>
                    <a:cubicBezTo>
                      <a:pt x="74930" y="67310"/>
                      <a:pt x="95250" y="62230"/>
                      <a:pt x="100330" y="66040"/>
                    </a:cubicBezTo>
                    <a:cubicBezTo>
                      <a:pt x="106680" y="69850"/>
                      <a:pt x="110490" y="88900"/>
                      <a:pt x="106680" y="95250"/>
                    </a:cubicBezTo>
                    <a:cubicBezTo>
                      <a:pt x="102870" y="100330"/>
                      <a:pt x="90170" y="105410"/>
                      <a:pt x="82550" y="102870"/>
                    </a:cubicBezTo>
                    <a:cubicBezTo>
                      <a:pt x="71120" y="99060"/>
                      <a:pt x="62230" y="63500"/>
                      <a:pt x="46990" y="50800"/>
                    </a:cubicBezTo>
                    <a:cubicBezTo>
                      <a:pt x="34290" y="40640"/>
                      <a:pt x="10160" y="40640"/>
                      <a:pt x="3810" y="30480"/>
                    </a:cubicBezTo>
                    <a:cubicBezTo>
                      <a:pt x="0" y="24130"/>
                      <a:pt x="0" y="13970"/>
                      <a:pt x="3810" y="8890"/>
                    </a:cubicBezTo>
                    <a:cubicBezTo>
                      <a:pt x="7620" y="3810"/>
                      <a:pt x="24130" y="0"/>
                      <a:pt x="24130" y="0"/>
                    </a:cubicBezTo>
                  </a:path>
                </a:pathLst>
              </a:custGeom>
              <a:solidFill>
                <a:srgbClr val="FFFFFF"/>
              </a:solidFill>
              <a:ln cap="sq">
                <a:noFill/>
                <a:prstDash val="solid"/>
                <a:miter/>
              </a:ln>
            </p:spPr>
            <p:txBody>
              <a:bodyPr/>
              <a:lstStyle/>
              <a:p>
                <a:endParaRPr lang="es-PE"/>
              </a:p>
            </p:txBody>
          </p:sp>
        </p:grpSp>
        <p:grpSp>
          <p:nvGrpSpPr>
            <p:cNvPr id="310" name="Group 310"/>
            <p:cNvGrpSpPr/>
            <p:nvPr/>
          </p:nvGrpSpPr>
          <p:grpSpPr>
            <a:xfrm>
              <a:off x="1353939" y="2970258"/>
              <a:ext cx="256540" cy="320040"/>
              <a:chOff x="0" y="0"/>
              <a:chExt cx="256540" cy="320040"/>
            </a:xfrm>
          </p:grpSpPr>
          <p:sp>
            <p:nvSpPr>
              <p:cNvPr id="311" name="Freeform 311"/>
              <p:cNvSpPr/>
              <p:nvPr/>
            </p:nvSpPr>
            <p:spPr>
              <a:xfrm>
                <a:off x="48260" y="48260"/>
                <a:ext cx="158750" cy="223520"/>
              </a:xfrm>
              <a:custGeom>
                <a:avLst/>
                <a:gdLst/>
                <a:ahLst/>
                <a:cxnLst/>
                <a:rect l="l" t="t" r="r" b="b"/>
                <a:pathLst>
                  <a:path w="158750" h="223520">
                    <a:moveTo>
                      <a:pt x="38100" y="10160"/>
                    </a:moveTo>
                    <a:cubicBezTo>
                      <a:pt x="157480" y="204470"/>
                      <a:pt x="154940" y="213360"/>
                      <a:pt x="149860" y="217170"/>
                    </a:cubicBezTo>
                    <a:cubicBezTo>
                      <a:pt x="143510" y="222250"/>
                      <a:pt x="124460" y="219710"/>
                      <a:pt x="119380" y="214630"/>
                    </a:cubicBezTo>
                    <a:cubicBezTo>
                      <a:pt x="115570" y="208280"/>
                      <a:pt x="119380" y="187960"/>
                      <a:pt x="124460" y="185420"/>
                    </a:cubicBezTo>
                    <a:cubicBezTo>
                      <a:pt x="130810" y="181610"/>
                      <a:pt x="153670" y="190500"/>
                      <a:pt x="156210" y="198120"/>
                    </a:cubicBezTo>
                    <a:cubicBezTo>
                      <a:pt x="158750" y="203200"/>
                      <a:pt x="151130" y="217170"/>
                      <a:pt x="146050" y="219710"/>
                    </a:cubicBezTo>
                    <a:cubicBezTo>
                      <a:pt x="140970" y="223520"/>
                      <a:pt x="133350" y="223520"/>
                      <a:pt x="127000" y="219710"/>
                    </a:cubicBezTo>
                    <a:cubicBezTo>
                      <a:pt x="109220" y="212090"/>
                      <a:pt x="81280" y="170180"/>
                      <a:pt x="60960" y="139700"/>
                    </a:cubicBezTo>
                    <a:cubicBezTo>
                      <a:pt x="39370" y="105410"/>
                      <a:pt x="0" y="45720"/>
                      <a:pt x="2540" y="22860"/>
                    </a:cubicBezTo>
                    <a:cubicBezTo>
                      <a:pt x="2540" y="12700"/>
                      <a:pt x="11430" y="3810"/>
                      <a:pt x="17780" y="2540"/>
                    </a:cubicBezTo>
                    <a:cubicBezTo>
                      <a:pt x="22860" y="0"/>
                      <a:pt x="38100" y="10160"/>
                      <a:pt x="38100" y="10160"/>
                    </a:cubicBezTo>
                  </a:path>
                </a:pathLst>
              </a:custGeom>
              <a:solidFill>
                <a:srgbClr val="FFFFFF"/>
              </a:solidFill>
              <a:ln cap="sq">
                <a:noFill/>
                <a:prstDash val="solid"/>
                <a:miter/>
              </a:ln>
            </p:spPr>
            <p:txBody>
              <a:bodyPr/>
              <a:lstStyle/>
              <a:p>
                <a:endParaRPr lang="es-PE"/>
              </a:p>
            </p:txBody>
          </p:sp>
        </p:grpSp>
        <p:grpSp>
          <p:nvGrpSpPr>
            <p:cNvPr id="312" name="Group 312"/>
            <p:cNvGrpSpPr/>
            <p:nvPr/>
          </p:nvGrpSpPr>
          <p:grpSpPr>
            <a:xfrm>
              <a:off x="1378069" y="2982958"/>
              <a:ext cx="242570" cy="313690"/>
              <a:chOff x="0" y="0"/>
              <a:chExt cx="242570" cy="313690"/>
            </a:xfrm>
          </p:grpSpPr>
          <p:sp>
            <p:nvSpPr>
              <p:cNvPr id="313" name="Freeform 313"/>
              <p:cNvSpPr/>
              <p:nvPr/>
            </p:nvSpPr>
            <p:spPr>
              <a:xfrm>
                <a:off x="48260" y="49530"/>
                <a:ext cx="146050" cy="215900"/>
              </a:xfrm>
              <a:custGeom>
                <a:avLst/>
                <a:gdLst/>
                <a:ahLst/>
                <a:cxnLst/>
                <a:rect l="l" t="t" r="r" b="b"/>
                <a:pathLst>
                  <a:path w="146050" h="215900">
                    <a:moveTo>
                      <a:pt x="40640" y="13970"/>
                    </a:moveTo>
                    <a:cubicBezTo>
                      <a:pt x="115570" y="168910"/>
                      <a:pt x="139700" y="175260"/>
                      <a:pt x="143510" y="187960"/>
                    </a:cubicBezTo>
                    <a:cubicBezTo>
                      <a:pt x="144780" y="195580"/>
                      <a:pt x="139700" y="207010"/>
                      <a:pt x="134620" y="210820"/>
                    </a:cubicBezTo>
                    <a:cubicBezTo>
                      <a:pt x="129540" y="214630"/>
                      <a:pt x="119380" y="215900"/>
                      <a:pt x="115570" y="212090"/>
                    </a:cubicBezTo>
                    <a:cubicBezTo>
                      <a:pt x="109220" y="208280"/>
                      <a:pt x="104140" y="184150"/>
                      <a:pt x="109220" y="179070"/>
                    </a:cubicBezTo>
                    <a:cubicBezTo>
                      <a:pt x="113030" y="175260"/>
                      <a:pt x="138430" y="180340"/>
                      <a:pt x="142240" y="185420"/>
                    </a:cubicBezTo>
                    <a:cubicBezTo>
                      <a:pt x="146050" y="189230"/>
                      <a:pt x="143510" y="199390"/>
                      <a:pt x="140970" y="204470"/>
                    </a:cubicBezTo>
                    <a:cubicBezTo>
                      <a:pt x="137160" y="209550"/>
                      <a:pt x="125730" y="214630"/>
                      <a:pt x="118110" y="213360"/>
                    </a:cubicBezTo>
                    <a:cubicBezTo>
                      <a:pt x="102870" y="209550"/>
                      <a:pt x="80010" y="185420"/>
                      <a:pt x="63500" y="162560"/>
                    </a:cubicBezTo>
                    <a:cubicBezTo>
                      <a:pt x="40640" y="128270"/>
                      <a:pt x="0" y="48260"/>
                      <a:pt x="2540" y="22860"/>
                    </a:cubicBezTo>
                    <a:cubicBezTo>
                      <a:pt x="3810" y="11430"/>
                      <a:pt x="11430" y="2540"/>
                      <a:pt x="17780" y="1270"/>
                    </a:cubicBezTo>
                    <a:cubicBezTo>
                      <a:pt x="24130" y="0"/>
                      <a:pt x="40640" y="13970"/>
                      <a:pt x="40640" y="13970"/>
                    </a:cubicBezTo>
                  </a:path>
                </a:pathLst>
              </a:custGeom>
              <a:solidFill>
                <a:srgbClr val="FFFFFF"/>
              </a:solidFill>
              <a:ln cap="sq">
                <a:noFill/>
                <a:prstDash val="solid"/>
                <a:miter/>
              </a:ln>
            </p:spPr>
            <p:txBody>
              <a:bodyPr/>
              <a:lstStyle/>
              <a:p>
                <a:endParaRPr lang="es-PE"/>
              </a:p>
            </p:txBody>
          </p:sp>
        </p:grpSp>
        <p:grpSp>
          <p:nvGrpSpPr>
            <p:cNvPr id="314" name="Group 314"/>
            <p:cNvGrpSpPr/>
            <p:nvPr/>
          </p:nvGrpSpPr>
          <p:grpSpPr>
            <a:xfrm>
              <a:off x="1285359" y="2986768"/>
              <a:ext cx="318770" cy="280670"/>
              <a:chOff x="0" y="0"/>
              <a:chExt cx="318770" cy="280670"/>
            </a:xfrm>
          </p:grpSpPr>
          <p:sp>
            <p:nvSpPr>
              <p:cNvPr id="315" name="Freeform 315"/>
              <p:cNvSpPr/>
              <p:nvPr/>
            </p:nvSpPr>
            <p:spPr>
              <a:xfrm>
                <a:off x="48260" y="45720"/>
                <a:ext cx="217170" cy="184150"/>
              </a:xfrm>
              <a:custGeom>
                <a:avLst/>
                <a:gdLst/>
                <a:ahLst/>
                <a:cxnLst/>
                <a:rect l="l" t="t" r="r" b="b"/>
                <a:pathLst>
                  <a:path w="217170" h="184150">
                    <a:moveTo>
                      <a:pt x="187960" y="113030"/>
                    </a:moveTo>
                    <a:cubicBezTo>
                      <a:pt x="217170" y="176530"/>
                      <a:pt x="204470" y="182880"/>
                      <a:pt x="196850" y="182880"/>
                    </a:cubicBezTo>
                    <a:cubicBezTo>
                      <a:pt x="189230" y="184150"/>
                      <a:pt x="182880" y="179070"/>
                      <a:pt x="173990" y="175260"/>
                    </a:cubicBezTo>
                    <a:cubicBezTo>
                      <a:pt x="158750" y="167640"/>
                      <a:pt x="135890" y="153670"/>
                      <a:pt x="118110" y="138430"/>
                    </a:cubicBezTo>
                    <a:cubicBezTo>
                      <a:pt x="96520" y="118110"/>
                      <a:pt x="77470" y="78740"/>
                      <a:pt x="55880" y="62230"/>
                    </a:cubicBezTo>
                    <a:cubicBezTo>
                      <a:pt x="39370" y="49530"/>
                      <a:pt x="13970" y="49530"/>
                      <a:pt x="6350" y="39370"/>
                    </a:cubicBezTo>
                    <a:cubicBezTo>
                      <a:pt x="1270" y="34290"/>
                      <a:pt x="0" y="25400"/>
                      <a:pt x="2540" y="20320"/>
                    </a:cubicBezTo>
                    <a:cubicBezTo>
                      <a:pt x="5080" y="13970"/>
                      <a:pt x="16510" y="3810"/>
                      <a:pt x="22860" y="5080"/>
                    </a:cubicBezTo>
                    <a:cubicBezTo>
                      <a:pt x="29210" y="6350"/>
                      <a:pt x="43180" y="26670"/>
                      <a:pt x="41910" y="34290"/>
                    </a:cubicBezTo>
                    <a:cubicBezTo>
                      <a:pt x="40640" y="39370"/>
                      <a:pt x="33020" y="45720"/>
                      <a:pt x="26670" y="46990"/>
                    </a:cubicBezTo>
                    <a:cubicBezTo>
                      <a:pt x="20320" y="46990"/>
                      <a:pt x="6350" y="41910"/>
                      <a:pt x="3810" y="35560"/>
                    </a:cubicBezTo>
                    <a:cubicBezTo>
                      <a:pt x="1270" y="29210"/>
                      <a:pt x="11430" y="8890"/>
                      <a:pt x="20320" y="5080"/>
                    </a:cubicBezTo>
                    <a:cubicBezTo>
                      <a:pt x="33020" y="0"/>
                      <a:pt x="58420" y="13970"/>
                      <a:pt x="80010" y="27940"/>
                    </a:cubicBezTo>
                    <a:cubicBezTo>
                      <a:pt x="114300" y="50800"/>
                      <a:pt x="198120" y="133350"/>
                      <a:pt x="194310" y="148590"/>
                    </a:cubicBezTo>
                    <a:cubicBezTo>
                      <a:pt x="193040" y="153670"/>
                      <a:pt x="179070" y="157480"/>
                      <a:pt x="172720" y="154940"/>
                    </a:cubicBezTo>
                    <a:cubicBezTo>
                      <a:pt x="163830" y="151130"/>
                      <a:pt x="152400" y="129540"/>
                      <a:pt x="153670" y="120650"/>
                    </a:cubicBezTo>
                    <a:cubicBezTo>
                      <a:pt x="154940" y="114300"/>
                      <a:pt x="165100" y="107950"/>
                      <a:pt x="170180" y="106680"/>
                    </a:cubicBezTo>
                    <a:cubicBezTo>
                      <a:pt x="176530" y="105410"/>
                      <a:pt x="187960" y="113030"/>
                      <a:pt x="187960" y="113030"/>
                    </a:cubicBezTo>
                  </a:path>
                </a:pathLst>
              </a:custGeom>
              <a:solidFill>
                <a:srgbClr val="FFFFFF"/>
              </a:solidFill>
              <a:ln cap="sq">
                <a:noFill/>
                <a:prstDash val="solid"/>
                <a:miter/>
              </a:ln>
            </p:spPr>
            <p:txBody>
              <a:bodyPr/>
              <a:lstStyle/>
              <a:p>
                <a:endParaRPr lang="es-PE"/>
              </a:p>
            </p:txBody>
          </p:sp>
        </p:grpSp>
        <p:grpSp>
          <p:nvGrpSpPr>
            <p:cNvPr id="316" name="Group 316"/>
            <p:cNvGrpSpPr/>
            <p:nvPr/>
          </p:nvGrpSpPr>
          <p:grpSpPr>
            <a:xfrm>
              <a:off x="1275199" y="2985498"/>
              <a:ext cx="245110" cy="650240"/>
              <a:chOff x="0" y="0"/>
              <a:chExt cx="245110" cy="650240"/>
            </a:xfrm>
          </p:grpSpPr>
          <p:sp>
            <p:nvSpPr>
              <p:cNvPr id="317" name="Freeform 317"/>
              <p:cNvSpPr/>
              <p:nvPr/>
            </p:nvSpPr>
            <p:spPr>
              <a:xfrm>
                <a:off x="36830" y="49530"/>
                <a:ext cx="157480" cy="549910"/>
              </a:xfrm>
              <a:custGeom>
                <a:avLst/>
                <a:gdLst/>
                <a:ahLst/>
                <a:cxnLst/>
                <a:rect l="l" t="t" r="r" b="b"/>
                <a:pathLst>
                  <a:path w="157480" h="549910">
                    <a:moveTo>
                      <a:pt x="53340" y="17780"/>
                    </a:moveTo>
                    <a:cubicBezTo>
                      <a:pt x="55880" y="408940"/>
                      <a:pt x="66040" y="463550"/>
                      <a:pt x="90170" y="491490"/>
                    </a:cubicBezTo>
                    <a:cubicBezTo>
                      <a:pt x="106680" y="510540"/>
                      <a:pt x="147320" y="510540"/>
                      <a:pt x="153670" y="521970"/>
                    </a:cubicBezTo>
                    <a:cubicBezTo>
                      <a:pt x="157480" y="528320"/>
                      <a:pt x="154940" y="539750"/>
                      <a:pt x="151130" y="543560"/>
                    </a:cubicBezTo>
                    <a:cubicBezTo>
                      <a:pt x="147320" y="548640"/>
                      <a:pt x="134620" y="549910"/>
                      <a:pt x="129540" y="547370"/>
                    </a:cubicBezTo>
                    <a:cubicBezTo>
                      <a:pt x="124460" y="544830"/>
                      <a:pt x="119380" y="533400"/>
                      <a:pt x="120650" y="527050"/>
                    </a:cubicBezTo>
                    <a:cubicBezTo>
                      <a:pt x="120650" y="521970"/>
                      <a:pt x="127000" y="515620"/>
                      <a:pt x="130810" y="514350"/>
                    </a:cubicBezTo>
                    <a:cubicBezTo>
                      <a:pt x="137160" y="514350"/>
                      <a:pt x="156210" y="525780"/>
                      <a:pt x="156210" y="532130"/>
                    </a:cubicBezTo>
                    <a:cubicBezTo>
                      <a:pt x="156210" y="537210"/>
                      <a:pt x="142240" y="548640"/>
                      <a:pt x="130810" y="548640"/>
                    </a:cubicBezTo>
                    <a:cubicBezTo>
                      <a:pt x="113030" y="548640"/>
                      <a:pt x="74930" y="524510"/>
                      <a:pt x="55880" y="499110"/>
                    </a:cubicBezTo>
                    <a:cubicBezTo>
                      <a:pt x="30480" y="466090"/>
                      <a:pt x="21590" y="414020"/>
                      <a:pt x="13970" y="355600"/>
                    </a:cubicBezTo>
                    <a:cubicBezTo>
                      <a:pt x="2540" y="266700"/>
                      <a:pt x="0" y="58420"/>
                      <a:pt x="19050" y="17780"/>
                    </a:cubicBezTo>
                    <a:cubicBezTo>
                      <a:pt x="24130" y="6350"/>
                      <a:pt x="33020" y="0"/>
                      <a:pt x="38100" y="1270"/>
                    </a:cubicBezTo>
                    <a:cubicBezTo>
                      <a:pt x="44450" y="1270"/>
                      <a:pt x="53340" y="17780"/>
                      <a:pt x="53340" y="17780"/>
                    </a:cubicBezTo>
                  </a:path>
                </a:pathLst>
              </a:custGeom>
              <a:solidFill>
                <a:srgbClr val="FFFFFF"/>
              </a:solidFill>
              <a:ln cap="sq">
                <a:noFill/>
                <a:prstDash val="solid"/>
                <a:miter/>
              </a:ln>
            </p:spPr>
            <p:txBody>
              <a:bodyPr/>
              <a:lstStyle/>
              <a:p>
                <a:endParaRPr lang="es-PE"/>
              </a:p>
            </p:txBody>
          </p:sp>
        </p:grpSp>
        <p:sp>
          <p:nvSpPr>
            <p:cNvPr id="318" name="Freeform 318"/>
            <p:cNvSpPr/>
            <p:nvPr/>
          </p:nvSpPr>
          <p:spPr>
            <a:xfrm>
              <a:off x="1263769" y="3360783"/>
              <a:ext cx="227027" cy="337584"/>
            </a:xfrm>
            <a:custGeom>
              <a:avLst/>
              <a:gdLst/>
              <a:ahLst/>
              <a:cxnLst/>
              <a:rect l="l" t="t" r="r" b="b"/>
              <a:pathLst>
                <a:path w="227027" h="337584">
                  <a:moveTo>
                    <a:pt x="0" y="0"/>
                  </a:moveTo>
                  <a:lnTo>
                    <a:pt x="227027" y="0"/>
                  </a:lnTo>
                  <a:lnTo>
                    <a:pt x="227027" y="337584"/>
                  </a:lnTo>
                  <a:lnTo>
                    <a:pt x="0" y="337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PE"/>
            </a:p>
          </p:txBody>
        </p:sp>
      </p:grpSp>
      <p:sp>
        <p:nvSpPr>
          <p:cNvPr id="319" name="Freeform 319"/>
          <p:cNvSpPr/>
          <p:nvPr/>
        </p:nvSpPr>
        <p:spPr>
          <a:xfrm rot="-2024278" flipH="1">
            <a:off x="2320926" y="5162276"/>
            <a:ext cx="991366" cy="551447"/>
          </a:xfrm>
          <a:custGeom>
            <a:avLst/>
            <a:gdLst/>
            <a:ahLst/>
            <a:cxnLst/>
            <a:rect l="l" t="t" r="r" b="b"/>
            <a:pathLst>
              <a:path w="991366" h="551447">
                <a:moveTo>
                  <a:pt x="991366" y="0"/>
                </a:moveTo>
                <a:lnTo>
                  <a:pt x="0" y="0"/>
                </a:lnTo>
                <a:lnTo>
                  <a:pt x="0" y="551447"/>
                </a:lnTo>
                <a:lnTo>
                  <a:pt x="991366" y="551447"/>
                </a:lnTo>
                <a:lnTo>
                  <a:pt x="99136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PE"/>
          </a:p>
        </p:txBody>
      </p:sp>
      <p:sp>
        <p:nvSpPr>
          <p:cNvPr id="320" name="Freeform 320"/>
          <p:cNvSpPr/>
          <p:nvPr/>
        </p:nvSpPr>
        <p:spPr>
          <a:xfrm>
            <a:off x="9840557" y="7786328"/>
            <a:ext cx="1086813" cy="1249211"/>
          </a:xfrm>
          <a:custGeom>
            <a:avLst/>
            <a:gdLst/>
            <a:ahLst/>
            <a:cxnLst/>
            <a:rect l="l" t="t" r="r" b="b"/>
            <a:pathLst>
              <a:path w="1086813" h="1249211">
                <a:moveTo>
                  <a:pt x="0" y="0"/>
                </a:moveTo>
                <a:lnTo>
                  <a:pt x="1086813" y="0"/>
                </a:lnTo>
                <a:lnTo>
                  <a:pt x="1086813" y="1249211"/>
                </a:lnTo>
                <a:lnTo>
                  <a:pt x="0" y="12492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PE"/>
          </a:p>
        </p:txBody>
      </p:sp>
      <p:sp>
        <p:nvSpPr>
          <p:cNvPr id="321" name="Freeform 321"/>
          <p:cNvSpPr/>
          <p:nvPr/>
        </p:nvSpPr>
        <p:spPr>
          <a:xfrm>
            <a:off x="12162924" y="7853214"/>
            <a:ext cx="1259275" cy="1082976"/>
          </a:xfrm>
          <a:custGeom>
            <a:avLst/>
            <a:gdLst/>
            <a:ahLst/>
            <a:cxnLst/>
            <a:rect l="l" t="t" r="r" b="b"/>
            <a:pathLst>
              <a:path w="1259275" h="1082976">
                <a:moveTo>
                  <a:pt x="0" y="0"/>
                </a:moveTo>
                <a:lnTo>
                  <a:pt x="1259275" y="0"/>
                </a:lnTo>
                <a:lnTo>
                  <a:pt x="1259275" y="1082976"/>
                </a:lnTo>
                <a:lnTo>
                  <a:pt x="0" y="10829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PE"/>
          </a:p>
        </p:txBody>
      </p:sp>
      <p:sp>
        <p:nvSpPr>
          <p:cNvPr id="322" name="Freeform 322"/>
          <p:cNvSpPr/>
          <p:nvPr/>
        </p:nvSpPr>
        <p:spPr>
          <a:xfrm>
            <a:off x="14408279" y="7853214"/>
            <a:ext cx="1650249" cy="1082976"/>
          </a:xfrm>
          <a:custGeom>
            <a:avLst/>
            <a:gdLst/>
            <a:ahLst/>
            <a:cxnLst/>
            <a:rect l="l" t="t" r="r" b="b"/>
            <a:pathLst>
              <a:path w="1650249" h="1082976">
                <a:moveTo>
                  <a:pt x="0" y="0"/>
                </a:moveTo>
                <a:lnTo>
                  <a:pt x="1650250" y="0"/>
                </a:lnTo>
                <a:lnTo>
                  <a:pt x="1650250" y="1082976"/>
                </a:lnTo>
                <a:lnTo>
                  <a:pt x="0" y="108297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PE"/>
          </a:p>
        </p:txBody>
      </p:sp>
      <p:sp>
        <p:nvSpPr>
          <p:cNvPr id="323" name="Freeform 323"/>
          <p:cNvSpPr/>
          <p:nvPr/>
        </p:nvSpPr>
        <p:spPr>
          <a:xfrm>
            <a:off x="11289320" y="8283006"/>
            <a:ext cx="486858" cy="515938"/>
          </a:xfrm>
          <a:custGeom>
            <a:avLst/>
            <a:gdLst/>
            <a:ahLst/>
            <a:cxnLst/>
            <a:rect l="l" t="t" r="r" b="b"/>
            <a:pathLst>
              <a:path w="486858" h="515938">
                <a:moveTo>
                  <a:pt x="0" y="0"/>
                </a:moveTo>
                <a:lnTo>
                  <a:pt x="486859" y="0"/>
                </a:lnTo>
                <a:lnTo>
                  <a:pt x="486859" y="515938"/>
                </a:lnTo>
                <a:lnTo>
                  <a:pt x="0" y="51593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PE"/>
          </a:p>
        </p:txBody>
      </p:sp>
      <p:sp>
        <p:nvSpPr>
          <p:cNvPr id="324" name="TextBox 324"/>
          <p:cNvSpPr txBox="1"/>
          <p:nvPr/>
        </p:nvSpPr>
        <p:spPr>
          <a:xfrm>
            <a:off x="8438637" y="2071068"/>
            <a:ext cx="8941919" cy="602729"/>
          </a:xfrm>
          <a:prstGeom prst="rect">
            <a:avLst/>
          </a:prstGeom>
        </p:spPr>
        <p:txBody>
          <a:bodyPr lIns="0" tIns="0" rIns="0" bIns="0" rtlCol="0" anchor="t">
            <a:spAutoFit/>
          </a:bodyPr>
          <a:lstStyle/>
          <a:p>
            <a:pPr algn="l">
              <a:lnSpc>
                <a:spcPts val="4725"/>
              </a:lnSpc>
            </a:pPr>
            <a:r>
              <a:rPr lang="en-US" sz="4500" b="1" dirty="0">
                <a:solidFill>
                  <a:srgbClr val="0033A0"/>
                </a:solidFill>
                <a:latin typeface="Gilroy Bold"/>
                <a:ea typeface="Gilroy Bold"/>
                <a:cs typeface="Gilroy Bold"/>
                <a:sym typeface="Gilroy Bold"/>
              </a:rPr>
              <a:t>WHAT IS OUR PURPOSE?</a:t>
            </a:r>
          </a:p>
        </p:txBody>
      </p:sp>
      <p:sp>
        <p:nvSpPr>
          <p:cNvPr id="325" name="TextBox 325"/>
          <p:cNvSpPr txBox="1"/>
          <p:nvPr/>
        </p:nvSpPr>
        <p:spPr>
          <a:xfrm>
            <a:off x="8445396" y="3080255"/>
            <a:ext cx="8624165" cy="4260141"/>
          </a:xfrm>
          <a:prstGeom prst="rect">
            <a:avLst/>
          </a:prstGeom>
        </p:spPr>
        <p:txBody>
          <a:bodyPr lIns="0" tIns="0" rIns="0" bIns="0" rtlCol="0" anchor="t">
            <a:spAutoFit/>
          </a:bodyPr>
          <a:lstStyle/>
          <a:p>
            <a:pPr algn="just">
              <a:lnSpc>
                <a:spcPts val="3096"/>
              </a:lnSpc>
            </a:pPr>
            <a:r>
              <a:rPr lang="en-US" sz="2400" b="1" dirty="0">
                <a:latin typeface="Gilroy" panose="020B0604020202020204" charset="0"/>
              </a:rPr>
              <a:t>We promote the integral development of more than 45,000 people </a:t>
            </a:r>
            <a:r>
              <a:rPr lang="en-US" sz="2400" dirty="0">
                <a:latin typeface="Gilroy" panose="020B0604020202020204" charset="0"/>
              </a:rPr>
              <a:t>across six provinces in the iconic </a:t>
            </a:r>
            <a:r>
              <a:rPr lang="en-US" sz="2400" dirty="0" err="1">
                <a:latin typeface="Gilroy" panose="020B0604020202020204" charset="0"/>
              </a:rPr>
              <a:t>Callejón</a:t>
            </a:r>
            <a:r>
              <a:rPr lang="en-US" sz="2400" dirty="0">
                <a:latin typeface="Gilroy" panose="020B0604020202020204" charset="0"/>
              </a:rPr>
              <a:t> de </a:t>
            </a:r>
            <a:r>
              <a:rPr lang="en-US" sz="2400" dirty="0" err="1">
                <a:latin typeface="Gilroy" panose="020B0604020202020204" charset="0"/>
              </a:rPr>
              <a:t>Huaylas</a:t>
            </a:r>
            <a:r>
              <a:rPr lang="en-US" sz="2400" dirty="0">
                <a:latin typeface="Gilroy" panose="020B0604020202020204" charset="0"/>
              </a:rPr>
              <a:t>, located over </a:t>
            </a:r>
            <a:r>
              <a:rPr lang="en-US" sz="2400" b="1" dirty="0">
                <a:latin typeface="Gilroy" panose="020B0604020202020204" charset="0"/>
              </a:rPr>
              <a:t>3,500 meters above sea level </a:t>
            </a:r>
            <a:r>
              <a:rPr lang="en-US" sz="2400" dirty="0">
                <a:latin typeface="Gilroy" panose="020B0604020202020204" charset="0"/>
              </a:rPr>
              <a:t>in the </a:t>
            </a:r>
            <a:r>
              <a:rPr lang="en-US" sz="2400" dirty="0" err="1">
                <a:latin typeface="Gilroy" panose="020B0604020202020204" charset="0"/>
              </a:rPr>
              <a:t>Áncash</a:t>
            </a:r>
            <a:r>
              <a:rPr lang="en-US" sz="2400" dirty="0">
                <a:latin typeface="Gilroy" panose="020B0604020202020204" charset="0"/>
              </a:rPr>
              <a:t> region</a:t>
            </a:r>
            <a:r>
              <a:rPr lang="en-US" sz="2400" spc="96" dirty="0">
                <a:solidFill>
                  <a:srgbClr val="000000"/>
                </a:solidFill>
                <a:latin typeface="Gilroy" panose="020B0604020202020204" charset="0"/>
                <a:ea typeface="Gilroy"/>
                <a:cs typeface="Gilroy"/>
                <a:sym typeface="Gilroy"/>
              </a:rPr>
              <a:t>: </a:t>
            </a:r>
            <a:r>
              <a:rPr lang="en-US" sz="2400" spc="96" dirty="0" err="1">
                <a:solidFill>
                  <a:srgbClr val="000000"/>
                </a:solidFill>
                <a:latin typeface="Gilroy"/>
                <a:ea typeface="Gilroy"/>
                <a:cs typeface="Gilroy"/>
                <a:sym typeface="Gilroy"/>
              </a:rPr>
              <a:t>Huaylas</a:t>
            </a:r>
            <a:r>
              <a:rPr lang="en-US" sz="2400" spc="96" dirty="0">
                <a:solidFill>
                  <a:srgbClr val="000000"/>
                </a:solidFill>
                <a:latin typeface="Gilroy"/>
                <a:ea typeface="Gilroy"/>
                <a:cs typeface="Gilroy"/>
                <a:sym typeface="Gilroy"/>
              </a:rPr>
              <a:t>, </a:t>
            </a:r>
            <a:r>
              <a:rPr lang="en-US" sz="2400" spc="96" dirty="0" err="1">
                <a:solidFill>
                  <a:srgbClr val="000000"/>
                </a:solidFill>
                <a:latin typeface="Gilroy"/>
                <a:ea typeface="Gilroy"/>
                <a:cs typeface="Gilroy"/>
                <a:sym typeface="Gilroy"/>
              </a:rPr>
              <a:t>Yungay</a:t>
            </a:r>
            <a:r>
              <a:rPr lang="en-US" sz="2400" spc="96" dirty="0">
                <a:solidFill>
                  <a:srgbClr val="000000"/>
                </a:solidFill>
                <a:latin typeface="Gilroy"/>
                <a:ea typeface="Gilroy"/>
                <a:cs typeface="Gilroy"/>
                <a:sym typeface="Gilroy"/>
              </a:rPr>
              <a:t>, </a:t>
            </a:r>
            <a:r>
              <a:rPr lang="en-US" sz="2400" spc="96" dirty="0" err="1">
                <a:solidFill>
                  <a:srgbClr val="000000"/>
                </a:solidFill>
                <a:latin typeface="Gilroy"/>
                <a:ea typeface="Gilroy"/>
                <a:cs typeface="Gilroy"/>
                <a:sym typeface="Gilroy"/>
              </a:rPr>
              <a:t>Carhuaz</a:t>
            </a:r>
            <a:r>
              <a:rPr lang="en-US" sz="2400" spc="96" dirty="0">
                <a:solidFill>
                  <a:srgbClr val="000000"/>
                </a:solidFill>
                <a:latin typeface="Gilroy"/>
                <a:ea typeface="Gilroy"/>
                <a:cs typeface="Gilroy"/>
                <a:sym typeface="Gilroy"/>
              </a:rPr>
              <a:t>, Huaraz, Aija y </a:t>
            </a:r>
            <a:r>
              <a:rPr lang="en-US" sz="2400" spc="96" dirty="0" err="1">
                <a:solidFill>
                  <a:srgbClr val="000000"/>
                </a:solidFill>
                <a:latin typeface="Gilroy"/>
                <a:ea typeface="Gilroy"/>
                <a:cs typeface="Gilroy"/>
                <a:sym typeface="Gilroy"/>
              </a:rPr>
              <a:t>Recuay</a:t>
            </a:r>
            <a:r>
              <a:rPr lang="en-US" sz="2400" spc="96" dirty="0">
                <a:solidFill>
                  <a:srgbClr val="000000"/>
                </a:solidFill>
                <a:latin typeface="Gilroy"/>
                <a:ea typeface="Gilroy"/>
                <a:cs typeface="Gilroy"/>
                <a:sym typeface="Gilroy"/>
              </a:rPr>
              <a:t>.</a:t>
            </a:r>
          </a:p>
          <a:p>
            <a:pPr algn="just">
              <a:lnSpc>
                <a:spcPts val="3096"/>
              </a:lnSpc>
            </a:pPr>
            <a:endParaRPr lang="en-US" sz="2400" spc="96" dirty="0">
              <a:solidFill>
                <a:srgbClr val="000000"/>
              </a:solidFill>
              <a:latin typeface="Gilroy"/>
              <a:ea typeface="Gilroy"/>
              <a:cs typeface="Gilroy"/>
              <a:sym typeface="Gilroy"/>
            </a:endParaRPr>
          </a:p>
          <a:p>
            <a:pPr algn="just">
              <a:lnSpc>
                <a:spcPts val="3096"/>
              </a:lnSpc>
            </a:pPr>
            <a:r>
              <a:rPr lang="en-US" sz="2400" b="1" spc="96" dirty="0">
                <a:solidFill>
                  <a:srgbClr val="0033A0"/>
                </a:solidFill>
                <a:latin typeface="Gilroy Bold"/>
                <a:ea typeface="Gilroy Bold"/>
                <a:cs typeface="Gilroy Bold"/>
                <a:sym typeface="Gilroy Bold"/>
              </a:rPr>
              <a:t>Our commitment</a:t>
            </a:r>
          </a:p>
          <a:p>
            <a:r>
              <a:rPr lang="en-US" sz="2400" b="1" dirty="0">
                <a:latin typeface="Gilroy" panose="020B0604020202020204" charset="0"/>
              </a:rPr>
              <a:t>To empower rural communities to improve their quality of life and promote sustainable development.</a:t>
            </a:r>
          </a:p>
          <a:p>
            <a:endParaRPr lang="en-US" sz="2400" dirty="0">
              <a:latin typeface="Gilroy" panose="020B0604020202020204" charset="0"/>
            </a:endParaRPr>
          </a:p>
          <a:p>
            <a:r>
              <a:rPr lang="en-US" sz="2400" dirty="0">
                <a:latin typeface="Gilroy" panose="020B0604020202020204" charset="0"/>
              </a:rPr>
              <a:t>We do this through our integrated social programs:</a:t>
            </a:r>
          </a:p>
        </p:txBody>
      </p:sp>
      <p:sp>
        <p:nvSpPr>
          <p:cNvPr id="326" name="TextBox 326"/>
          <p:cNvSpPr txBox="1"/>
          <p:nvPr/>
        </p:nvSpPr>
        <p:spPr>
          <a:xfrm>
            <a:off x="702384" y="2032968"/>
            <a:ext cx="2557071" cy="1384995"/>
          </a:xfrm>
          <a:prstGeom prst="rect">
            <a:avLst/>
          </a:prstGeom>
        </p:spPr>
        <p:txBody>
          <a:bodyPr lIns="0" tIns="0" rIns="0" bIns="0" rtlCol="0" anchor="t">
            <a:spAutoFit/>
          </a:bodyPr>
          <a:lstStyle/>
          <a:p>
            <a:pPr>
              <a:lnSpc>
                <a:spcPts val="3579"/>
              </a:lnSpc>
            </a:pPr>
            <a:r>
              <a:rPr lang="en-US" sz="3059" b="1" dirty="0">
                <a:solidFill>
                  <a:srgbClr val="FFFFFF"/>
                </a:solidFill>
                <a:latin typeface="Gilroy Bold"/>
                <a:ea typeface="Gilroy Bold"/>
                <a:cs typeface="Gilroy Bold"/>
                <a:sym typeface="Gilroy Bold"/>
              </a:rPr>
              <a:t>We are located in Peru</a:t>
            </a:r>
          </a:p>
        </p:txBody>
      </p:sp>
      <p:sp>
        <p:nvSpPr>
          <p:cNvPr id="327" name="TextBox 327"/>
          <p:cNvSpPr txBox="1"/>
          <p:nvPr/>
        </p:nvSpPr>
        <p:spPr>
          <a:xfrm>
            <a:off x="594162" y="4108812"/>
            <a:ext cx="2112805" cy="1384995"/>
          </a:xfrm>
          <a:prstGeom prst="rect">
            <a:avLst/>
          </a:prstGeom>
        </p:spPr>
        <p:txBody>
          <a:bodyPr lIns="0" tIns="0" rIns="0" bIns="0" rtlCol="0" anchor="t">
            <a:spAutoFit/>
          </a:bodyPr>
          <a:lstStyle/>
          <a:p>
            <a:pPr algn="l">
              <a:lnSpc>
                <a:spcPts val="3579"/>
              </a:lnSpc>
            </a:pPr>
            <a:r>
              <a:rPr lang="en-US" sz="3059" b="1" dirty="0">
                <a:solidFill>
                  <a:srgbClr val="FFFFFF"/>
                </a:solidFill>
                <a:latin typeface="Gilroy Bold"/>
                <a:ea typeface="Gilroy Bold"/>
                <a:cs typeface="Gilroy Bold"/>
                <a:sym typeface="Gilroy Bold"/>
              </a:rPr>
              <a:t>In the Ancash province</a:t>
            </a:r>
          </a:p>
        </p:txBody>
      </p:sp>
      <p:sp>
        <p:nvSpPr>
          <p:cNvPr id="328" name="TextBox 328"/>
          <p:cNvSpPr txBox="1"/>
          <p:nvPr/>
        </p:nvSpPr>
        <p:spPr>
          <a:xfrm>
            <a:off x="4257219" y="7975014"/>
            <a:ext cx="2382272" cy="1384995"/>
          </a:xfrm>
          <a:prstGeom prst="rect">
            <a:avLst/>
          </a:prstGeom>
        </p:spPr>
        <p:txBody>
          <a:bodyPr wrap="square" lIns="0" tIns="0" rIns="0" bIns="0" rtlCol="0" anchor="t">
            <a:spAutoFit/>
          </a:bodyPr>
          <a:lstStyle/>
          <a:p>
            <a:pPr algn="r">
              <a:lnSpc>
                <a:spcPts val="3579"/>
              </a:lnSpc>
            </a:pPr>
            <a:r>
              <a:rPr lang="en-US" sz="3059" b="1" dirty="0">
                <a:solidFill>
                  <a:srgbClr val="FFFFFF"/>
                </a:solidFill>
                <a:latin typeface="Gilroy Bold"/>
                <a:ea typeface="Gilroy Bold"/>
                <a:cs typeface="Gilroy Bold"/>
                <a:sym typeface="Gilroy Bold"/>
              </a:rPr>
              <a:t>In the  ´</a:t>
            </a:r>
            <a:r>
              <a:rPr lang="en-US" sz="3059" b="1" dirty="0" err="1">
                <a:solidFill>
                  <a:srgbClr val="FFFFFF"/>
                </a:solidFill>
                <a:latin typeface="Gilroy Bold"/>
                <a:ea typeface="Gilroy Bold"/>
                <a:cs typeface="Gilroy Bold"/>
                <a:sym typeface="Gilroy Bold"/>
              </a:rPr>
              <a:t>Callejón</a:t>
            </a:r>
            <a:r>
              <a:rPr lang="en-US" sz="3059" b="1" dirty="0">
                <a:solidFill>
                  <a:srgbClr val="FFFFFF"/>
                </a:solidFill>
                <a:latin typeface="Gilroy Bold"/>
                <a:ea typeface="Gilroy Bold"/>
                <a:cs typeface="Gilroy Bold"/>
                <a:sym typeface="Gilroy Bold"/>
              </a:rPr>
              <a:t> de </a:t>
            </a:r>
            <a:r>
              <a:rPr lang="en-US" sz="3059" b="1" dirty="0" err="1">
                <a:solidFill>
                  <a:srgbClr val="FFFFFF"/>
                </a:solidFill>
                <a:latin typeface="Gilroy Bold"/>
                <a:ea typeface="Gilroy Bold"/>
                <a:cs typeface="Gilroy Bold"/>
                <a:sym typeface="Gilroy Bold"/>
              </a:rPr>
              <a:t>Huaylas</a:t>
            </a:r>
            <a:r>
              <a:rPr lang="en-US" sz="3059" b="1" dirty="0">
                <a:solidFill>
                  <a:srgbClr val="FFFFFF"/>
                </a:solidFill>
                <a:latin typeface="Gilroy Bold"/>
                <a:ea typeface="Gilroy Bold"/>
                <a:cs typeface="Gilroy Bold"/>
                <a:sym typeface="Gilroy Bold"/>
              </a:rPr>
              <a:t>´</a:t>
            </a:r>
          </a:p>
        </p:txBody>
      </p:sp>
      <p:sp>
        <p:nvSpPr>
          <p:cNvPr id="329" name="TextBox 329"/>
          <p:cNvSpPr txBox="1"/>
          <p:nvPr/>
        </p:nvSpPr>
        <p:spPr>
          <a:xfrm>
            <a:off x="9659810" y="9175987"/>
            <a:ext cx="1529532" cy="404785"/>
          </a:xfrm>
          <a:prstGeom prst="rect">
            <a:avLst/>
          </a:prstGeom>
        </p:spPr>
        <p:txBody>
          <a:bodyPr wrap="square" lIns="0" tIns="0" rIns="0" bIns="0" rtlCol="0" anchor="t">
            <a:spAutoFit/>
          </a:bodyPr>
          <a:lstStyle/>
          <a:p>
            <a:pPr algn="ctr">
              <a:lnSpc>
                <a:spcPts val="3394"/>
              </a:lnSpc>
              <a:spcBef>
                <a:spcPct val="0"/>
              </a:spcBef>
            </a:pPr>
            <a:r>
              <a:rPr lang="en-US" sz="2190" b="1" dirty="0">
                <a:solidFill>
                  <a:srgbClr val="FB861B"/>
                </a:solidFill>
                <a:latin typeface="Gilroy Bold"/>
                <a:ea typeface="Gilroy Bold"/>
                <a:cs typeface="Gilroy Bold"/>
                <a:sym typeface="Gilroy Bold"/>
              </a:rPr>
              <a:t>NUTRITION</a:t>
            </a:r>
          </a:p>
        </p:txBody>
      </p:sp>
      <p:sp>
        <p:nvSpPr>
          <p:cNvPr id="330" name="TextBox 330"/>
          <p:cNvSpPr txBox="1"/>
          <p:nvPr/>
        </p:nvSpPr>
        <p:spPr>
          <a:xfrm>
            <a:off x="12022653" y="9175987"/>
            <a:ext cx="1704415" cy="400366"/>
          </a:xfrm>
          <a:prstGeom prst="rect">
            <a:avLst/>
          </a:prstGeom>
        </p:spPr>
        <p:txBody>
          <a:bodyPr wrap="square" lIns="0" tIns="0" rIns="0" bIns="0" rtlCol="0" anchor="t">
            <a:spAutoFit/>
          </a:bodyPr>
          <a:lstStyle/>
          <a:p>
            <a:pPr algn="ctr">
              <a:lnSpc>
                <a:spcPts val="3394"/>
              </a:lnSpc>
              <a:spcBef>
                <a:spcPct val="0"/>
              </a:spcBef>
            </a:pPr>
            <a:r>
              <a:rPr lang="en-US" sz="2190" b="1" dirty="0">
                <a:solidFill>
                  <a:srgbClr val="009FAD"/>
                </a:solidFill>
                <a:latin typeface="Gilroy Bold"/>
                <a:ea typeface="Gilroy Bold"/>
                <a:cs typeface="Gilroy Bold"/>
                <a:sym typeface="Gilroy Bold"/>
              </a:rPr>
              <a:t>HEALTHCARE</a:t>
            </a:r>
          </a:p>
        </p:txBody>
      </p:sp>
      <p:sp>
        <p:nvSpPr>
          <p:cNvPr id="331" name="TextBox 331"/>
          <p:cNvSpPr txBox="1"/>
          <p:nvPr/>
        </p:nvSpPr>
        <p:spPr>
          <a:xfrm>
            <a:off x="14560380" y="9175987"/>
            <a:ext cx="1599002" cy="404785"/>
          </a:xfrm>
          <a:prstGeom prst="rect">
            <a:avLst/>
          </a:prstGeom>
        </p:spPr>
        <p:txBody>
          <a:bodyPr lIns="0" tIns="0" rIns="0" bIns="0" rtlCol="0" anchor="t">
            <a:spAutoFit/>
          </a:bodyPr>
          <a:lstStyle/>
          <a:p>
            <a:pPr algn="ctr">
              <a:lnSpc>
                <a:spcPts val="3394"/>
              </a:lnSpc>
              <a:spcBef>
                <a:spcPct val="0"/>
              </a:spcBef>
            </a:pPr>
            <a:r>
              <a:rPr lang="en-US" sz="2190" b="1" dirty="0">
                <a:solidFill>
                  <a:srgbClr val="93368B"/>
                </a:solidFill>
                <a:latin typeface="Gilroy Bold"/>
                <a:ea typeface="Gilroy Bold"/>
                <a:cs typeface="Gilroy Bold"/>
                <a:sym typeface="Gilroy Bold"/>
              </a:rPr>
              <a:t>EDUCATION</a:t>
            </a:r>
          </a:p>
        </p:txBody>
      </p:sp>
      <p:sp>
        <p:nvSpPr>
          <p:cNvPr id="332" name="Freeform 332"/>
          <p:cNvSpPr/>
          <p:nvPr/>
        </p:nvSpPr>
        <p:spPr>
          <a:xfrm>
            <a:off x="13671810" y="8283006"/>
            <a:ext cx="486858" cy="515938"/>
          </a:xfrm>
          <a:custGeom>
            <a:avLst/>
            <a:gdLst/>
            <a:ahLst/>
            <a:cxnLst/>
            <a:rect l="l" t="t" r="r" b="b"/>
            <a:pathLst>
              <a:path w="486858" h="515938">
                <a:moveTo>
                  <a:pt x="0" y="0"/>
                </a:moveTo>
                <a:lnTo>
                  <a:pt x="486858" y="0"/>
                </a:lnTo>
                <a:lnTo>
                  <a:pt x="486858" y="515938"/>
                </a:lnTo>
                <a:lnTo>
                  <a:pt x="0" y="51593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PE"/>
          </a:p>
        </p:txBody>
      </p:sp>
      <p:pic>
        <p:nvPicPr>
          <p:cNvPr id="1017" name="Imagen 1016">
            <a:extLst>
              <a:ext uri="{FF2B5EF4-FFF2-40B4-BE49-F238E27FC236}">
                <a16:creationId xmlns:a16="http://schemas.microsoft.com/office/drawing/2014/main" id="{8E14BBF2-FCB3-4705-9A2C-F8EB56D8BA8C}"/>
              </a:ext>
            </a:extLst>
          </p:cNvPr>
          <p:cNvPicPr>
            <a:picLocks noChangeAspect="1"/>
          </p:cNvPicPr>
          <p:nvPr/>
        </p:nvPicPr>
        <p:blipFill>
          <a:blip r:embed="rId19"/>
          <a:stretch>
            <a:fillRect/>
          </a:stretch>
        </p:blipFill>
        <p:spPr>
          <a:xfrm>
            <a:off x="230709" y="6113734"/>
            <a:ext cx="3435012" cy="41155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65684" y="0"/>
            <a:ext cx="3422316" cy="10287000"/>
            <a:chOff x="0" y="0"/>
            <a:chExt cx="901351" cy="2709333"/>
          </a:xfrm>
        </p:grpSpPr>
        <p:sp>
          <p:nvSpPr>
            <p:cNvPr id="3" name="Freeform 3"/>
            <p:cNvSpPr/>
            <p:nvPr/>
          </p:nvSpPr>
          <p:spPr>
            <a:xfrm>
              <a:off x="0" y="0"/>
              <a:ext cx="901351" cy="2709333"/>
            </a:xfrm>
            <a:custGeom>
              <a:avLst/>
              <a:gdLst/>
              <a:ahLst/>
              <a:cxnLst/>
              <a:rect l="l" t="t" r="r" b="b"/>
              <a:pathLst>
                <a:path w="901351" h="2709333">
                  <a:moveTo>
                    <a:pt x="0" y="0"/>
                  </a:moveTo>
                  <a:lnTo>
                    <a:pt x="901351" y="0"/>
                  </a:lnTo>
                  <a:lnTo>
                    <a:pt x="901351" y="2709333"/>
                  </a:lnTo>
                  <a:lnTo>
                    <a:pt x="0" y="2709333"/>
                  </a:lnTo>
                  <a:close/>
                </a:path>
              </a:pathLst>
            </a:custGeom>
            <a:solidFill>
              <a:srgbClr val="F6F6F6"/>
            </a:solidFill>
          </p:spPr>
          <p:txBody>
            <a:bodyPr/>
            <a:lstStyle/>
            <a:p>
              <a:endParaRPr lang="es-PE"/>
            </a:p>
          </p:txBody>
        </p:sp>
        <p:sp>
          <p:nvSpPr>
            <p:cNvPr id="4" name="TextBox 4"/>
            <p:cNvSpPr txBox="1"/>
            <p:nvPr/>
          </p:nvSpPr>
          <p:spPr>
            <a:xfrm>
              <a:off x="0" y="-47625"/>
              <a:ext cx="901351"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2292839" y="2234298"/>
            <a:ext cx="5145691" cy="3982559"/>
            <a:chOff x="0" y="0"/>
            <a:chExt cx="6860922" cy="5310079"/>
          </a:xfrm>
        </p:grpSpPr>
        <p:pic>
          <p:nvPicPr>
            <p:cNvPr id="6" name="Picture 6"/>
            <p:cNvPicPr>
              <a:picLocks noChangeAspect="1"/>
            </p:cNvPicPr>
            <p:nvPr/>
          </p:nvPicPr>
          <p:blipFill>
            <a:blip r:embed="rId2"/>
            <a:srcRect t="20711" b="21241"/>
            <a:stretch>
              <a:fillRect/>
            </a:stretch>
          </p:blipFill>
          <p:spPr>
            <a:xfrm>
              <a:off x="0" y="0"/>
              <a:ext cx="6860922" cy="5310079"/>
            </a:xfrm>
            <a:prstGeom prst="rect">
              <a:avLst/>
            </a:prstGeom>
          </p:spPr>
        </p:pic>
      </p:grpSp>
      <p:grpSp>
        <p:nvGrpSpPr>
          <p:cNvPr id="7" name="Group 7"/>
          <p:cNvGrpSpPr/>
          <p:nvPr/>
        </p:nvGrpSpPr>
        <p:grpSpPr>
          <a:xfrm>
            <a:off x="6571154" y="2234298"/>
            <a:ext cx="5145691" cy="3982559"/>
            <a:chOff x="0" y="0"/>
            <a:chExt cx="6860922" cy="5310079"/>
          </a:xfrm>
        </p:grpSpPr>
        <p:pic>
          <p:nvPicPr>
            <p:cNvPr id="8" name="Picture 8"/>
            <p:cNvPicPr>
              <a:picLocks noChangeAspect="1"/>
            </p:cNvPicPr>
            <p:nvPr/>
          </p:nvPicPr>
          <p:blipFill>
            <a:blip r:embed="rId3"/>
            <a:srcRect l="6931" r="6931"/>
            <a:stretch>
              <a:fillRect/>
            </a:stretch>
          </p:blipFill>
          <p:spPr>
            <a:xfrm>
              <a:off x="0" y="0"/>
              <a:ext cx="6860922" cy="5310079"/>
            </a:xfrm>
            <a:prstGeom prst="rect">
              <a:avLst/>
            </a:prstGeom>
          </p:spPr>
        </p:pic>
      </p:grpSp>
      <p:grpSp>
        <p:nvGrpSpPr>
          <p:cNvPr id="9" name="Group 9"/>
          <p:cNvGrpSpPr/>
          <p:nvPr/>
        </p:nvGrpSpPr>
        <p:grpSpPr>
          <a:xfrm>
            <a:off x="849470" y="2234298"/>
            <a:ext cx="5145691" cy="3982559"/>
            <a:chOff x="0" y="0"/>
            <a:chExt cx="6860922" cy="5310079"/>
          </a:xfrm>
        </p:grpSpPr>
        <p:pic>
          <p:nvPicPr>
            <p:cNvPr id="10" name="Picture 10"/>
            <p:cNvPicPr>
              <a:picLocks noChangeAspect="1"/>
            </p:cNvPicPr>
            <p:nvPr/>
          </p:nvPicPr>
          <p:blipFill>
            <a:blip r:embed="rId4"/>
            <a:srcRect t="24710" b="17242"/>
            <a:stretch>
              <a:fillRect/>
            </a:stretch>
          </p:blipFill>
          <p:spPr>
            <a:xfrm>
              <a:off x="0" y="0"/>
              <a:ext cx="6860922" cy="5310079"/>
            </a:xfrm>
            <a:prstGeom prst="rect">
              <a:avLst/>
            </a:prstGeom>
          </p:spPr>
        </p:pic>
      </p:grpSp>
      <p:grpSp>
        <p:nvGrpSpPr>
          <p:cNvPr id="11" name="Group 11"/>
          <p:cNvGrpSpPr/>
          <p:nvPr/>
        </p:nvGrpSpPr>
        <p:grpSpPr>
          <a:xfrm>
            <a:off x="-3119050" y="7949869"/>
            <a:ext cx="3803190" cy="380319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s-PE"/>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Freeform 14"/>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5"/>
            <a:stretch>
              <a:fillRect t="-33025" b="-37268"/>
            </a:stretch>
          </a:blipFill>
        </p:spPr>
        <p:txBody>
          <a:bodyPr/>
          <a:lstStyle/>
          <a:p>
            <a:endParaRPr lang="es-PE"/>
          </a:p>
        </p:txBody>
      </p:sp>
      <p:grpSp>
        <p:nvGrpSpPr>
          <p:cNvPr id="15" name="Group 15"/>
          <p:cNvGrpSpPr/>
          <p:nvPr/>
        </p:nvGrpSpPr>
        <p:grpSpPr>
          <a:xfrm>
            <a:off x="849470" y="6493728"/>
            <a:ext cx="4921225" cy="479345"/>
            <a:chOff x="0" y="0"/>
            <a:chExt cx="1296125" cy="126247"/>
          </a:xfrm>
        </p:grpSpPr>
        <p:sp>
          <p:nvSpPr>
            <p:cNvPr id="16" name="Freeform 16"/>
            <p:cNvSpPr/>
            <p:nvPr/>
          </p:nvSpPr>
          <p:spPr>
            <a:xfrm>
              <a:off x="0" y="0"/>
              <a:ext cx="1296125" cy="126247"/>
            </a:xfrm>
            <a:custGeom>
              <a:avLst/>
              <a:gdLst/>
              <a:ahLst/>
              <a:cxnLst/>
              <a:rect l="l" t="t" r="r" b="b"/>
              <a:pathLst>
                <a:path w="1296125" h="126247">
                  <a:moveTo>
                    <a:pt x="0" y="0"/>
                  </a:moveTo>
                  <a:lnTo>
                    <a:pt x="1296125" y="0"/>
                  </a:lnTo>
                  <a:lnTo>
                    <a:pt x="1296125" y="126247"/>
                  </a:lnTo>
                  <a:lnTo>
                    <a:pt x="0" y="126247"/>
                  </a:lnTo>
                  <a:close/>
                </a:path>
              </a:pathLst>
            </a:custGeom>
            <a:solidFill>
              <a:srgbClr val="FB861B"/>
            </a:solidFill>
          </p:spPr>
          <p:txBody>
            <a:bodyPr/>
            <a:lstStyle/>
            <a:p>
              <a:endParaRPr lang="es-PE"/>
            </a:p>
          </p:txBody>
        </p:sp>
        <p:sp>
          <p:nvSpPr>
            <p:cNvPr id="17" name="TextBox 17"/>
            <p:cNvSpPr txBox="1"/>
            <p:nvPr/>
          </p:nvSpPr>
          <p:spPr>
            <a:xfrm>
              <a:off x="0" y="-47625"/>
              <a:ext cx="1296125" cy="173872"/>
            </a:xfrm>
            <a:prstGeom prst="rect">
              <a:avLst/>
            </a:prstGeom>
          </p:spPr>
          <p:txBody>
            <a:bodyPr lIns="50800" tIns="50800" rIns="50800" bIns="50800" rtlCol="0" anchor="ctr"/>
            <a:lstStyle/>
            <a:p>
              <a:pPr algn="ctr">
                <a:lnSpc>
                  <a:spcPts val="2479"/>
                </a:lnSpc>
              </a:pPr>
              <a:endParaRPr/>
            </a:p>
          </p:txBody>
        </p:sp>
      </p:grpSp>
      <p:sp>
        <p:nvSpPr>
          <p:cNvPr id="18" name="TextBox 18"/>
          <p:cNvSpPr txBox="1"/>
          <p:nvPr/>
        </p:nvSpPr>
        <p:spPr>
          <a:xfrm>
            <a:off x="839945" y="6483557"/>
            <a:ext cx="4930750" cy="446854"/>
          </a:xfrm>
          <a:prstGeom prst="rect">
            <a:avLst/>
          </a:prstGeom>
        </p:spPr>
        <p:txBody>
          <a:bodyPr lIns="0" tIns="0" rIns="0" bIns="0" rtlCol="0" anchor="t">
            <a:spAutoFit/>
          </a:bodyPr>
          <a:lstStyle/>
          <a:p>
            <a:pPr algn="ctr">
              <a:lnSpc>
                <a:spcPts val="3779"/>
              </a:lnSpc>
            </a:pPr>
            <a:r>
              <a:rPr lang="en-US" sz="2699" b="1" dirty="0">
                <a:solidFill>
                  <a:srgbClr val="FFFFFF"/>
                </a:solidFill>
                <a:latin typeface="Inter Bold"/>
                <a:ea typeface="Inter Bold"/>
                <a:cs typeface="Inter Bold"/>
                <a:sym typeface="Inter Bold"/>
              </a:rPr>
              <a:t>NUTRITION</a:t>
            </a:r>
          </a:p>
        </p:txBody>
      </p:sp>
      <p:grpSp>
        <p:nvGrpSpPr>
          <p:cNvPr id="19" name="Group 19"/>
          <p:cNvGrpSpPr/>
          <p:nvPr/>
        </p:nvGrpSpPr>
        <p:grpSpPr>
          <a:xfrm>
            <a:off x="6580819" y="6468608"/>
            <a:ext cx="4993152" cy="479345"/>
            <a:chOff x="0" y="0"/>
            <a:chExt cx="1315069" cy="126247"/>
          </a:xfrm>
        </p:grpSpPr>
        <p:sp>
          <p:nvSpPr>
            <p:cNvPr id="20" name="Freeform 20"/>
            <p:cNvSpPr/>
            <p:nvPr/>
          </p:nvSpPr>
          <p:spPr>
            <a:xfrm>
              <a:off x="0" y="0"/>
              <a:ext cx="1315069" cy="126247"/>
            </a:xfrm>
            <a:custGeom>
              <a:avLst/>
              <a:gdLst/>
              <a:ahLst/>
              <a:cxnLst/>
              <a:rect l="l" t="t" r="r" b="b"/>
              <a:pathLst>
                <a:path w="1315069" h="126247">
                  <a:moveTo>
                    <a:pt x="0" y="0"/>
                  </a:moveTo>
                  <a:lnTo>
                    <a:pt x="1315069" y="0"/>
                  </a:lnTo>
                  <a:lnTo>
                    <a:pt x="1315069" y="126247"/>
                  </a:lnTo>
                  <a:lnTo>
                    <a:pt x="0" y="126247"/>
                  </a:lnTo>
                  <a:close/>
                </a:path>
              </a:pathLst>
            </a:custGeom>
            <a:solidFill>
              <a:srgbClr val="009FAD"/>
            </a:solidFill>
          </p:spPr>
          <p:txBody>
            <a:bodyPr/>
            <a:lstStyle/>
            <a:p>
              <a:endParaRPr lang="es-PE"/>
            </a:p>
          </p:txBody>
        </p:sp>
        <p:sp>
          <p:nvSpPr>
            <p:cNvPr id="21" name="TextBox 21"/>
            <p:cNvSpPr txBox="1"/>
            <p:nvPr/>
          </p:nvSpPr>
          <p:spPr>
            <a:xfrm>
              <a:off x="0" y="-47625"/>
              <a:ext cx="1315069" cy="173872"/>
            </a:xfrm>
            <a:prstGeom prst="rect">
              <a:avLst/>
            </a:prstGeom>
          </p:spPr>
          <p:txBody>
            <a:bodyPr lIns="50800" tIns="50800" rIns="50800" bIns="50800" rtlCol="0" anchor="ctr"/>
            <a:lstStyle/>
            <a:p>
              <a:pPr algn="ctr">
                <a:lnSpc>
                  <a:spcPts val="2479"/>
                </a:lnSpc>
              </a:pPr>
              <a:endParaRPr/>
            </a:p>
          </p:txBody>
        </p:sp>
      </p:grpSp>
      <p:sp>
        <p:nvSpPr>
          <p:cNvPr id="22" name="TextBox 22"/>
          <p:cNvSpPr txBox="1"/>
          <p:nvPr/>
        </p:nvSpPr>
        <p:spPr>
          <a:xfrm>
            <a:off x="6231365" y="6459842"/>
            <a:ext cx="4820288" cy="446854"/>
          </a:xfrm>
          <a:prstGeom prst="rect">
            <a:avLst/>
          </a:prstGeom>
        </p:spPr>
        <p:txBody>
          <a:bodyPr lIns="0" tIns="0" rIns="0" bIns="0" rtlCol="0" anchor="t">
            <a:spAutoFit/>
          </a:bodyPr>
          <a:lstStyle/>
          <a:p>
            <a:pPr algn="ctr">
              <a:lnSpc>
                <a:spcPts val="3779"/>
              </a:lnSpc>
            </a:pPr>
            <a:r>
              <a:rPr lang="en-US" sz="2699" b="1" dirty="0">
                <a:solidFill>
                  <a:srgbClr val="FFFFFF"/>
                </a:solidFill>
                <a:latin typeface="Inter Bold"/>
                <a:ea typeface="Inter Bold"/>
                <a:cs typeface="Inter Bold"/>
                <a:sym typeface="Inter Bold"/>
              </a:rPr>
              <a:t>HEALTHCARE</a:t>
            </a:r>
          </a:p>
        </p:txBody>
      </p:sp>
      <p:grpSp>
        <p:nvGrpSpPr>
          <p:cNvPr id="23" name="Group 23"/>
          <p:cNvGrpSpPr/>
          <p:nvPr/>
        </p:nvGrpSpPr>
        <p:grpSpPr>
          <a:xfrm>
            <a:off x="12338075" y="6443913"/>
            <a:ext cx="5090930" cy="479345"/>
            <a:chOff x="0" y="0"/>
            <a:chExt cx="1340821" cy="126247"/>
          </a:xfrm>
        </p:grpSpPr>
        <p:sp>
          <p:nvSpPr>
            <p:cNvPr id="24" name="Freeform 24"/>
            <p:cNvSpPr/>
            <p:nvPr/>
          </p:nvSpPr>
          <p:spPr>
            <a:xfrm>
              <a:off x="0" y="0"/>
              <a:ext cx="1340821" cy="126247"/>
            </a:xfrm>
            <a:custGeom>
              <a:avLst/>
              <a:gdLst/>
              <a:ahLst/>
              <a:cxnLst/>
              <a:rect l="l" t="t" r="r" b="b"/>
              <a:pathLst>
                <a:path w="1340821" h="126247">
                  <a:moveTo>
                    <a:pt x="0" y="0"/>
                  </a:moveTo>
                  <a:lnTo>
                    <a:pt x="1340821" y="0"/>
                  </a:lnTo>
                  <a:lnTo>
                    <a:pt x="1340821" y="126247"/>
                  </a:lnTo>
                  <a:lnTo>
                    <a:pt x="0" y="126247"/>
                  </a:lnTo>
                  <a:close/>
                </a:path>
              </a:pathLst>
            </a:custGeom>
            <a:solidFill>
              <a:srgbClr val="93368B"/>
            </a:solidFill>
          </p:spPr>
          <p:txBody>
            <a:bodyPr/>
            <a:lstStyle/>
            <a:p>
              <a:endParaRPr lang="es-PE"/>
            </a:p>
          </p:txBody>
        </p:sp>
        <p:sp>
          <p:nvSpPr>
            <p:cNvPr id="25" name="TextBox 25"/>
            <p:cNvSpPr txBox="1"/>
            <p:nvPr/>
          </p:nvSpPr>
          <p:spPr>
            <a:xfrm>
              <a:off x="0" y="-47625"/>
              <a:ext cx="1340821" cy="173872"/>
            </a:xfrm>
            <a:prstGeom prst="rect">
              <a:avLst/>
            </a:prstGeom>
          </p:spPr>
          <p:txBody>
            <a:bodyPr lIns="50800" tIns="50800" rIns="50800" bIns="50800" rtlCol="0" anchor="ctr"/>
            <a:lstStyle/>
            <a:p>
              <a:pPr algn="ctr">
                <a:lnSpc>
                  <a:spcPts val="2479"/>
                </a:lnSpc>
              </a:pPr>
              <a:endParaRPr/>
            </a:p>
          </p:txBody>
        </p:sp>
      </p:grpSp>
      <p:sp>
        <p:nvSpPr>
          <p:cNvPr id="26" name="TextBox 26"/>
          <p:cNvSpPr txBox="1"/>
          <p:nvPr/>
        </p:nvSpPr>
        <p:spPr>
          <a:xfrm>
            <a:off x="12400309" y="6436578"/>
            <a:ext cx="4858991" cy="446854"/>
          </a:xfrm>
          <a:prstGeom prst="rect">
            <a:avLst/>
          </a:prstGeom>
        </p:spPr>
        <p:txBody>
          <a:bodyPr lIns="0" tIns="0" rIns="0" bIns="0" rtlCol="0" anchor="t">
            <a:spAutoFit/>
          </a:bodyPr>
          <a:lstStyle/>
          <a:p>
            <a:pPr algn="ctr">
              <a:lnSpc>
                <a:spcPts val="3779"/>
              </a:lnSpc>
            </a:pPr>
            <a:r>
              <a:rPr lang="en-US" sz="2699" b="1" dirty="0">
                <a:solidFill>
                  <a:srgbClr val="FFFFFF"/>
                </a:solidFill>
                <a:latin typeface="Inter Bold"/>
                <a:ea typeface="Inter Bold"/>
                <a:cs typeface="Inter Bold"/>
                <a:sym typeface="Inter Bold"/>
              </a:rPr>
              <a:t>EDUCATION</a:t>
            </a:r>
          </a:p>
        </p:txBody>
      </p:sp>
      <p:sp>
        <p:nvSpPr>
          <p:cNvPr id="27" name="Freeform 27"/>
          <p:cNvSpPr/>
          <p:nvPr/>
        </p:nvSpPr>
        <p:spPr>
          <a:xfrm>
            <a:off x="4482377" y="6540707"/>
            <a:ext cx="318090" cy="365621"/>
          </a:xfrm>
          <a:custGeom>
            <a:avLst/>
            <a:gdLst/>
            <a:ahLst/>
            <a:cxnLst/>
            <a:rect l="l" t="t" r="r" b="b"/>
            <a:pathLst>
              <a:path w="318090" h="365621">
                <a:moveTo>
                  <a:pt x="0" y="0"/>
                </a:moveTo>
                <a:lnTo>
                  <a:pt x="318091" y="0"/>
                </a:lnTo>
                <a:lnTo>
                  <a:pt x="318091" y="365621"/>
                </a:lnTo>
                <a:lnTo>
                  <a:pt x="0" y="365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PE"/>
          </a:p>
        </p:txBody>
      </p:sp>
      <p:sp>
        <p:nvSpPr>
          <p:cNvPr id="28" name="Freeform 28"/>
          <p:cNvSpPr/>
          <p:nvPr/>
        </p:nvSpPr>
        <p:spPr>
          <a:xfrm>
            <a:off x="10010868" y="6557966"/>
            <a:ext cx="349568" cy="300629"/>
          </a:xfrm>
          <a:custGeom>
            <a:avLst/>
            <a:gdLst/>
            <a:ahLst/>
            <a:cxnLst/>
            <a:rect l="l" t="t" r="r" b="b"/>
            <a:pathLst>
              <a:path w="349568" h="300629">
                <a:moveTo>
                  <a:pt x="0" y="0"/>
                </a:moveTo>
                <a:lnTo>
                  <a:pt x="349569" y="0"/>
                </a:lnTo>
                <a:lnTo>
                  <a:pt x="349569" y="300629"/>
                </a:lnTo>
                <a:lnTo>
                  <a:pt x="0" y="300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PE"/>
          </a:p>
        </p:txBody>
      </p:sp>
      <p:sp>
        <p:nvSpPr>
          <p:cNvPr id="29" name="Freeform 29"/>
          <p:cNvSpPr/>
          <p:nvPr/>
        </p:nvSpPr>
        <p:spPr>
          <a:xfrm>
            <a:off x="16017739" y="6515588"/>
            <a:ext cx="559103" cy="366911"/>
          </a:xfrm>
          <a:custGeom>
            <a:avLst/>
            <a:gdLst/>
            <a:ahLst/>
            <a:cxnLst/>
            <a:rect l="l" t="t" r="r" b="b"/>
            <a:pathLst>
              <a:path w="559103" h="366911">
                <a:moveTo>
                  <a:pt x="0" y="0"/>
                </a:moveTo>
                <a:lnTo>
                  <a:pt x="559103" y="0"/>
                </a:lnTo>
                <a:lnTo>
                  <a:pt x="559103" y="366911"/>
                </a:lnTo>
                <a:lnTo>
                  <a:pt x="0" y="3669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PE"/>
          </a:p>
        </p:txBody>
      </p:sp>
      <p:sp>
        <p:nvSpPr>
          <p:cNvPr id="30" name="Freeform 30"/>
          <p:cNvSpPr/>
          <p:nvPr/>
        </p:nvSpPr>
        <p:spPr>
          <a:xfrm>
            <a:off x="7728332" y="1028700"/>
            <a:ext cx="803980" cy="732292"/>
          </a:xfrm>
          <a:custGeom>
            <a:avLst/>
            <a:gdLst/>
            <a:ahLst/>
            <a:cxnLst/>
            <a:rect l="l" t="t" r="r" b="b"/>
            <a:pathLst>
              <a:path w="803980" h="732292">
                <a:moveTo>
                  <a:pt x="0" y="0"/>
                </a:moveTo>
                <a:lnTo>
                  <a:pt x="803980" y="0"/>
                </a:lnTo>
                <a:lnTo>
                  <a:pt x="803980" y="732292"/>
                </a:lnTo>
                <a:lnTo>
                  <a:pt x="0" y="7322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PE"/>
          </a:p>
        </p:txBody>
      </p:sp>
      <p:sp>
        <p:nvSpPr>
          <p:cNvPr id="31" name="TextBox 31"/>
          <p:cNvSpPr txBox="1"/>
          <p:nvPr/>
        </p:nvSpPr>
        <p:spPr>
          <a:xfrm>
            <a:off x="839945" y="7161604"/>
            <a:ext cx="4930750" cy="1647439"/>
          </a:xfrm>
          <a:prstGeom prst="rect">
            <a:avLst/>
          </a:prstGeom>
        </p:spPr>
        <p:txBody>
          <a:bodyPr lIns="0" tIns="0" rIns="0" bIns="0" rtlCol="0" anchor="t">
            <a:spAutoFit/>
          </a:bodyPr>
          <a:lstStyle/>
          <a:p>
            <a:pPr lvl="0" algn="just">
              <a:lnSpc>
                <a:spcPts val="2640"/>
              </a:lnSpc>
            </a:pPr>
            <a:r>
              <a:rPr lang="en-US" sz="2000" dirty="0">
                <a:latin typeface="Gilroy" panose="020B0604020202020204" charset="0"/>
              </a:rPr>
              <a:t>We combat childhood anemia and chronic malnutrition in over 25,000 beneficiaries, including children under 3 years old, pregnant women, and school-aged children.</a:t>
            </a:r>
            <a:endParaRPr lang="en-US" sz="2000" dirty="0">
              <a:solidFill>
                <a:srgbClr val="000000"/>
              </a:solidFill>
              <a:latin typeface="Gilroy" panose="020B0604020202020204" charset="0"/>
              <a:ea typeface="Gilroy"/>
              <a:cs typeface="Gilroy"/>
              <a:sym typeface="Gilroy"/>
            </a:endParaRPr>
          </a:p>
        </p:txBody>
      </p:sp>
      <p:sp>
        <p:nvSpPr>
          <p:cNvPr id="32" name="TextBox 32"/>
          <p:cNvSpPr txBox="1"/>
          <p:nvPr/>
        </p:nvSpPr>
        <p:spPr>
          <a:xfrm>
            <a:off x="6571154" y="7180654"/>
            <a:ext cx="4930750" cy="1267911"/>
          </a:xfrm>
          <a:prstGeom prst="rect">
            <a:avLst/>
          </a:prstGeom>
        </p:spPr>
        <p:txBody>
          <a:bodyPr lIns="0" tIns="0" rIns="0" bIns="0" rtlCol="0" anchor="t">
            <a:spAutoFit/>
          </a:bodyPr>
          <a:lstStyle/>
          <a:p>
            <a:pPr algn="just">
              <a:lnSpc>
                <a:spcPts val="2500"/>
              </a:lnSpc>
            </a:pPr>
            <a:r>
              <a:rPr lang="en-US" sz="2000" dirty="0">
                <a:solidFill>
                  <a:srgbClr val="000000"/>
                </a:solidFill>
                <a:latin typeface="Gilroy" panose="020B0604020202020204" charset="0"/>
                <a:ea typeface="Open Sans"/>
                <a:cs typeface="Open Sans"/>
                <a:sym typeface="Open Sans"/>
              </a:rPr>
              <a:t>By creating access to health services with our two mobile medical clinics, we reach more than 200 rural and remote communities in the Peruvian Andes.</a:t>
            </a:r>
            <a:endParaRPr lang="en-US" sz="2000" dirty="0">
              <a:solidFill>
                <a:srgbClr val="000000"/>
              </a:solidFill>
              <a:latin typeface="Open Sans"/>
              <a:ea typeface="Open Sans"/>
              <a:cs typeface="Open Sans"/>
              <a:sym typeface="Open Sans"/>
            </a:endParaRPr>
          </a:p>
        </p:txBody>
      </p:sp>
      <p:sp>
        <p:nvSpPr>
          <p:cNvPr id="33" name="TextBox 33"/>
          <p:cNvSpPr txBox="1"/>
          <p:nvPr/>
        </p:nvSpPr>
        <p:spPr>
          <a:xfrm>
            <a:off x="1062918" y="1162271"/>
            <a:ext cx="6458738" cy="602729"/>
          </a:xfrm>
          <a:prstGeom prst="rect">
            <a:avLst/>
          </a:prstGeom>
        </p:spPr>
        <p:txBody>
          <a:bodyPr lIns="0" tIns="0" rIns="0" bIns="0" rtlCol="0" anchor="t">
            <a:spAutoFit/>
          </a:bodyPr>
          <a:lstStyle/>
          <a:p>
            <a:pPr algn="l">
              <a:lnSpc>
                <a:spcPts val="4725"/>
              </a:lnSpc>
            </a:pPr>
            <a:r>
              <a:rPr lang="en-US" sz="4500" b="1" dirty="0">
                <a:solidFill>
                  <a:srgbClr val="606558"/>
                </a:solidFill>
                <a:latin typeface="Gilroy Bold"/>
                <a:ea typeface="Gilroy Bold"/>
                <a:cs typeface="Gilroy Bold"/>
                <a:sym typeface="Gilroy Bold"/>
              </a:rPr>
              <a:t>HOW DO WE DO IT?</a:t>
            </a:r>
          </a:p>
        </p:txBody>
      </p:sp>
      <p:sp>
        <p:nvSpPr>
          <p:cNvPr id="34" name="TextBox 34"/>
          <p:cNvSpPr txBox="1"/>
          <p:nvPr/>
        </p:nvSpPr>
        <p:spPr>
          <a:xfrm>
            <a:off x="12328550" y="7170908"/>
            <a:ext cx="5100455" cy="2128340"/>
          </a:xfrm>
          <a:prstGeom prst="rect">
            <a:avLst/>
          </a:prstGeom>
        </p:spPr>
        <p:txBody>
          <a:bodyPr lIns="0" tIns="0" rIns="0" bIns="0" rtlCol="0" anchor="t">
            <a:spAutoFit/>
          </a:bodyPr>
          <a:lstStyle/>
          <a:p>
            <a:pPr algn="just">
              <a:lnSpc>
                <a:spcPts val="2800"/>
              </a:lnSpc>
            </a:pPr>
            <a:r>
              <a:rPr lang="en-US" sz="2000" dirty="0">
                <a:latin typeface="Gilroy" panose="020B0604020202020204" charset="0"/>
              </a:rPr>
              <a:t>We aim to help reduce illiteracy and strengthen reading comprehension through critical thinking, using playful libraries that inspire children to play, learn, and be creative in an experiential and imaginative way.</a:t>
            </a:r>
            <a:endParaRPr lang="en-US" sz="2000" dirty="0">
              <a:solidFill>
                <a:srgbClr val="000000"/>
              </a:solidFill>
              <a:latin typeface="Gilroy" panose="020B0604020202020204" charset="0"/>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31754" y="4457343"/>
            <a:ext cx="2467143" cy="2467143"/>
          </a:xfrm>
          <a:custGeom>
            <a:avLst/>
            <a:gdLst/>
            <a:ahLst/>
            <a:cxnLst/>
            <a:rect l="l" t="t" r="r" b="b"/>
            <a:pathLst>
              <a:path w="2467143" h="2467143">
                <a:moveTo>
                  <a:pt x="0" y="0"/>
                </a:moveTo>
                <a:lnTo>
                  <a:pt x="2467143" y="0"/>
                </a:lnTo>
                <a:lnTo>
                  <a:pt x="2467143" y="2467142"/>
                </a:lnTo>
                <a:lnTo>
                  <a:pt x="0" y="2467142"/>
                </a:lnTo>
                <a:lnTo>
                  <a:pt x="0" y="0"/>
                </a:lnTo>
                <a:close/>
              </a:path>
            </a:pathLst>
          </a:custGeom>
          <a:blipFill>
            <a:blip r:embed="rId2"/>
            <a:stretch>
              <a:fillRect/>
            </a:stretch>
          </a:blipFill>
        </p:spPr>
        <p:txBody>
          <a:bodyPr/>
          <a:lstStyle/>
          <a:p>
            <a:endParaRPr lang="es-PE"/>
          </a:p>
        </p:txBody>
      </p:sp>
      <p:sp>
        <p:nvSpPr>
          <p:cNvPr id="3" name="Freeform 3"/>
          <p:cNvSpPr/>
          <p:nvPr/>
        </p:nvSpPr>
        <p:spPr>
          <a:xfrm>
            <a:off x="9030112" y="4476393"/>
            <a:ext cx="2467143" cy="2467143"/>
          </a:xfrm>
          <a:custGeom>
            <a:avLst/>
            <a:gdLst/>
            <a:ahLst/>
            <a:cxnLst/>
            <a:rect l="l" t="t" r="r" b="b"/>
            <a:pathLst>
              <a:path w="2467143" h="2467143">
                <a:moveTo>
                  <a:pt x="0" y="0"/>
                </a:moveTo>
                <a:lnTo>
                  <a:pt x="2467143" y="0"/>
                </a:lnTo>
                <a:lnTo>
                  <a:pt x="2467143" y="2467142"/>
                </a:lnTo>
                <a:lnTo>
                  <a:pt x="0" y="2467142"/>
                </a:lnTo>
                <a:lnTo>
                  <a:pt x="0" y="0"/>
                </a:lnTo>
                <a:close/>
              </a:path>
            </a:pathLst>
          </a:custGeom>
          <a:blipFill>
            <a:blip r:embed="rId3"/>
            <a:stretch>
              <a:fillRect/>
            </a:stretch>
          </a:blipFill>
        </p:spPr>
        <p:txBody>
          <a:bodyPr/>
          <a:lstStyle/>
          <a:p>
            <a:endParaRPr lang="es-PE"/>
          </a:p>
        </p:txBody>
      </p:sp>
      <p:sp>
        <p:nvSpPr>
          <p:cNvPr id="4" name="Freeform 4"/>
          <p:cNvSpPr/>
          <p:nvPr/>
        </p:nvSpPr>
        <p:spPr>
          <a:xfrm>
            <a:off x="13583487" y="4457343"/>
            <a:ext cx="2467143" cy="2486193"/>
          </a:xfrm>
          <a:custGeom>
            <a:avLst/>
            <a:gdLst/>
            <a:ahLst/>
            <a:cxnLst/>
            <a:rect l="l" t="t" r="r" b="b"/>
            <a:pathLst>
              <a:path w="2467143" h="2486193">
                <a:moveTo>
                  <a:pt x="0" y="0"/>
                </a:moveTo>
                <a:lnTo>
                  <a:pt x="2467142" y="0"/>
                </a:lnTo>
                <a:lnTo>
                  <a:pt x="2467142" y="2486192"/>
                </a:lnTo>
                <a:lnTo>
                  <a:pt x="0" y="2486192"/>
                </a:lnTo>
                <a:lnTo>
                  <a:pt x="0" y="0"/>
                </a:lnTo>
                <a:close/>
              </a:path>
            </a:pathLst>
          </a:custGeom>
          <a:blipFill>
            <a:blip r:embed="rId4"/>
            <a:stretch>
              <a:fillRect l="-386" r="-386"/>
            </a:stretch>
          </a:blipFill>
        </p:spPr>
        <p:txBody>
          <a:bodyPr/>
          <a:lstStyle/>
          <a:p>
            <a:endParaRPr lang="es-PE"/>
          </a:p>
        </p:txBody>
      </p:sp>
      <p:sp>
        <p:nvSpPr>
          <p:cNvPr id="5" name="Freeform 5"/>
          <p:cNvSpPr/>
          <p:nvPr/>
        </p:nvSpPr>
        <p:spPr>
          <a:xfrm>
            <a:off x="5264418" y="4457343"/>
            <a:ext cx="2467143" cy="2467143"/>
          </a:xfrm>
          <a:custGeom>
            <a:avLst/>
            <a:gdLst/>
            <a:ahLst/>
            <a:cxnLst/>
            <a:rect l="l" t="t" r="r" b="b"/>
            <a:pathLst>
              <a:path w="2467143" h="2467143">
                <a:moveTo>
                  <a:pt x="0" y="0"/>
                </a:moveTo>
                <a:lnTo>
                  <a:pt x="2467142" y="0"/>
                </a:lnTo>
                <a:lnTo>
                  <a:pt x="2467142" y="2467142"/>
                </a:lnTo>
                <a:lnTo>
                  <a:pt x="0" y="2467142"/>
                </a:lnTo>
                <a:lnTo>
                  <a:pt x="0" y="0"/>
                </a:lnTo>
                <a:close/>
              </a:path>
            </a:pathLst>
          </a:custGeom>
          <a:blipFill>
            <a:blip r:embed="rId5"/>
            <a:stretch>
              <a:fillRect/>
            </a:stretch>
          </a:blipFill>
        </p:spPr>
        <p:txBody>
          <a:bodyPr/>
          <a:lstStyle/>
          <a:p>
            <a:endParaRPr lang="es-PE"/>
          </a:p>
        </p:txBody>
      </p:sp>
      <p:sp>
        <p:nvSpPr>
          <p:cNvPr id="6" name="Freeform 6"/>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6"/>
            <a:stretch>
              <a:fillRect t="-33025" b="-37268"/>
            </a:stretch>
          </a:blipFill>
        </p:spPr>
        <p:txBody>
          <a:bodyPr/>
          <a:lstStyle/>
          <a:p>
            <a:endParaRPr lang="es-PE"/>
          </a:p>
        </p:txBody>
      </p:sp>
      <p:grpSp>
        <p:nvGrpSpPr>
          <p:cNvPr id="7" name="Group 7"/>
          <p:cNvGrpSpPr/>
          <p:nvPr/>
        </p:nvGrpSpPr>
        <p:grpSpPr>
          <a:xfrm>
            <a:off x="2161425" y="7175481"/>
            <a:ext cx="5840465" cy="568882"/>
            <a:chOff x="0" y="0"/>
            <a:chExt cx="1296125" cy="126247"/>
          </a:xfrm>
        </p:grpSpPr>
        <p:sp>
          <p:nvSpPr>
            <p:cNvPr id="8" name="Freeform 8"/>
            <p:cNvSpPr/>
            <p:nvPr/>
          </p:nvSpPr>
          <p:spPr>
            <a:xfrm>
              <a:off x="0" y="0"/>
              <a:ext cx="1296125" cy="126247"/>
            </a:xfrm>
            <a:custGeom>
              <a:avLst/>
              <a:gdLst/>
              <a:ahLst/>
              <a:cxnLst/>
              <a:rect l="l" t="t" r="r" b="b"/>
              <a:pathLst>
                <a:path w="1296125" h="126247">
                  <a:moveTo>
                    <a:pt x="0" y="0"/>
                  </a:moveTo>
                  <a:lnTo>
                    <a:pt x="1296125" y="0"/>
                  </a:lnTo>
                  <a:lnTo>
                    <a:pt x="1296125" y="126247"/>
                  </a:lnTo>
                  <a:lnTo>
                    <a:pt x="0" y="126247"/>
                  </a:lnTo>
                  <a:close/>
                </a:path>
              </a:pathLst>
            </a:custGeom>
            <a:solidFill>
              <a:srgbClr val="FB861B"/>
            </a:solidFill>
          </p:spPr>
          <p:txBody>
            <a:bodyPr/>
            <a:lstStyle/>
            <a:p>
              <a:endParaRPr lang="es-PE"/>
            </a:p>
          </p:txBody>
        </p:sp>
        <p:sp>
          <p:nvSpPr>
            <p:cNvPr id="9" name="TextBox 9"/>
            <p:cNvSpPr txBox="1"/>
            <p:nvPr/>
          </p:nvSpPr>
          <p:spPr>
            <a:xfrm>
              <a:off x="0" y="-47625"/>
              <a:ext cx="1296125" cy="173872"/>
            </a:xfrm>
            <a:prstGeom prst="rect">
              <a:avLst/>
            </a:prstGeom>
          </p:spPr>
          <p:txBody>
            <a:bodyPr lIns="50800" tIns="50800" rIns="50800" bIns="50800" rtlCol="0" anchor="ctr"/>
            <a:lstStyle/>
            <a:p>
              <a:pPr algn="ctr">
                <a:lnSpc>
                  <a:spcPts val="2479"/>
                </a:lnSpc>
              </a:pPr>
              <a:endParaRPr/>
            </a:p>
          </p:txBody>
        </p:sp>
      </p:grpSp>
      <p:sp>
        <p:nvSpPr>
          <p:cNvPr id="10" name="TextBox 10"/>
          <p:cNvSpPr txBox="1"/>
          <p:nvPr/>
        </p:nvSpPr>
        <p:spPr>
          <a:xfrm>
            <a:off x="2150121" y="7164561"/>
            <a:ext cx="5851769" cy="550494"/>
          </a:xfrm>
          <a:prstGeom prst="rect">
            <a:avLst/>
          </a:prstGeom>
        </p:spPr>
        <p:txBody>
          <a:bodyPr lIns="0" tIns="0" rIns="0" bIns="0" rtlCol="0" anchor="t">
            <a:spAutoFit/>
          </a:bodyPr>
          <a:lstStyle/>
          <a:p>
            <a:pPr algn="ctr">
              <a:lnSpc>
                <a:spcPts val="4486"/>
              </a:lnSpc>
            </a:pPr>
            <a:r>
              <a:rPr lang="en-US" sz="3204" b="1" dirty="0">
                <a:solidFill>
                  <a:srgbClr val="FFFFFF"/>
                </a:solidFill>
                <a:latin typeface="Inter Bold"/>
                <a:ea typeface="Inter Bold"/>
                <a:cs typeface="Inter Bold"/>
                <a:sym typeface="Inter Bold"/>
              </a:rPr>
              <a:t>NUTRITION</a:t>
            </a:r>
          </a:p>
        </p:txBody>
      </p:sp>
      <p:sp>
        <p:nvSpPr>
          <p:cNvPr id="11" name="Freeform 11"/>
          <p:cNvSpPr/>
          <p:nvPr/>
        </p:nvSpPr>
        <p:spPr>
          <a:xfrm>
            <a:off x="6472926" y="7231236"/>
            <a:ext cx="377507" cy="433916"/>
          </a:xfrm>
          <a:custGeom>
            <a:avLst/>
            <a:gdLst/>
            <a:ahLst/>
            <a:cxnLst/>
            <a:rect l="l" t="t" r="r" b="b"/>
            <a:pathLst>
              <a:path w="377507" h="433916">
                <a:moveTo>
                  <a:pt x="0" y="0"/>
                </a:moveTo>
                <a:lnTo>
                  <a:pt x="377506" y="0"/>
                </a:lnTo>
                <a:lnTo>
                  <a:pt x="377506" y="433915"/>
                </a:lnTo>
                <a:lnTo>
                  <a:pt x="0" y="4339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PE"/>
          </a:p>
        </p:txBody>
      </p:sp>
      <p:grpSp>
        <p:nvGrpSpPr>
          <p:cNvPr id="12" name="Group 12"/>
          <p:cNvGrpSpPr/>
          <p:nvPr/>
        </p:nvGrpSpPr>
        <p:grpSpPr>
          <a:xfrm>
            <a:off x="8659115" y="7165223"/>
            <a:ext cx="3336749" cy="568882"/>
            <a:chOff x="0" y="0"/>
            <a:chExt cx="740497" cy="126247"/>
          </a:xfrm>
        </p:grpSpPr>
        <p:sp>
          <p:nvSpPr>
            <p:cNvPr id="13" name="Freeform 13"/>
            <p:cNvSpPr/>
            <p:nvPr/>
          </p:nvSpPr>
          <p:spPr>
            <a:xfrm>
              <a:off x="0" y="0"/>
              <a:ext cx="740497" cy="126247"/>
            </a:xfrm>
            <a:custGeom>
              <a:avLst/>
              <a:gdLst/>
              <a:ahLst/>
              <a:cxnLst/>
              <a:rect l="l" t="t" r="r" b="b"/>
              <a:pathLst>
                <a:path w="740497" h="126247">
                  <a:moveTo>
                    <a:pt x="0" y="0"/>
                  </a:moveTo>
                  <a:lnTo>
                    <a:pt x="740497" y="0"/>
                  </a:lnTo>
                  <a:lnTo>
                    <a:pt x="740497" y="126247"/>
                  </a:lnTo>
                  <a:lnTo>
                    <a:pt x="0" y="126247"/>
                  </a:lnTo>
                  <a:close/>
                </a:path>
              </a:pathLst>
            </a:custGeom>
            <a:solidFill>
              <a:srgbClr val="009FAD"/>
            </a:solidFill>
          </p:spPr>
          <p:txBody>
            <a:bodyPr/>
            <a:lstStyle/>
            <a:p>
              <a:endParaRPr lang="es-PE"/>
            </a:p>
          </p:txBody>
        </p:sp>
        <p:sp>
          <p:nvSpPr>
            <p:cNvPr id="14" name="TextBox 14"/>
            <p:cNvSpPr txBox="1"/>
            <p:nvPr/>
          </p:nvSpPr>
          <p:spPr>
            <a:xfrm>
              <a:off x="0" y="-47625"/>
              <a:ext cx="740497" cy="173872"/>
            </a:xfrm>
            <a:prstGeom prst="rect">
              <a:avLst/>
            </a:prstGeom>
          </p:spPr>
          <p:txBody>
            <a:bodyPr lIns="50800" tIns="50800" rIns="50800" bIns="50800" rtlCol="0" anchor="ctr"/>
            <a:lstStyle/>
            <a:p>
              <a:pPr algn="ctr">
                <a:lnSpc>
                  <a:spcPts val="2479"/>
                </a:lnSpc>
              </a:pPr>
              <a:endParaRPr/>
            </a:p>
          </p:txBody>
        </p:sp>
      </p:grpSp>
      <p:sp>
        <p:nvSpPr>
          <p:cNvPr id="15" name="TextBox 15"/>
          <p:cNvSpPr txBox="1"/>
          <p:nvPr/>
        </p:nvSpPr>
        <p:spPr>
          <a:xfrm>
            <a:off x="8864268" y="7154303"/>
            <a:ext cx="2757760" cy="550494"/>
          </a:xfrm>
          <a:prstGeom prst="rect">
            <a:avLst/>
          </a:prstGeom>
        </p:spPr>
        <p:txBody>
          <a:bodyPr lIns="0" tIns="0" rIns="0" bIns="0" rtlCol="0" anchor="t">
            <a:spAutoFit/>
          </a:bodyPr>
          <a:lstStyle/>
          <a:p>
            <a:pPr algn="ctr">
              <a:lnSpc>
                <a:spcPts val="4486"/>
              </a:lnSpc>
            </a:pPr>
            <a:r>
              <a:rPr lang="en-US" sz="3204" b="1" dirty="0">
                <a:solidFill>
                  <a:srgbClr val="FFFFFF"/>
                </a:solidFill>
                <a:latin typeface="Inter Bold"/>
                <a:ea typeface="Inter Bold"/>
                <a:cs typeface="Inter Bold"/>
                <a:sym typeface="Inter Bold"/>
              </a:rPr>
              <a:t>HEALTH</a:t>
            </a:r>
          </a:p>
        </p:txBody>
      </p:sp>
      <p:sp>
        <p:nvSpPr>
          <p:cNvPr id="16" name="Freeform 16"/>
          <p:cNvSpPr/>
          <p:nvPr/>
        </p:nvSpPr>
        <p:spPr>
          <a:xfrm>
            <a:off x="11183269" y="7271272"/>
            <a:ext cx="414864" cy="356783"/>
          </a:xfrm>
          <a:custGeom>
            <a:avLst/>
            <a:gdLst/>
            <a:ahLst/>
            <a:cxnLst/>
            <a:rect l="l" t="t" r="r" b="b"/>
            <a:pathLst>
              <a:path w="414864" h="356783">
                <a:moveTo>
                  <a:pt x="0" y="0"/>
                </a:moveTo>
                <a:lnTo>
                  <a:pt x="414864" y="0"/>
                </a:lnTo>
                <a:lnTo>
                  <a:pt x="414864" y="356784"/>
                </a:lnTo>
                <a:lnTo>
                  <a:pt x="0" y="3567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PE"/>
          </a:p>
        </p:txBody>
      </p:sp>
      <p:grpSp>
        <p:nvGrpSpPr>
          <p:cNvPr id="17" name="Group 17"/>
          <p:cNvGrpSpPr/>
          <p:nvPr/>
        </p:nvGrpSpPr>
        <p:grpSpPr>
          <a:xfrm>
            <a:off x="12662810" y="7165223"/>
            <a:ext cx="4308496" cy="539574"/>
            <a:chOff x="0" y="0"/>
            <a:chExt cx="956148" cy="119743"/>
          </a:xfrm>
        </p:grpSpPr>
        <p:sp>
          <p:nvSpPr>
            <p:cNvPr id="18" name="Freeform 18"/>
            <p:cNvSpPr/>
            <p:nvPr/>
          </p:nvSpPr>
          <p:spPr>
            <a:xfrm>
              <a:off x="0" y="0"/>
              <a:ext cx="956148" cy="119743"/>
            </a:xfrm>
            <a:custGeom>
              <a:avLst/>
              <a:gdLst/>
              <a:ahLst/>
              <a:cxnLst/>
              <a:rect l="l" t="t" r="r" b="b"/>
              <a:pathLst>
                <a:path w="956148" h="119743">
                  <a:moveTo>
                    <a:pt x="0" y="0"/>
                  </a:moveTo>
                  <a:lnTo>
                    <a:pt x="956148" y="0"/>
                  </a:lnTo>
                  <a:lnTo>
                    <a:pt x="956148" y="119743"/>
                  </a:lnTo>
                  <a:lnTo>
                    <a:pt x="0" y="119743"/>
                  </a:lnTo>
                  <a:close/>
                </a:path>
              </a:pathLst>
            </a:custGeom>
            <a:solidFill>
              <a:srgbClr val="93368B"/>
            </a:solidFill>
          </p:spPr>
          <p:txBody>
            <a:bodyPr/>
            <a:lstStyle/>
            <a:p>
              <a:endParaRPr lang="es-PE"/>
            </a:p>
          </p:txBody>
        </p:sp>
        <p:sp>
          <p:nvSpPr>
            <p:cNvPr id="19" name="TextBox 19"/>
            <p:cNvSpPr txBox="1"/>
            <p:nvPr/>
          </p:nvSpPr>
          <p:spPr>
            <a:xfrm>
              <a:off x="0" y="-47625"/>
              <a:ext cx="956148" cy="167368"/>
            </a:xfrm>
            <a:prstGeom prst="rect">
              <a:avLst/>
            </a:prstGeom>
          </p:spPr>
          <p:txBody>
            <a:bodyPr lIns="50800" tIns="50800" rIns="50800" bIns="50800" rtlCol="0" anchor="ctr"/>
            <a:lstStyle/>
            <a:p>
              <a:pPr algn="ctr">
                <a:lnSpc>
                  <a:spcPts val="2479"/>
                </a:lnSpc>
              </a:pPr>
              <a:endParaRPr/>
            </a:p>
          </p:txBody>
        </p:sp>
      </p:grpSp>
      <p:sp>
        <p:nvSpPr>
          <p:cNvPr id="20" name="TextBox 20"/>
          <p:cNvSpPr txBox="1"/>
          <p:nvPr/>
        </p:nvSpPr>
        <p:spPr>
          <a:xfrm>
            <a:off x="12736669" y="7128360"/>
            <a:ext cx="3450062" cy="550494"/>
          </a:xfrm>
          <a:prstGeom prst="rect">
            <a:avLst/>
          </a:prstGeom>
        </p:spPr>
        <p:txBody>
          <a:bodyPr lIns="0" tIns="0" rIns="0" bIns="0" rtlCol="0" anchor="t">
            <a:spAutoFit/>
          </a:bodyPr>
          <a:lstStyle/>
          <a:p>
            <a:pPr algn="ctr">
              <a:lnSpc>
                <a:spcPts val="4486"/>
              </a:lnSpc>
            </a:pPr>
            <a:r>
              <a:rPr lang="en-US" sz="3204" b="1" dirty="0">
                <a:solidFill>
                  <a:srgbClr val="FFFFFF"/>
                </a:solidFill>
                <a:latin typeface="Inter Bold"/>
                <a:ea typeface="Inter Bold"/>
                <a:cs typeface="Inter Bold"/>
                <a:sym typeface="Inter Bold"/>
              </a:rPr>
              <a:t>EDUCATION</a:t>
            </a:r>
          </a:p>
        </p:txBody>
      </p:sp>
      <p:sp>
        <p:nvSpPr>
          <p:cNvPr id="21" name="Freeform 21"/>
          <p:cNvSpPr/>
          <p:nvPr/>
        </p:nvSpPr>
        <p:spPr>
          <a:xfrm>
            <a:off x="15885773" y="7204056"/>
            <a:ext cx="663538" cy="435447"/>
          </a:xfrm>
          <a:custGeom>
            <a:avLst/>
            <a:gdLst/>
            <a:ahLst/>
            <a:cxnLst/>
            <a:rect l="l" t="t" r="r" b="b"/>
            <a:pathLst>
              <a:path w="663538" h="435447">
                <a:moveTo>
                  <a:pt x="0" y="0"/>
                </a:moveTo>
                <a:lnTo>
                  <a:pt x="663538" y="0"/>
                </a:lnTo>
                <a:lnTo>
                  <a:pt x="663538" y="435447"/>
                </a:lnTo>
                <a:lnTo>
                  <a:pt x="0" y="4354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PE"/>
          </a:p>
        </p:txBody>
      </p:sp>
      <p:grpSp>
        <p:nvGrpSpPr>
          <p:cNvPr id="22" name="Group 22"/>
          <p:cNvGrpSpPr/>
          <p:nvPr/>
        </p:nvGrpSpPr>
        <p:grpSpPr>
          <a:xfrm>
            <a:off x="1028700" y="1131157"/>
            <a:ext cx="4449349" cy="472917"/>
            <a:chOff x="0" y="0"/>
            <a:chExt cx="1171845" cy="124554"/>
          </a:xfrm>
        </p:grpSpPr>
        <p:sp>
          <p:nvSpPr>
            <p:cNvPr id="23" name="Freeform 23"/>
            <p:cNvSpPr/>
            <p:nvPr/>
          </p:nvSpPr>
          <p:spPr>
            <a:xfrm>
              <a:off x="0" y="0"/>
              <a:ext cx="1171845" cy="124554"/>
            </a:xfrm>
            <a:custGeom>
              <a:avLst/>
              <a:gdLst/>
              <a:ahLst/>
              <a:cxnLst/>
              <a:rect l="l" t="t" r="r" b="b"/>
              <a:pathLst>
                <a:path w="1171845" h="124554">
                  <a:moveTo>
                    <a:pt x="62277" y="0"/>
                  </a:moveTo>
                  <a:lnTo>
                    <a:pt x="1109568" y="0"/>
                  </a:lnTo>
                  <a:cubicBezTo>
                    <a:pt x="1126085" y="0"/>
                    <a:pt x="1141925" y="6561"/>
                    <a:pt x="1153604" y="18241"/>
                  </a:cubicBezTo>
                  <a:cubicBezTo>
                    <a:pt x="1165284" y="29920"/>
                    <a:pt x="1171845" y="45760"/>
                    <a:pt x="1171845" y="62277"/>
                  </a:cubicBezTo>
                  <a:lnTo>
                    <a:pt x="1171845" y="62277"/>
                  </a:lnTo>
                  <a:cubicBezTo>
                    <a:pt x="1171845" y="78794"/>
                    <a:pt x="1165284" y="94634"/>
                    <a:pt x="1153604" y="106314"/>
                  </a:cubicBezTo>
                  <a:cubicBezTo>
                    <a:pt x="1141925" y="117993"/>
                    <a:pt x="1126085" y="124554"/>
                    <a:pt x="1109568"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0033A0"/>
            </a:solidFill>
          </p:spPr>
          <p:txBody>
            <a:bodyPr/>
            <a:lstStyle/>
            <a:p>
              <a:endParaRPr lang="es-PE"/>
            </a:p>
          </p:txBody>
        </p:sp>
        <p:sp>
          <p:nvSpPr>
            <p:cNvPr id="24" name="TextBox 24"/>
            <p:cNvSpPr txBox="1"/>
            <p:nvPr/>
          </p:nvSpPr>
          <p:spPr>
            <a:xfrm>
              <a:off x="0" y="-28575"/>
              <a:ext cx="1171845" cy="153129"/>
            </a:xfrm>
            <a:prstGeom prst="rect">
              <a:avLst/>
            </a:prstGeom>
          </p:spPr>
          <p:txBody>
            <a:bodyPr lIns="50800" tIns="50800" rIns="50800" bIns="50800" rtlCol="0" anchor="ctr"/>
            <a:lstStyle/>
            <a:p>
              <a:pPr algn="ctr">
                <a:lnSpc>
                  <a:spcPts val="3224"/>
                </a:lnSpc>
              </a:pPr>
              <a:endParaRPr/>
            </a:p>
          </p:txBody>
        </p:sp>
      </p:grpSp>
      <p:grpSp>
        <p:nvGrpSpPr>
          <p:cNvPr id="25" name="Group 25"/>
          <p:cNvGrpSpPr/>
          <p:nvPr/>
        </p:nvGrpSpPr>
        <p:grpSpPr>
          <a:xfrm>
            <a:off x="-2266482" y="-174065"/>
            <a:ext cx="3997503" cy="10696678"/>
            <a:chOff x="0" y="0"/>
            <a:chExt cx="1052840" cy="2817232"/>
          </a:xfrm>
        </p:grpSpPr>
        <p:sp>
          <p:nvSpPr>
            <p:cNvPr id="26" name="Freeform 26"/>
            <p:cNvSpPr/>
            <p:nvPr/>
          </p:nvSpPr>
          <p:spPr>
            <a:xfrm>
              <a:off x="0" y="0"/>
              <a:ext cx="1052840" cy="2817232"/>
            </a:xfrm>
            <a:custGeom>
              <a:avLst/>
              <a:gdLst/>
              <a:ahLst/>
              <a:cxnLst/>
              <a:rect l="l" t="t" r="r" b="b"/>
              <a:pathLst>
                <a:path w="1052840" h="2817232">
                  <a:moveTo>
                    <a:pt x="0" y="0"/>
                  </a:moveTo>
                  <a:lnTo>
                    <a:pt x="1052840" y="0"/>
                  </a:lnTo>
                  <a:lnTo>
                    <a:pt x="1052840" y="2817232"/>
                  </a:lnTo>
                  <a:lnTo>
                    <a:pt x="0" y="2817232"/>
                  </a:lnTo>
                  <a:close/>
                </a:path>
              </a:pathLst>
            </a:custGeom>
            <a:solidFill>
              <a:srgbClr val="F6F6F6"/>
            </a:solidFill>
          </p:spPr>
          <p:txBody>
            <a:bodyPr/>
            <a:lstStyle/>
            <a:p>
              <a:endParaRPr lang="es-PE"/>
            </a:p>
          </p:txBody>
        </p:sp>
        <p:sp>
          <p:nvSpPr>
            <p:cNvPr id="27" name="TextBox 27"/>
            <p:cNvSpPr txBox="1"/>
            <p:nvPr/>
          </p:nvSpPr>
          <p:spPr>
            <a:xfrm>
              <a:off x="0" y="-47625"/>
              <a:ext cx="1052840" cy="2864857"/>
            </a:xfrm>
            <a:prstGeom prst="rect">
              <a:avLst/>
            </a:prstGeom>
          </p:spPr>
          <p:txBody>
            <a:bodyPr lIns="50800" tIns="50800" rIns="50800" bIns="50800" rtlCol="0" anchor="ctr"/>
            <a:lstStyle/>
            <a:p>
              <a:pPr algn="ctr">
                <a:lnSpc>
                  <a:spcPts val="2479"/>
                </a:lnSpc>
              </a:pPr>
              <a:endParaRPr/>
            </a:p>
          </p:txBody>
        </p:sp>
      </p:grpSp>
      <p:sp>
        <p:nvSpPr>
          <p:cNvPr id="28" name="Freeform 28"/>
          <p:cNvSpPr/>
          <p:nvPr/>
        </p:nvSpPr>
        <p:spPr>
          <a:xfrm>
            <a:off x="408485" y="899683"/>
            <a:ext cx="934385" cy="933217"/>
          </a:xfrm>
          <a:custGeom>
            <a:avLst/>
            <a:gdLst/>
            <a:ahLst/>
            <a:cxnLst/>
            <a:rect l="l" t="t" r="r" b="b"/>
            <a:pathLst>
              <a:path w="934385" h="933217">
                <a:moveTo>
                  <a:pt x="0" y="0"/>
                </a:moveTo>
                <a:lnTo>
                  <a:pt x="934384" y="0"/>
                </a:lnTo>
                <a:lnTo>
                  <a:pt x="934384" y="933216"/>
                </a:lnTo>
                <a:lnTo>
                  <a:pt x="0" y="9332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PE"/>
          </a:p>
        </p:txBody>
      </p:sp>
      <p:sp>
        <p:nvSpPr>
          <p:cNvPr id="29" name="TextBox 29"/>
          <p:cNvSpPr txBox="1"/>
          <p:nvPr/>
        </p:nvSpPr>
        <p:spPr>
          <a:xfrm>
            <a:off x="4088911" y="2572753"/>
            <a:ext cx="11376102" cy="602729"/>
          </a:xfrm>
          <a:prstGeom prst="rect">
            <a:avLst/>
          </a:prstGeom>
        </p:spPr>
        <p:txBody>
          <a:bodyPr lIns="0" tIns="0" rIns="0" bIns="0" rtlCol="0" anchor="t">
            <a:spAutoFit/>
          </a:bodyPr>
          <a:lstStyle/>
          <a:p>
            <a:pPr algn="ctr">
              <a:lnSpc>
                <a:spcPts val="4725"/>
              </a:lnSpc>
            </a:pPr>
            <a:r>
              <a:rPr lang="en-US" sz="4500" b="1" dirty="0">
                <a:solidFill>
                  <a:srgbClr val="0033A0"/>
                </a:solidFill>
                <a:latin typeface="Gilroy Bold"/>
                <a:ea typeface="Gilroy Bold"/>
                <a:cs typeface="Gilroy Bold"/>
                <a:sym typeface="Gilroy Bold"/>
              </a:rPr>
              <a:t>PROGRAMS ALIGNED WITH SDGS</a:t>
            </a:r>
          </a:p>
        </p:txBody>
      </p:sp>
      <p:sp>
        <p:nvSpPr>
          <p:cNvPr id="30" name="TextBox 30"/>
          <p:cNvSpPr txBox="1"/>
          <p:nvPr/>
        </p:nvSpPr>
        <p:spPr>
          <a:xfrm>
            <a:off x="2083446" y="1123162"/>
            <a:ext cx="3327928" cy="431756"/>
          </a:xfrm>
          <a:prstGeom prst="rect">
            <a:avLst/>
          </a:prstGeom>
        </p:spPr>
        <p:txBody>
          <a:bodyPr lIns="0" tIns="0" rIns="0" bIns="0" rtlCol="0" anchor="t">
            <a:spAutoFit/>
          </a:bodyPr>
          <a:lstStyle/>
          <a:p>
            <a:pPr algn="l">
              <a:lnSpc>
                <a:spcPts val="3499"/>
              </a:lnSpc>
              <a:spcBef>
                <a:spcPct val="0"/>
              </a:spcBef>
            </a:pPr>
            <a:r>
              <a:rPr lang="en-US" sz="2499" spc="97" dirty="0">
                <a:solidFill>
                  <a:srgbClr val="FFFFFF"/>
                </a:solidFill>
                <a:latin typeface="Gilroy"/>
                <a:ea typeface="Gilroy"/>
                <a:cs typeface="Gilroy"/>
                <a:sym typeface="Gilroy"/>
              </a:rPr>
              <a:t>Social Programs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2460" y="-637549"/>
            <a:ext cx="19370460" cy="10924549"/>
          </a:xfrm>
          <a:custGeom>
            <a:avLst/>
            <a:gdLst/>
            <a:ahLst/>
            <a:cxnLst/>
            <a:rect l="l" t="t" r="r" b="b"/>
            <a:pathLst>
              <a:path w="19370460" h="10924549">
                <a:moveTo>
                  <a:pt x="0" y="0"/>
                </a:moveTo>
                <a:lnTo>
                  <a:pt x="19370460" y="0"/>
                </a:lnTo>
                <a:lnTo>
                  <a:pt x="19370460" y="10924549"/>
                </a:lnTo>
                <a:lnTo>
                  <a:pt x="0" y="10924549"/>
                </a:lnTo>
                <a:lnTo>
                  <a:pt x="0" y="0"/>
                </a:lnTo>
                <a:close/>
              </a:path>
            </a:pathLst>
          </a:custGeom>
          <a:blipFill>
            <a:blip r:embed="rId2"/>
            <a:stretch>
              <a:fillRect t="-11714" b="-6493"/>
            </a:stretch>
          </a:blipFill>
        </p:spPr>
        <p:txBody>
          <a:bodyPr/>
          <a:lstStyle/>
          <a:p>
            <a:endParaRPr lang="es-PE"/>
          </a:p>
        </p:txBody>
      </p:sp>
      <p:grpSp>
        <p:nvGrpSpPr>
          <p:cNvPr id="3" name="Group 3"/>
          <p:cNvGrpSpPr/>
          <p:nvPr/>
        </p:nvGrpSpPr>
        <p:grpSpPr>
          <a:xfrm>
            <a:off x="-1219200" y="0"/>
            <a:ext cx="19507200" cy="10367620"/>
            <a:chOff x="0" y="0"/>
            <a:chExt cx="4816593" cy="2730567"/>
          </a:xfrm>
        </p:grpSpPr>
        <p:sp>
          <p:nvSpPr>
            <p:cNvPr id="4" name="Freeform 4"/>
            <p:cNvSpPr/>
            <p:nvPr/>
          </p:nvSpPr>
          <p:spPr>
            <a:xfrm>
              <a:off x="0" y="0"/>
              <a:ext cx="4816592" cy="2730567"/>
            </a:xfrm>
            <a:custGeom>
              <a:avLst/>
              <a:gdLst/>
              <a:ahLst/>
              <a:cxnLst/>
              <a:rect l="l" t="t" r="r" b="b"/>
              <a:pathLst>
                <a:path w="4816592" h="2730567">
                  <a:moveTo>
                    <a:pt x="0" y="0"/>
                  </a:moveTo>
                  <a:lnTo>
                    <a:pt x="4816592" y="0"/>
                  </a:lnTo>
                  <a:lnTo>
                    <a:pt x="4816592" y="2730567"/>
                  </a:lnTo>
                  <a:lnTo>
                    <a:pt x="0" y="2730567"/>
                  </a:lnTo>
                  <a:close/>
                </a:path>
              </a:pathLst>
            </a:custGeom>
            <a:solidFill>
              <a:srgbClr val="000000">
                <a:alpha val="31765"/>
              </a:srgbClr>
            </a:solidFill>
          </p:spPr>
          <p:txBody>
            <a:bodyPr/>
            <a:lstStyle/>
            <a:p>
              <a:endParaRPr lang="es-PE"/>
            </a:p>
          </p:txBody>
        </p:sp>
        <p:sp>
          <p:nvSpPr>
            <p:cNvPr id="5" name="TextBox 5"/>
            <p:cNvSpPr txBox="1"/>
            <p:nvPr/>
          </p:nvSpPr>
          <p:spPr>
            <a:xfrm>
              <a:off x="0" y="0"/>
              <a:ext cx="4816593" cy="2730567"/>
            </a:xfrm>
            <a:prstGeom prst="rect">
              <a:avLst/>
            </a:prstGeom>
          </p:spPr>
          <p:txBody>
            <a:bodyPr lIns="50800" tIns="50800" rIns="50800" bIns="50800" rtlCol="0" anchor="ctr"/>
            <a:lstStyle/>
            <a:p>
              <a:pPr algn="ctr">
                <a:lnSpc>
                  <a:spcPts val="3120"/>
                </a:lnSpc>
              </a:pPr>
              <a:endParaRPr/>
            </a:p>
          </p:txBody>
        </p:sp>
      </p:grpSp>
      <p:sp>
        <p:nvSpPr>
          <p:cNvPr id="6" name="TextBox 6"/>
          <p:cNvSpPr txBox="1"/>
          <p:nvPr/>
        </p:nvSpPr>
        <p:spPr>
          <a:xfrm>
            <a:off x="6549649" y="4320158"/>
            <a:ext cx="4742568" cy="3852080"/>
          </a:xfrm>
          <a:prstGeom prst="rect">
            <a:avLst/>
          </a:prstGeom>
        </p:spPr>
        <p:txBody>
          <a:bodyPr lIns="0" tIns="0" rIns="0" bIns="0" rtlCol="0" anchor="t">
            <a:spAutoFit/>
          </a:bodyPr>
          <a:lstStyle/>
          <a:p>
            <a:pPr algn="ctr">
              <a:lnSpc>
                <a:spcPts val="7625"/>
              </a:lnSpc>
            </a:pPr>
            <a:r>
              <a:rPr lang="en-US" sz="5892" b="1" dirty="0">
                <a:solidFill>
                  <a:srgbClr val="FFFFFF"/>
                </a:solidFill>
                <a:latin typeface="Gilroy Bold"/>
                <a:ea typeface="Gilroy Bold"/>
                <a:cs typeface="Gilroy Bold"/>
                <a:sym typeface="Gilroy Bold"/>
              </a:rPr>
              <a:t> HEALTHCAREPROGRAM</a:t>
            </a:r>
          </a:p>
          <a:p>
            <a:pPr algn="ctr">
              <a:lnSpc>
                <a:spcPts val="7629"/>
              </a:lnSpc>
            </a:pPr>
            <a:endParaRPr lang="en-US" sz="5892" b="1" dirty="0">
              <a:solidFill>
                <a:srgbClr val="FFFFFF"/>
              </a:solidFill>
              <a:latin typeface="Gilroy Bold"/>
              <a:ea typeface="Gilroy Bold"/>
              <a:cs typeface="Gilroy Bold"/>
              <a:sym typeface="Gilroy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2"/>
            <a:stretch>
              <a:fillRect t="-33025" b="-37268"/>
            </a:stretch>
          </a:blipFill>
        </p:spPr>
        <p:txBody>
          <a:bodyPr/>
          <a:lstStyle/>
          <a:p>
            <a:endParaRPr lang="es-PE"/>
          </a:p>
        </p:txBody>
      </p:sp>
      <p:sp>
        <p:nvSpPr>
          <p:cNvPr id="3" name="AutoShape 3"/>
          <p:cNvSpPr/>
          <p:nvPr/>
        </p:nvSpPr>
        <p:spPr>
          <a:xfrm flipV="1">
            <a:off x="11191258" y="3764733"/>
            <a:ext cx="5539677" cy="0"/>
          </a:xfrm>
          <a:prstGeom prst="line">
            <a:avLst/>
          </a:prstGeom>
          <a:ln w="38100" cap="flat">
            <a:solidFill>
              <a:srgbClr val="0033A0"/>
            </a:solidFill>
            <a:prstDash val="solid"/>
            <a:headEnd type="none" w="sm" len="sm"/>
            <a:tailEnd type="none" w="sm" len="sm"/>
          </a:ln>
        </p:spPr>
        <p:txBody>
          <a:bodyPr/>
          <a:lstStyle/>
          <a:p>
            <a:endParaRPr lang="es-PE"/>
          </a:p>
        </p:txBody>
      </p:sp>
      <p:sp>
        <p:nvSpPr>
          <p:cNvPr id="4" name="AutoShape 4"/>
          <p:cNvSpPr/>
          <p:nvPr/>
        </p:nvSpPr>
        <p:spPr>
          <a:xfrm>
            <a:off x="11200783" y="3755208"/>
            <a:ext cx="0" cy="440216"/>
          </a:xfrm>
          <a:prstGeom prst="line">
            <a:avLst/>
          </a:prstGeom>
          <a:ln w="38100" cap="flat">
            <a:solidFill>
              <a:srgbClr val="0033A0"/>
            </a:solidFill>
            <a:prstDash val="solid"/>
            <a:headEnd type="none" w="sm" len="sm"/>
            <a:tailEnd type="triangle" w="lg" len="med"/>
          </a:ln>
        </p:spPr>
        <p:txBody>
          <a:bodyPr/>
          <a:lstStyle/>
          <a:p>
            <a:endParaRPr lang="es-PE"/>
          </a:p>
        </p:txBody>
      </p:sp>
      <p:sp>
        <p:nvSpPr>
          <p:cNvPr id="5" name="AutoShape 5"/>
          <p:cNvSpPr/>
          <p:nvPr/>
        </p:nvSpPr>
        <p:spPr>
          <a:xfrm>
            <a:off x="16721410" y="3745683"/>
            <a:ext cx="0" cy="449741"/>
          </a:xfrm>
          <a:prstGeom prst="line">
            <a:avLst/>
          </a:prstGeom>
          <a:ln w="38100" cap="flat">
            <a:solidFill>
              <a:srgbClr val="0033A0"/>
            </a:solidFill>
            <a:prstDash val="solid"/>
            <a:headEnd type="none" w="sm" len="sm"/>
            <a:tailEnd type="triangle" w="lg" len="med"/>
          </a:ln>
        </p:spPr>
        <p:txBody>
          <a:bodyPr/>
          <a:lstStyle/>
          <a:p>
            <a:endParaRPr lang="es-PE"/>
          </a:p>
        </p:txBody>
      </p:sp>
      <p:sp>
        <p:nvSpPr>
          <p:cNvPr id="6" name="AutoShape 6"/>
          <p:cNvSpPr/>
          <p:nvPr/>
        </p:nvSpPr>
        <p:spPr>
          <a:xfrm>
            <a:off x="14172583" y="3764733"/>
            <a:ext cx="0" cy="440216"/>
          </a:xfrm>
          <a:prstGeom prst="line">
            <a:avLst/>
          </a:prstGeom>
          <a:ln w="38100" cap="flat">
            <a:solidFill>
              <a:srgbClr val="0033A0"/>
            </a:solidFill>
            <a:prstDash val="solid"/>
            <a:headEnd type="none" w="sm" len="sm"/>
            <a:tailEnd type="triangle" w="lg" len="med"/>
          </a:ln>
        </p:spPr>
        <p:txBody>
          <a:bodyPr/>
          <a:lstStyle/>
          <a:p>
            <a:endParaRPr lang="es-PE"/>
          </a:p>
        </p:txBody>
      </p:sp>
      <p:grpSp>
        <p:nvGrpSpPr>
          <p:cNvPr id="7" name="Group 7"/>
          <p:cNvGrpSpPr/>
          <p:nvPr/>
        </p:nvGrpSpPr>
        <p:grpSpPr>
          <a:xfrm>
            <a:off x="8732624" y="805588"/>
            <a:ext cx="4484309" cy="472917"/>
            <a:chOff x="0" y="0"/>
            <a:chExt cx="1181053" cy="124554"/>
          </a:xfrm>
        </p:grpSpPr>
        <p:sp>
          <p:nvSpPr>
            <p:cNvPr id="8" name="Freeform 8"/>
            <p:cNvSpPr/>
            <p:nvPr/>
          </p:nvSpPr>
          <p:spPr>
            <a:xfrm>
              <a:off x="0" y="0"/>
              <a:ext cx="1181053" cy="124554"/>
            </a:xfrm>
            <a:custGeom>
              <a:avLst/>
              <a:gdLst/>
              <a:ahLst/>
              <a:cxnLst/>
              <a:rect l="l" t="t" r="r" b="b"/>
              <a:pathLst>
                <a:path w="1181053" h="124554">
                  <a:moveTo>
                    <a:pt x="62277" y="0"/>
                  </a:moveTo>
                  <a:lnTo>
                    <a:pt x="1118776" y="0"/>
                  </a:lnTo>
                  <a:cubicBezTo>
                    <a:pt x="1135292" y="0"/>
                    <a:pt x="1151133" y="6561"/>
                    <a:pt x="1162812" y="18241"/>
                  </a:cubicBezTo>
                  <a:cubicBezTo>
                    <a:pt x="1174491" y="29920"/>
                    <a:pt x="1181053" y="45760"/>
                    <a:pt x="1181053" y="62277"/>
                  </a:cubicBezTo>
                  <a:lnTo>
                    <a:pt x="1181053" y="62277"/>
                  </a:lnTo>
                  <a:cubicBezTo>
                    <a:pt x="1181053" y="78794"/>
                    <a:pt x="1174491" y="94634"/>
                    <a:pt x="1162812" y="106314"/>
                  </a:cubicBezTo>
                  <a:cubicBezTo>
                    <a:pt x="1151133" y="117993"/>
                    <a:pt x="1135292" y="124554"/>
                    <a:pt x="1118776"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009FAD"/>
            </a:solidFill>
          </p:spPr>
          <p:txBody>
            <a:bodyPr/>
            <a:lstStyle/>
            <a:p>
              <a:endParaRPr lang="es-PE"/>
            </a:p>
          </p:txBody>
        </p:sp>
        <p:sp>
          <p:nvSpPr>
            <p:cNvPr id="9" name="TextBox 9"/>
            <p:cNvSpPr txBox="1"/>
            <p:nvPr/>
          </p:nvSpPr>
          <p:spPr>
            <a:xfrm>
              <a:off x="0" y="-28575"/>
              <a:ext cx="1181053" cy="153129"/>
            </a:xfrm>
            <a:prstGeom prst="rect">
              <a:avLst/>
            </a:prstGeom>
          </p:spPr>
          <p:txBody>
            <a:bodyPr lIns="50800" tIns="50800" rIns="50800" bIns="50800" rtlCol="0" anchor="ctr"/>
            <a:lstStyle/>
            <a:p>
              <a:pPr algn="ctr">
                <a:lnSpc>
                  <a:spcPts val="3224"/>
                </a:lnSpc>
              </a:pPr>
              <a:endParaRPr/>
            </a:p>
          </p:txBody>
        </p:sp>
      </p:grpSp>
      <p:grpSp>
        <p:nvGrpSpPr>
          <p:cNvPr id="10" name="Group 10"/>
          <p:cNvGrpSpPr/>
          <p:nvPr/>
        </p:nvGrpSpPr>
        <p:grpSpPr>
          <a:xfrm>
            <a:off x="-161751" y="-190500"/>
            <a:ext cx="9457001" cy="11082596"/>
            <a:chOff x="0" y="0"/>
            <a:chExt cx="2490733" cy="2768354"/>
          </a:xfrm>
        </p:grpSpPr>
        <p:sp>
          <p:nvSpPr>
            <p:cNvPr id="11" name="Freeform 11"/>
            <p:cNvSpPr/>
            <p:nvPr/>
          </p:nvSpPr>
          <p:spPr>
            <a:xfrm>
              <a:off x="0" y="0"/>
              <a:ext cx="2490733" cy="2768354"/>
            </a:xfrm>
            <a:custGeom>
              <a:avLst/>
              <a:gdLst/>
              <a:ahLst/>
              <a:cxnLst/>
              <a:rect l="l" t="t" r="r" b="b"/>
              <a:pathLst>
                <a:path w="2490733" h="2768354">
                  <a:moveTo>
                    <a:pt x="0" y="0"/>
                  </a:moveTo>
                  <a:lnTo>
                    <a:pt x="2490733" y="0"/>
                  </a:lnTo>
                  <a:lnTo>
                    <a:pt x="2490733" y="2768354"/>
                  </a:lnTo>
                  <a:lnTo>
                    <a:pt x="0" y="2768354"/>
                  </a:lnTo>
                  <a:close/>
                </a:path>
              </a:pathLst>
            </a:custGeom>
            <a:solidFill>
              <a:srgbClr val="0033A0"/>
            </a:solidFill>
          </p:spPr>
          <p:txBody>
            <a:bodyPr/>
            <a:lstStyle/>
            <a:p>
              <a:endParaRPr lang="es-PE"/>
            </a:p>
          </p:txBody>
        </p:sp>
        <p:sp>
          <p:nvSpPr>
            <p:cNvPr id="12" name="TextBox 12"/>
            <p:cNvSpPr txBox="1"/>
            <p:nvPr/>
          </p:nvSpPr>
          <p:spPr>
            <a:xfrm>
              <a:off x="0" y="-47625"/>
              <a:ext cx="2490733" cy="2815979"/>
            </a:xfrm>
            <a:prstGeom prst="rect">
              <a:avLst/>
            </a:prstGeom>
          </p:spPr>
          <p:txBody>
            <a:bodyPr lIns="50800" tIns="50800" rIns="50800" bIns="50800" rtlCol="0" anchor="ctr"/>
            <a:lstStyle/>
            <a:p>
              <a:pPr algn="ctr">
                <a:lnSpc>
                  <a:spcPts val="2479"/>
                </a:lnSpc>
              </a:pPr>
              <a:endParaRPr/>
            </a:p>
          </p:txBody>
        </p:sp>
      </p:grpSp>
      <p:sp>
        <p:nvSpPr>
          <p:cNvPr id="13" name="Freeform 13"/>
          <p:cNvSpPr/>
          <p:nvPr/>
        </p:nvSpPr>
        <p:spPr>
          <a:xfrm>
            <a:off x="2088614" y="6112842"/>
            <a:ext cx="1124427" cy="717589"/>
          </a:xfrm>
          <a:custGeom>
            <a:avLst/>
            <a:gdLst/>
            <a:ahLst/>
            <a:cxnLst/>
            <a:rect l="l" t="t" r="r" b="b"/>
            <a:pathLst>
              <a:path w="1124427" h="717589">
                <a:moveTo>
                  <a:pt x="0" y="0"/>
                </a:moveTo>
                <a:lnTo>
                  <a:pt x="1124426" y="0"/>
                </a:lnTo>
                <a:lnTo>
                  <a:pt x="1124426" y="717588"/>
                </a:lnTo>
                <a:lnTo>
                  <a:pt x="0" y="7175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14" name="Freeform 14"/>
          <p:cNvSpPr/>
          <p:nvPr/>
        </p:nvSpPr>
        <p:spPr>
          <a:xfrm>
            <a:off x="6584551" y="6175792"/>
            <a:ext cx="1124427" cy="717589"/>
          </a:xfrm>
          <a:custGeom>
            <a:avLst/>
            <a:gdLst/>
            <a:ahLst/>
            <a:cxnLst/>
            <a:rect l="l" t="t" r="r" b="b"/>
            <a:pathLst>
              <a:path w="1124427" h="717589">
                <a:moveTo>
                  <a:pt x="0" y="0"/>
                </a:moveTo>
                <a:lnTo>
                  <a:pt x="1124427" y="0"/>
                </a:lnTo>
                <a:lnTo>
                  <a:pt x="1124427" y="717589"/>
                </a:lnTo>
                <a:lnTo>
                  <a:pt x="0" y="7175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15" name="Freeform 15"/>
          <p:cNvSpPr/>
          <p:nvPr/>
        </p:nvSpPr>
        <p:spPr>
          <a:xfrm>
            <a:off x="3213040" y="4551179"/>
            <a:ext cx="526948" cy="526948"/>
          </a:xfrm>
          <a:custGeom>
            <a:avLst/>
            <a:gdLst/>
            <a:ahLst/>
            <a:cxnLst/>
            <a:rect l="l" t="t" r="r" b="b"/>
            <a:pathLst>
              <a:path w="526948" h="526948">
                <a:moveTo>
                  <a:pt x="0" y="0"/>
                </a:moveTo>
                <a:lnTo>
                  <a:pt x="526949" y="0"/>
                </a:lnTo>
                <a:lnTo>
                  <a:pt x="526949" y="526948"/>
                </a:lnTo>
                <a:lnTo>
                  <a:pt x="0" y="5269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sp>
        <p:nvSpPr>
          <p:cNvPr id="16" name="Freeform 16"/>
          <p:cNvSpPr/>
          <p:nvPr/>
        </p:nvSpPr>
        <p:spPr>
          <a:xfrm>
            <a:off x="3213040" y="3802833"/>
            <a:ext cx="526948" cy="526948"/>
          </a:xfrm>
          <a:custGeom>
            <a:avLst/>
            <a:gdLst/>
            <a:ahLst/>
            <a:cxnLst/>
            <a:rect l="l" t="t" r="r" b="b"/>
            <a:pathLst>
              <a:path w="526948" h="526948">
                <a:moveTo>
                  <a:pt x="0" y="0"/>
                </a:moveTo>
                <a:lnTo>
                  <a:pt x="526949" y="0"/>
                </a:lnTo>
                <a:lnTo>
                  <a:pt x="526949" y="526948"/>
                </a:lnTo>
                <a:lnTo>
                  <a:pt x="0" y="526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PE"/>
          </a:p>
        </p:txBody>
      </p:sp>
      <p:sp>
        <p:nvSpPr>
          <p:cNvPr id="17" name="Freeform 17"/>
          <p:cNvSpPr/>
          <p:nvPr/>
        </p:nvSpPr>
        <p:spPr>
          <a:xfrm>
            <a:off x="258437" y="272727"/>
            <a:ext cx="770263" cy="910208"/>
          </a:xfrm>
          <a:custGeom>
            <a:avLst/>
            <a:gdLst/>
            <a:ahLst/>
            <a:cxnLst/>
            <a:rect l="l" t="t" r="r" b="b"/>
            <a:pathLst>
              <a:path w="770263" h="910208">
                <a:moveTo>
                  <a:pt x="0" y="0"/>
                </a:moveTo>
                <a:lnTo>
                  <a:pt x="770263" y="0"/>
                </a:lnTo>
                <a:lnTo>
                  <a:pt x="770263" y="910208"/>
                </a:lnTo>
                <a:lnTo>
                  <a:pt x="0" y="910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PE"/>
          </a:p>
        </p:txBody>
      </p:sp>
      <p:sp>
        <p:nvSpPr>
          <p:cNvPr id="18" name="Freeform 18"/>
          <p:cNvSpPr/>
          <p:nvPr/>
        </p:nvSpPr>
        <p:spPr>
          <a:xfrm>
            <a:off x="7708978" y="8857359"/>
            <a:ext cx="1435022" cy="1429641"/>
          </a:xfrm>
          <a:custGeom>
            <a:avLst/>
            <a:gdLst/>
            <a:ahLst/>
            <a:cxnLst/>
            <a:rect l="l" t="t" r="r" b="b"/>
            <a:pathLst>
              <a:path w="1435022" h="1429641">
                <a:moveTo>
                  <a:pt x="0" y="0"/>
                </a:moveTo>
                <a:lnTo>
                  <a:pt x="1435022" y="0"/>
                </a:lnTo>
                <a:lnTo>
                  <a:pt x="1435022" y="1429641"/>
                </a:lnTo>
                <a:lnTo>
                  <a:pt x="0" y="14296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PE"/>
          </a:p>
        </p:txBody>
      </p:sp>
      <p:sp>
        <p:nvSpPr>
          <p:cNvPr id="19" name="TextBox 19"/>
          <p:cNvSpPr txBox="1"/>
          <p:nvPr/>
        </p:nvSpPr>
        <p:spPr>
          <a:xfrm>
            <a:off x="10326366" y="1859529"/>
            <a:ext cx="7352033" cy="602729"/>
          </a:xfrm>
          <a:prstGeom prst="rect">
            <a:avLst/>
          </a:prstGeom>
        </p:spPr>
        <p:txBody>
          <a:bodyPr wrap="square" lIns="0" tIns="0" rIns="0" bIns="0" rtlCol="0" anchor="t">
            <a:spAutoFit/>
          </a:bodyPr>
          <a:lstStyle/>
          <a:p>
            <a:pPr algn="l">
              <a:lnSpc>
                <a:spcPts val="4725"/>
              </a:lnSpc>
            </a:pPr>
            <a:r>
              <a:rPr lang="en-US" sz="4500" b="1" dirty="0">
                <a:solidFill>
                  <a:srgbClr val="0033A0"/>
                </a:solidFill>
                <a:latin typeface="Gilroy Bold"/>
                <a:ea typeface="Gilroy Bold"/>
                <a:cs typeface="Gilroy Bold"/>
                <a:sym typeface="Gilroy Bold"/>
              </a:rPr>
              <a:t>HOW WE COLLABORATE?</a:t>
            </a:r>
          </a:p>
        </p:txBody>
      </p:sp>
      <p:sp>
        <p:nvSpPr>
          <p:cNvPr id="20" name="TextBox 20"/>
          <p:cNvSpPr txBox="1"/>
          <p:nvPr/>
        </p:nvSpPr>
        <p:spPr>
          <a:xfrm>
            <a:off x="10525767" y="2683645"/>
            <a:ext cx="6932933" cy="738664"/>
          </a:xfrm>
          <a:prstGeom prst="rect">
            <a:avLst/>
          </a:prstGeom>
        </p:spPr>
        <p:txBody>
          <a:bodyPr lIns="0" tIns="0" rIns="0" bIns="0" rtlCol="0" anchor="t">
            <a:spAutoFit/>
          </a:bodyPr>
          <a:lstStyle/>
          <a:p>
            <a:r>
              <a:rPr lang="en-US" sz="2400" dirty="0">
                <a:latin typeface="Gilroy" panose="020B0604020202020204" charset="0"/>
              </a:rPr>
              <a:t>We have 3 active inter-institutional agreements in place through 2026</a:t>
            </a:r>
          </a:p>
        </p:txBody>
      </p:sp>
      <p:sp>
        <p:nvSpPr>
          <p:cNvPr id="21" name="TextBox 21"/>
          <p:cNvSpPr txBox="1"/>
          <p:nvPr/>
        </p:nvSpPr>
        <p:spPr>
          <a:xfrm>
            <a:off x="9681818" y="4282156"/>
            <a:ext cx="3018880" cy="1110560"/>
          </a:xfrm>
          <a:prstGeom prst="rect">
            <a:avLst/>
          </a:prstGeom>
        </p:spPr>
        <p:txBody>
          <a:bodyPr lIns="0" tIns="0" rIns="0" bIns="0" rtlCol="0" anchor="t">
            <a:spAutoFit/>
          </a:bodyPr>
          <a:lstStyle/>
          <a:p>
            <a:pPr algn="ctr">
              <a:lnSpc>
                <a:spcPts val="2880"/>
              </a:lnSpc>
            </a:pPr>
            <a:r>
              <a:rPr lang="en-US" sz="2400" b="1" dirty="0">
                <a:solidFill>
                  <a:srgbClr val="009FAD"/>
                </a:solidFill>
                <a:latin typeface="Gilroy Bold"/>
                <a:ea typeface="Gilroy Bold"/>
                <a:cs typeface="Gilroy Bold"/>
                <a:sym typeface="Gilroy Bold"/>
              </a:rPr>
              <a:t>DIRESA ANCASH </a:t>
            </a:r>
          </a:p>
          <a:p>
            <a:r>
              <a:rPr lang="en-US" sz="2400" dirty="0"/>
              <a:t>Regional Health Authority of Ancash</a:t>
            </a:r>
          </a:p>
        </p:txBody>
      </p:sp>
      <p:sp>
        <p:nvSpPr>
          <p:cNvPr id="22" name="TextBox 22"/>
          <p:cNvSpPr txBox="1"/>
          <p:nvPr/>
        </p:nvSpPr>
        <p:spPr>
          <a:xfrm>
            <a:off x="12528843" y="4263106"/>
            <a:ext cx="3018880" cy="733491"/>
          </a:xfrm>
          <a:prstGeom prst="rect">
            <a:avLst/>
          </a:prstGeom>
        </p:spPr>
        <p:txBody>
          <a:bodyPr lIns="0" tIns="0" rIns="0" bIns="0" rtlCol="0" anchor="t">
            <a:spAutoFit/>
          </a:bodyPr>
          <a:lstStyle/>
          <a:p>
            <a:pPr algn="ctr">
              <a:lnSpc>
                <a:spcPts val="2880"/>
              </a:lnSpc>
            </a:pPr>
            <a:r>
              <a:rPr lang="en-US" sz="2400" b="1">
                <a:solidFill>
                  <a:srgbClr val="009FAD"/>
                </a:solidFill>
                <a:latin typeface="Gilroy Bold"/>
                <a:ea typeface="Gilroy Bold"/>
                <a:cs typeface="Gilroy Bold"/>
                <a:sym typeface="Gilroy Bold"/>
              </a:rPr>
              <a:t>RED DE SALUD HUAYLAS NORTE</a:t>
            </a:r>
          </a:p>
        </p:txBody>
      </p:sp>
      <p:sp>
        <p:nvSpPr>
          <p:cNvPr id="23" name="TextBox 23"/>
          <p:cNvSpPr txBox="1"/>
          <p:nvPr/>
        </p:nvSpPr>
        <p:spPr>
          <a:xfrm>
            <a:off x="15202445" y="4263106"/>
            <a:ext cx="3018880" cy="733491"/>
          </a:xfrm>
          <a:prstGeom prst="rect">
            <a:avLst/>
          </a:prstGeom>
        </p:spPr>
        <p:txBody>
          <a:bodyPr lIns="0" tIns="0" rIns="0" bIns="0" rtlCol="0" anchor="t">
            <a:spAutoFit/>
          </a:bodyPr>
          <a:lstStyle/>
          <a:p>
            <a:pPr algn="ctr">
              <a:lnSpc>
                <a:spcPts val="2880"/>
              </a:lnSpc>
            </a:pPr>
            <a:r>
              <a:rPr lang="en-US" sz="2400" b="1">
                <a:solidFill>
                  <a:srgbClr val="009FAD"/>
                </a:solidFill>
                <a:latin typeface="Gilroy Bold"/>
                <a:ea typeface="Gilroy Bold"/>
                <a:cs typeface="Gilroy Bold"/>
                <a:sym typeface="Gilroy Bold"/>
              </a:rPr>
              <a:t>RED DE SALUD HUAYLAS SUR</a:t>
            </a:r>
          </a:p>
        </p:txBody>
      </p:sp>
      <p:sp>
        <p:nvSpPr>
          <p:cNvPr id="24" name="TextBox 24"/>
          <p:cNvSpPr txBox="1"/>
          <p:nvPr/>
        </p:nvSpPr>
        <p:spPr>
          <a:xfrm>
            <a:off x="10525767" y="5883489"/>
            <a:ext cx="6733533" cy="1102931"/>
          </a:xfrm>
          <a:prstGeom prst="rect">
            <a:avLst/>
          </a:prstGeom>
        </p:spPr>
        <p:txBody>
          <a:bodyPr lIns="0" tIns="0" rIns="0" bIns="0" rtlCol="0" anchor="t">
            <a:spAutoFit/>
          </a:bodyPr>
          <a:lstStyle/>
          <a:p>
            <a:pPr>
              <a:lnSpc>
                <a:spcPts val="2880"/>
              </a:lnSpc>
            </a:pPr>
            <a:r>
              <a:rPr lang="en-US" sz="2400" dirty="0">
                <a:latin typeface="Gilroy" panose="020B0604020202020204" charset="0"/>
              </a:rPr>
              <a:t>Thanks to coordinated efforts with local authorities at various levels, we are able to provide comprehensive assistance:</a:t>
            </a:r>
            <a:endParaRPr lang="en-US" sz="2400" dirty="0">
              <a:solidFill>
                <a:srgbClr val="000000"/>
              </a:solidFill>
              <a:latin typeface="Gilroy" panose="020B0604020202020204" charset="0"/>
              <a:ea typeface="Gilroy"/>
              <a:cs typeface="Gilroy"/>
              <a:sym typeface="Gilroy"/>
            </a:endParaRPr>
          </a:p>
        </p:txBody>
      </p:sp>
      <p:sp>
        <p:nvSpPr>
          <p:cNvPr id="25" name="TextBox 25"/>
          <p:cNvSpPr txBox="1"/>
          <p:nvPr/>
        </p:nvSpPr>
        <p:spPr>
          <a:xfrm>
            <a:off x="9900109" y="7370285"/>
            <a:ext cx="7518525" cy="1487074"/>
          </a:xfrm>
          <a:prstGeom prst="rect">
            <a:avLst/>
          </a:prstGeom>
        </p:spPr>
        <p:txBody>
          <a:bodyPr wrap="square" lIns="0" tIns="0" rIns="0" bIns="0" rtlCol="0" anchor="t">
            <a:spAutoFit/>
          </a:bodyPr>
          <a:lstStyle/>
          <a:p>
            <a:pPr marL="518162" lvl="1" indent="-259081">
              <a:lnSpc>
                <a:spcPts val="4008"/>
              </a:lnSpc>
              <a:buFont typeface="Arial"/>
              <a:buChar char="•"/>
            </a:pPr>
            <a:r>
              <a:rPr lang="en-US" sz="2400" dirty="0">
                <a:latin typeface="Gilroy" panose="020B0604020202020204" charset="0"/>
              </a:rPr>
              <a:t>Medical campaigns with healthcare professionals</a:t>
            </a:r>
          </a:p>
          <a:p>
            <a:pPr marL="518162" lvl="1" indent="-259081">
              <a:lnSpc>
                <a:spcPts val="4008"/>
              </a:lnSpc>
              <a:buFont typeface="Arial"/>
              <a:buChar char="•"/>
            </a:pPr>
            <a:r>
              <a:rPr lang="en-US" sz="2400" dirty="0">
                <a:latin typeface="Gilroy" panose="020B0604020202020204" charset="0"/>
              </a:rPr>
              <a:t>Receiving medications from the pharmaceutical industry</a:t>
            </a:r>
            <a:endParaRPr lang="en-US" sz="2400" dirty="0">
              <a:solidFill>
                <a:srgbClr val="000000"/>
              </a:solidFill>
              <a:latin typeface="Gilroy" panose="020B0604020202020204" charset="0"/>
              <a:ea typeface="Gilroy"/>
              <a:cs typeface="Gilroy"/>
              <a:sym typeface="Gilroy"/>
            </a:endParaRPr>
          </a:p>
        </p:txBody>
      </p:sp>
      <p:sp>
        <p:nvSpPr>
          <p:cNvPr id="26" name="TextBox 26"/>
          <p:cNvSpPr txBox="1"/>
          <p:nvPr/>
        </p:nvSpPr>
        <p:spPr>
          <a:xfrm>
            <a:off x="9787369" y="797538"/>
            <a:ext cx="2741473" cy="865045"/>
          </a:xfrm>
          <a:prstGeom prst="rect">
            <a:avLst/>
          </a:prstGeom>
        </p:spPr>
        <p:txBody>
          <a:bodyPr lIns="0" tIns="0" rIns="0" bIns="0" rtlCol="0" anchor="t">
            <a:spAutoFit/>
          </a:bodyPr>
          <a:lstStyle/>
          <a:p>
            <a:pPr algn="l">
              <a:lnSpc>
                <a:spcPts val="3499"/>
              </a:lnSpc>
              <a:spcBef>
                <a:spcPct val="0"/>
              </a:spcBef>
            </a:pPr>
            <a:r>
              <a:rPr lang="en-US" sz="2499" spc="97" dirty="0">
                <a:solidFill>
                  <a:srgbClr val="FFFFFF"/>
                </a:solidFill>
                <a:latin typeface="Gilroy"/>
                <a:ea typeface="Gilroy"/>
                <a:cs typeface="Gilroy"/>
                <a:sym typeface="Gilroy"/>
              </a:rPr>
              <a:t>Health Program Salud</a:t>
            </a:r>
          </a:p>
        </p:txBody>
      </p:sp>
      <p:sp>
        <p:nvSpPr>
          <p:cNvPr id="27" name="TextBox 27"/>
          <p:cNvSpPr txBox="1"/>
          <p:nvPr/>
        </p:nvSpPr>
        <p:spPr>
          <a:xfrm>
            <a:off x="2480743" y="1561383"/>
            <a:ext cx="5840504" cy="602729"/>
          </a:xfrm>
          <a:prstGeom prst="rect">
            <a:avLst/>
          </a:prstGeom>
        </p:spPr>
        <p:txBody>
          <a:bodyPr lIns="0" tIns="0" rIns="0" bIns="0" rtlCol="0" anchor="t">
            <a:spAutoFit/>
          </a:bodyPr>
          <a:lstStyle/>
          <a:p>
            <a:pPr algn="l">
              <a:lnSpc>
                <a:spcPts val="4725"/>
              </a:lnSpc>
            </a:pPr>
            <a:r>
              <a:rPr lang="en-US" sz="4500" b="1" dirty="0">
                <a:solidFill>
                  <a:srgbClr val="FFFFFF"/>
                </a:solidFill>
                <a:latin typeface="Gilroy Bold"/>
                <a:ea typeface="Gilroy Bold"/>
                <a:cs typeface="Gilroy Bold"/>
                <a:sym typeface="Gilroy Bold"/>
              </a:rPr>
              <a:t>WHAT DO WE DO?</a:t>
            </a:r>
          </a:p>
        </p:txBody>
      </p:sp>
      <p:sp>
        <p:nvSpPr>
          <p:cNvPr id="28" name="TextBox 28"/>
          <p:cNvSpPr txBox="1"/>
          <p:nvPr/>
        </p:nvSpPr>
        <p:spPr>
          <a:xfrm>
            <a:off x="1596871" y="2466293"/>
            <a:ext cx="6724376" cy="1000274"/>
          </a:xfrm>
          <a:prstGeom prst="rect">
            <a:avLst/>
          </a:prstGeom>
        </p:spPr>
        <p:txBody>
          <a:bodyPr lIns="0" tIns="0" rIns="0" bIns="0" rtlCol="0" anchor="t">
            <a:spAutoFit/>
          </a:bodyPr>
          <a:lstStyle/>
          <a:p>
            <a:pPr algn="ctr">
              <a:lnSpc>
                <a:spcPts val="2592"/>
              </a:lnSpc>
            </a:pPr>
            <a:r>
              <a:rPr lang="en-US" sz="2400" dirty="0">
                <a:solidFill>
                  <a:schemeClr val="bg1"/>
                </a:solidFill>
                <a:latin typeface="Gilroy" panose="020B0604020202020204" charset="0"/>
              </a:rPr>
              <a:t>We deliver quality medical care to more than 200 remote communities throughout the </a:t>
            </a:r>
            <a:r>
              <a:rPr lang="en-US" sz="2400" dirty="0" err="1">
                <a:solidFill>
                  <a:schemeClr val="bg1"/>
                </a:solidFill>
                <a:latin typeface="Gilroy" panose="020B0604020202020204" charset="0"/>
              </a:rPr>
              <a:t>Callejón</a:t>
            </a:r>
            <a:r>
              <a:rPr lang="en-US" sz="2400" dirty="0">
                <a:solidFill>
                  <a:schemeClr val="bg1"/>
                </a:solidFill>
                <a:latin typeface="Gilroy" panose="020B0604020202020204" charset="0"/>
              </a:rPr>
              <a:t> de </a:t>
            </a:r>
            <a:r>
              <a:rPr lang="en-US" sz="2400" dirty="0" err="1">
                <a:solidFill>
                  <a:schemeClr val="bg1"/>
                </a:solidFill>
                <a:latin typeface="Gilroy" panose="020B0604020202020204" charset="0"/>
              </a:rPr>
              <a:t>Huaylas</a:t>
            </a:r>
            <a:r>
              <a:rPr lang="en-US" sz="2400" dirty="0">
                <a:solidFill>
                  <a:schemeClr val="bg1"/>
                </a:solidFill>
                <a:latin typeface="Gilroy" panose="020B0604020202020204" charset="0"/>
              </a:rPr>
              <a:t> with:</a:t>
            </a:r>
            <a:endParaRPr lang="en-US" sz="2400" dirty="0">
              <a:solidFill>
                <a:schemeClr val="bg1"/>
              </a:solidFill>
              <a:latin typeface="Gilroy" panose="020B0604020202020204" charset="0"/>
              <a:ea typeface="Gilroy"/>
              <a:cs typeface="Gilroy"/>
              <a:sym typeface="Gilroy"/>
            </a:endParaRPr>
          </a:p>
        </p:txBody>
      </p:sp>
      <p:sp>
        <p:nvSpPr>
          <p:cNvPr id="29" name="TextBox 29"/>
          <p:cNvSpPr txBox="1"/>
          <p:nvPr/>
        </p:nvSpPr>
        <p:spPr>
          <a:xfrm>
            <a:off x="3739989" y="4653664"/>
            <a:ext cx="3674052" cy="320793"/>
          </a:xfrm>
          <a:prstGeom prst="rect">
            <a:avLst/>
          </a:prstGeom>
        </p:spPr>
        <p:txBody>
          <a:bodyPr lIns="0" tIns="0" rIns="0" bIns="0" rtlCol="0" anchor="t">
            <a:spAutoFit/>
          </a:bodyPr>
          <a:lstStyle/>
          <a:p>
            <a:pPr algn="ctr">
              <a:lnSpc>
                <a:spcPts val="2520"/>
              </a:lnSpc>
            </a:pPr>
            <a:r>
              <a:rPr lang="en-US" sz="2400" b="1" dirty="0">
                <a:solidFill>
                  <a:srgbClr val="FFFFFF"/>
                </a:solidFill>
                <a:latin typeface="Gilroy Bold"/>
                <a:ea typeface="Gilroy Bold"/>
                <a:cs typeface="Gilroy Bold"/>
                <a:sym typeface="Gilroy Bold"/>
              </a:rPr>
              <a:t>Mobile Medical Posts</a:t>
            </a:r>
          </a:p>
        </p:txBody>
      </p:sp>
      <p:sp>
        <p:nvSpPr>
          <p:cNvPr id="30" name="TextBox 30"/>
          <p:cNvSpPr txBox="1"/>
          <p:nvPr/>
        </p:nvSpPr>
        <p:spPr>
          <a:xfrm>
            <a:off x="3938382" y="3931603"/>
            <a:ext cx="2041354" cy="320793"/>
          </a:xfrm>
          <a:prstGeom prst="rect">
            <a:avLst/>
          </a:prstGeom>
        </p:spPr>
        <p:txBody>
          <a:bodyPr lIns="0" tIns="0" rIns="0" bIns="0" rtlCol="0" anchor="t">
            <a:spAutoFit/>
          </a:bodyPr>
          <a:lstStyle/>
          <a:p>
            <a:pPr algn="l">
              <a:lnSpc>
                <a:spcPts val="2520"/>
              </a:lnSpc>
            </a:pPr>
            <a:r>
              <a:rPr lang="en-US" sz="2400" b="1" dirty="0">
                <a:solidFill>
                  <a:srgbClr val="FFFFFF"/>
                </a:solidFill>
                <a:latin typeface="Gilroy Bold"/>
                <a:ea typeface="Gilroy Bold"/>
                <a:cs typeface="Gilroy Bold"/>
                <a:sym typeface="Gilroy Bold"/>
              </a:rPr>
              <a:t>Nutritionists </a:t>
            </a:r>
          </a:p>
        </p:txBody>
      </p:sp>
      <p:sp>
        <p:nvSpPr>
          <p:cNvPr id="31" name="TextBox 31"/>
          <p:cNvSpPr txBox="1"/>
          <p:nvPr/>
        </p:nvSpPr>
        <p:spPr>
          <a:xfrm>
            <a:off x="2088614" y="7009387"/>
            <a:ext cx="988747" cy="390525"/>
          </a:xfrm>
          <a:prstGeom prst="rect">
            <a:avLst/>
          </a:prstGeom>
        </p:spPr>
        <p:txBody>
          <a:bodyPr lIns="0" tIns="0" rIns="0" bIns="0" rtlCol="0" anchor="t">
            <a:spAutoFit/>
          </a:bodyPr>
          <a:lstStyle/>
          <a:p>
            <a:pPr algn="ctr">
              <a:lnSpc>
                <a:spcPts val="3000"/>
              </a:lnSpc>
            </a:pPr>
            <a:r>
              <a:rPr lang="en-US" sz="2500">
                <a:solidFill>
                  <a:srgbClr val="FFFFFF"/>
                </a:solidFill>
                <a:latin typeface="Gilroy"/>
                <a:ea typeface="Gilroy"/>
                <a:cs typeface="Gilroy"/>
                <a:sym typeface="Gilroy"/>
              </a:rPr>
              <a:t>PMM 1</a:t>
            </a:r>
          </a:p>
        </p:txBody>
      </p:sp>
      <p:sp>
        <p:nvSpPr>
          <p:cNvPr id="32" name="TextBox 32"/>
          <p:cNvSpPr txBox="1"/>
          <p:nvPr/>
        </p:nvSpPr>
        <p:spPr>
          <a:xfrm>
            <a:off x="6584551" y="6978097"/>
            <a:ext cx="988747" cy="390525"/>
          </a:xfrm>
          <a:prstGeom prst="rect">
            <a:avLst/>
          </a:prstGeom>
        </p:spPr>
        <p:txBody>
          <a:bodyPr lIns="0" tIns="0" rIns="0" bIns="0" rtlCol="0" anchor="t">
            <a:spAutoFit/>
          </a:bodyPr>
          <a:lstStyle/>
          <a:p>
            <a:pPr algn="ctr">
              <a:lnSpc>
                <a:spcPts val="3000"/>
              </a:lnSpc>
            </a:pPr>
            <a:r>
              <a:rPr lang="en-US" sz="2500">
                <a:solidFill>
                  <a:srgbClr val="FFFFFF"/>
                </a:solidFill>
                <a:latin typeface="Gilroy"/>
                <a:ea typeface="Gilroy"/>
                <a:cs typeface="Gilroy"/>
                <a:sym typeface="Gilroy"/>
              </a:rPr>
              <a:t>PMM 2</a:t>
            </a:r>
          </a:p>
        </p:txBody>
      </p:sp>
      <p:sp>
        <p:nvSpPr>
          <p:cNvPr id="33" name="TextBox 33"/>
          <p:cNvSpPr txBox="1"/>
          <p:nvPr/>
        </p:nvSpPr>
        <p:spPr>
          <a:xfrm>
            <a:off x="443108" y="7578868"/>
            <a:ext cx="4269435" cy="1282467"/>
          </a:xfrm>
          <a:prstGeom prst="rect">
            <a:avLst/>
          </a:prstGeom>
        </p:spPr>
        <p:txBody>
          <a:bodyPr lIns="0" tIns="0" rIns="0" bIns="0" rtlCol="0" anchor="t">
            <a:spAutoFit/>
          </a:bodyPr>
          <a:lstStyle/>
          <a:p>
            <a:pPr>
              <a:lnSpc>
                <a:spcPts val="2477"/>
              </a:lnSpc>
            </a:pPr>
            <a:r>
              <a:rPr lang="en-US" sz="2400" dirty="0">
                <a:solidFill>
                  <a:schemeClr val="bg1"/>
                </a:solidFill>
                <a:latin typeface="Gilroy" panose="020B0604020202020204" charset="0"/>
              </a:rPr>
              <a:t>1 general medicine consultation room</a:t>
            </a:r>
            <a:br>
              <a:rPr lang="en-US" sz="2400" dirty="0">
                <a:solidFill>
                  <a:schemeClr val="bg1"/>
                </a:solidFill>
                <a:latin typeface="Gilroy" panose="020B0604020202020204" charset="0"/>
              </a:rPr>
            </a:br>
            <a:r>
              <a:rPr lang="en-US" sz="2400" dirty="0">
                <a:solidFill>
                  <a:schemeClr val="bg1"/>
                </a:solidFill>
                <a:latin typeface="Gilroy" panose="020B0604020202020204" charset="0"/>
              </a:rPr>
              <a:t>1 dental consultation room</a:t>
            </a:r>
            <a:br>
              <a:rPr lang="en-US" sz="2400" dirty="0">
                <a:solidFill>
                  <a:schemeClr val="bg1"/>
                </a:solidFill>
                <a:latin typeface="Gilroy" panose="020B0604020202020204" charset="0"/>
              </a:rPr>
            </a:br>
            <a:r>
              <a:rPr lang="en-US" sz="2400" dirty="0">
                <a:solidFill>
                  <a:schemeClr val="bg1"/>
                </a:solidFill>
                <a:latin typeface="Gilroy" panose="020B0604020202020204" charset="0"/>
              </a:rPr>
              <a:t>1 fully equipped dental chair</a:t>
            </a:r>
            <a:endParaRPr lang="en-US" sz="2100" dirty="0">
              <a:solidFill>
                <a:schemeClr val="bg1"/>
              </a:solidFill>
              <a:latin typeface="Gilroy" panose="020B0604020202020204" charset="0"/>
              <a:ea typeface="Gilroy"/>
              <a:cs typeface="Gilroy"/>
              <a:sym typeface="Gilroy"/>
            </a:endParaRPr>
          </a:p>
        </p:txBody>
      </p:sp>
      <p:sp>
        <p:nvSpPr>
          <p:cNvPr id="34" name="TextBox 34"/>
          <p:cNvSpPr txBox="1"/>
          <p:nvPr/>
        </p:nvSpPr>
        <p:spPr>
          <a:xfrm>
            <a:off x="4519258" y="7578868"/>
            <a:ext cx="4969276" cy="1107996"/>
          </a:xfrm>
          <a:prstGeom prst="rect">
            <a:avLst/>
          </a:prstGeom>
        </p:spPr>
        <p:txBody>
          <a:bodyPr wrap="square" lIns="0" tIns="0" rIns="0" bIns="0" rtlCol="0" anchor="t">
            <a:spAutoFit/>
          </a:bodyPr>
          <a:lstStyle/>
          <a:p>
            <a:r>
              <a:rPr lang="en-US" sz="2400" dirty="0">
                <a:solidFill>
                  <a:schemeClr val="bg1"/>
                </a:solidFill>
                <a:latin typeface="Gilroy" panose="020B0604020202020204" charset="0"/>
              </a:rPr>
              <a:t>1 pediatric consultation room</a:t>
            </a:r>
            <a:br>
              <a:rPr lang="en-US" sz="2400" dirty="0">
                <a:solidFill>
                  <a:schemeClr val="bg1"/>
                </a:solidFill>
                <a:latin typeface="Gilroy" panose="020B0604020202020204" charset="0"/>
              </a:rPr>
            </a:br>
            <a:r>
              <a:rPr lang="en-US" sz="2400" dirty="0">
                <a:solidFill>
                  <a:schemeClr val="bg1"/>
                </a:solidFill>
                <a:latin typeface="Gilroy" panose="020B0604020202020204" charset="0"/>
              </a:rPr>
              <a:t>1 gynecology consultation room</a:t>
            </a:r>
            <a:br>
              <a:rPr lang="en-US" sz="2400" dirty="0">
                <a:solidFill>
                  <a:schemeClr val="bg1"/>
                </a:solidFill>
                <a:latin typeface="Gilroy" panose="020B0604020202020204" charset="0"/>
              </a:rPr>
            </a:br>
            <a:r>
              <a:rPr lang="en-US" sz="2400" dirty="0">
                <a:solidFill>
                  <a:schemeClr val="bg1"/>
                </a:solidFill>
                <a:latin typeface="Gilroy" panose="020B0604020202020204" charset="0"/>
              </a:rPr>
              <a:t>1 portable ultrasound machine</a:t>
            </a:r>
          </a:p>
        </p:txBody>
      </p:sp>
      <p:sp>
        <p:nvSpPr>
          <p:cNvPr id="35" name="TextBox 35"/>
          <p:cNvSpPr txBox="1"/>
          <p:nvPr/>
        </p:nvSpPr>
        <p:spPr>
          <a:xfrm>
            <a:off x="920789" y="5440261"/>
            <a:ext cx="7505700" cy="278410"/>
          </a:xfrm>
          <a:prstGeom prst="rect">
            <a:avLst/>
          </a:prstGeom>
        </p:spPr>
        <p:txBody>
          <a:bodyPr wrap="square" lIns="0" tIns="0" rIns="0" bIns="0" rtlCol="0" anchor="t">
            <a:spAutoFit/>
          </a:bodyPr>
          <a:lstStyle/>
          <a:p>
            <a:pPr algn="ctr">
              <a:lnSpc>
                <a:spcPts val="2100"/>
              </a:lnSpc>
            </a:pPr>
            <a:r>
              <a:rPr lang="en-US" sz="2400" dirty="0">
                <a:solidFill>
                  <a:schemeClr val="bg1"/>
                </a:solidFill>
                <a:latin typeface="Gilroy" panose="020B0604020202020204" charset="0"/>
              </a:rPr>
              <a:t>The Mobile Medical Units (MMUs) are equipped with:</a:t>
            </a:r>
            <a:endParaRPr lang="en-US" sz="2400" dirty="0">
              <a:solidFill>
                <a:schemeClr val="bg1"/>
              </a:solidFill>
              <a:latin typeface="Gilroy" panose="020B0604020202020204" charset="0"/>
              <a:ea typeface="Gilroy"/>
              <a:cs typeface="Gilroy"/>
              <a:sym typeface="Gilroy"/>
            </a:endParaRPr>
          </a:p>
        </p:txBody>
      </p:sp>
      <p:sp>
        <p:nvSpPr>
          <p:cNvPr id="36" name="Freeform 36"/>
          <p:cNvSpPr/>
          <p:nvPr/>
        </p:nvSpPr>
        <p:spPr>
          <a:xfrm>
            <a:off x="12508211" y="896386"/>
            <a:ext cx="360766" cy="310259"/>
          </a:xfrm>
          <a:custGeom>
            <a:avLst/>
            <a:gdLst/>
            <a:ahLst/>
            <a:cxnLst/>
            <a:rect l="l" t="t" r="r" b="b"/>
            <a:pathLst>
              <a:path w="360766" h="310259">
                <a:moveTo>
                  <a:pt x="0" y="0"/>
                </a:moveTo>
                <a:lnTo>
                  <a:pt x="360766" y="0"/>
                </a:lnTo>
                <a:lnTo>
                  <a:pt x="360766" y="310259"/>
                </a:lnTo>
                <a:lnTo>
                  <a:pt x="0" y="31025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P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2"/>
            <a:stretch>
              <a:fillRect t="-33025" b="-37268"/>
            </a:stretch>
          </a:blipFill>
        </p:spPr>
        <p:txBody>
          <a:bodyPr/>
          <a:lstStyle/>
          <a:p>
            <a:endParaRPr lang="es-PE"/>
          </a:p>
        </p:txBody>
      </p:sp>
      <p:grpSp>
        <p:nvGrpSpPr>
          <p:cNvPr id="3" name="Group 3"/>
          <p:cNvGrpSpPr/>
          <p:nvPr/>
        </p:nvGrpSpPr>
        <p:grpSpPr>
          <a:xfrm>
            <a:off x="14737466" y="7177698"/>
            <a:ext cx="1931467" cy="499004"/>
            <a:chOff x="0" y="0"/>
            <a:chExt cx="3340766" cy="863103"/>
          </a:xfrm>
        </p:grpSpPr>
        <p:sp>
          <p:nvSpPr>
            <p:cNvPr id="4" name="Freeform 4"/>
            <p:cNvSpPr/>
            <p:nvPr/>
          </p:nvSpPr>
          <p:spPr>
            <a:xfrm>
              <a:off x="0" y="0"/>
              <a:ext cx="3340767" cy="863101"/>
            </a:xfrm>
            <a:custGeom>
              <a:avLst/>
              <a:gdLst/>
              <a:ahLst/>
              <a:cxnLst/>
              <a:rect l="l" t="t" r="r" b="b"/>
              <a:pathLst>
                <a:path w="3340767" h="863101">
                  <a:moveTo>
                    <a:pt x="0" y="143871"/>
                  </a:moveTo>
                  <a:cubicBezTo>
                    <a:pt x="0" y="64429"/>
                    <a:pt x="37379" y="0"/>
                    <a:pt x="83468" y="0"/>
                  </a:cubicBezTo>
                  <a:lnTo>
                    <a:pt x="3257298" y="0"/>
                  </a:lnTo>
                  <a:cubicBezTo>
                    <a:pt x="3303388" y="0"/>
                    <a:pt x="3340767" y="64429"/>
                    <a:pt x="3340767" y="143871"/>
                  </a:cubicBezTo>
                  <a:lnTo>
                    <a:pt x="3340767" y="719230"/>
                  </a:lnTo>
                  <a:cubicBezTo>
                    <a:pt x="3340767" y="798672"/>
                    <a:pt x="3303388" y="863101"/>
                    <a:pt x="3257298" y="863101"/>
                  </a:cubicBezTo>
                  <a:lnTo>
                    <a:pt x="83468" y="863101"/>
                  </a:lnTo>
                  <a:cubicBezTo>
                    <a:pt x="37379" y="863101"/>
                    <a:pt x="0" y="798672"/>
                    <a:pt x="0" y="719230"/>
                  </a:cubicBezTo>
                  <a:close/>
                </a:path>
              </a:pathLst>
            </a:custGeom>
            <a:solidFill>
              <a:srgbClr val="009FAD"/>
            </a:solidFill>
          </p:spPr>
          <p:txBody>
            <a:bodyPr/>
            <a:lstStyle/>
            <a:p>
              <a:endParaRPr lang="es-PE"/>
            </a:p>
          </p:txBody>
        </p:sp>
      </p:grpSp>
      <p:grpSp>
        <p:nvGrpSpPr>
          <p:cNvPr id="5" name="Group 5"/>
          <p:cNvGrpSpPr/>
          <p:nvPr/>
        </p:nvGrpSpPr>
        <p:grpSpPr>
          <a:xfrm>
            <a:off x="10712357" y="4113112"/>
            <a:ext cx="2549220" cy="491329"/>
            <a:chOff x="0" y="0"/>
            <a:chExt cx="4409264" cy="849828"/>
          </a:xfrm>
        </p:grpSpPr>
        <p:sp>
          <p:nvSpPr>
            <p:cNvPr id="6" name="Freeform 6"/>
            <p:cNvSpPr/>
            <p:nvPr/>
          </p:nvSpPr>
          <p:spPr>
            <a:xfrm>
              <a:off x="0" y="0"/>
              <a:ext cx="4409255" cy="849884"/>
            </a:xfrm>
            <a:custGeom>
              <a:avLst/>
              <a:gdLst/>
              <a:ahLst/>
              <a:cxnLst/>
              <a:rect l="l" t="t" r="r" b="b"/>
              <a:pathLst>
                <a:path w="4409255" h="849884">
                  <a:moveTo>
                    <a:pt x="0" y="141605"/>
                  </a:moveTo>
                  <a:cubicBezTo>
                    <a:pt x="0" y="63373"/>
                    <a:pt x="55466" y="0"/>
                    <a:pt x="123937" y="0"/>
                  </a:cubicBezTo>
                  <a:lnTo>
                    <a:pt x="4285318" y="0"/>
                  </a:lnTo>
                  <a:cubicBezTo>
                    <a:pt x="4353789" y="0"/>
                    <a:pt x="4409255" y="63373"/>
                    <a:pt x="4409255" y="141605"/>
                  </a:cubicBezTo>
                  <a:lnTo>
                    <a:pt x="4409255" y="708152"/>
                  </a:lnTo>
                  <a:cubicBezTo>
                    <a:pt x="4409255" y="786384"/>
                    <a:pt x="4353789" y="849757"/>
                    <a:pt x="4285318" y="849757"/>
                  </a:cubicBezTo>
                  <a:lnTo>
                    <a:pt x="123937" y="849757"/>
                  </a:lnTo>
                  <a:cubicBezTo>
                    <a:pt x="55466" y="849884"/>
                    <a:pt x="0" y="786384"/>
                    <a:pt x="0" y="708152"/>
                  </a:cubicBezTo>
                  <a:close/>
                </a:path>
              </a:pathLst>
            </a:custGeom>
            <a:solidFill>
              <a:srgbClr val="009FAD"/>
            </a:solidFill>
          </p:spPr>
          <p:txBody>
            <a:bodyPr/>
            <a:lstStyle/>
            <a:p>
              <a:endParaRPr lang="es-PE"/>
            </a:p>
          </p:txBody>
        </p:sp>
      </p:grpSp>
      <p:sp>
        <p:nvSpPr>
          <p:cNvPr id="7" name="Freeform 7"/>
          <p:cNvSpPr/>
          <p:nvPr/>
        </p:nvSpPr>
        <p:spPr>
          <a:xfrm>
            <a:off x="11714256" y="3058175"/>
            <a:ext cx="754537" cy="814614"/>
          </a:xfrm>
          <a:custGeom>
            <a:avLst/>
            <a:gdLst/>
            <a:ahLst/>
            <a:cxnLst/>
            <a:rect l="l" t="t" r="r" b="b"/>
            <a:pathLst>
              <a:path w="754537" h="814614">
                <a:moveTo>
                  <a:pt x="0" y="0"/>
                </a:moveTo>
                <a:lnTo>
                  <a:pt x="754537" y="0"/>
                </a:lnTo>
                <a:lnTo>
                  <a:pt x="754537" y="814614"/>
                </a:lnTo>
                <a:lnTo>
                  <a:pt x="0" y="81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8" name="Freeform 8"/>
          <p:cNvSpPr/>
          <p:nvPr/>
        </p:nvSpPr>
        <p:spPr>
          <a:xfrm>
            <a:off x="15091776" y="6167511"/>
            <a:ext cx="1222848" cy="855994"/>
          </a:xfrm>
          <a:custGeom>
            <a:avLst/>
            <a:gdLst/>
            <a:ahLst/>
            <a:cxnLst/>
            <a:rect l="l" t="t" r="r" b="b"/>
            <a:pathLst>
              <a:path w="1222848" h="855994">
                <a:moveTo>
                  <a:pt x="0" y="0"/>
                </a:moveTo>
                <a:lnTo>
                  <a:pt x="1222848" y="0"/>
                </a:lnTo>
                <a:lnTo>
                  <a:pt x="1222848" y="855994"/>
                </a:lnTo>
                <a:lnTo>
                  <a:pt x="0" y="8559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grpSp>
        <p:nvGrpSpPr>
          <p:cNvPr id="9" name="Group 9"/>
          <p:cNvGrpSpPr/>
          <p:nvPr/>
        </p:nvGrpSpPr>
        <p:grpSpPr>
          <a:xfrm>
            <a:off x="10480467" y="7181206"/>
            <a:ext cx="3174483" cy="514432"/>
            <a:chOff x="0" y="0"/>
            <a:chExt cx="5570303" cy="902679"/>
          </a:xfrm>
        </p:grpSpPr>
        <p:sp>
          <p:nvSpPr>
            <p:cNvPr id="10" name="Freeform 10"/>
            <p:cNvSpPr/>
            <p:nvPr/>
          </p:nvSpPr>
          <p:spPr>
            <a:xfrm>
              <a:off x="0" y="0"/>
              <a:ext cx="5570220" cy="902735"/>
            </a:xfrm>
            <a:custGeom>
              <a:avLst/>
              <a:gdLst/>
              <a:ahLst/>
              <a:cxnLst/>
              <a:rect l="l" t="t" r="r" b="b"/>
              <a:pathLst>
                <a:path w="5570220" h="902735">
                  <a:moveTo>
                    <a:pt x="0" y="150411"/>
                  </a:moveTo>
                  <a:cubicBezTo>
                    <a:pt x="0" y="67314"/>
                    <a:pt x="63373" y="0"/>
                    <a:pt x="141605" y="0"/>
                  </a:cubicBezTo>
                  <a:lnTo>
                    <a:pt x="5428615" y="0"/>
                  </a:lnTo>
                  <a:cubicBezTo>
                    <a:pt x="5506847" y="0"/>
                    <a:pt x="5570220" y="67314"/>
                    <a:pt x="5570220" y="150411"/>
                  </a:cubicBezTo>
                  <a:lnTo>
                    <a:pt x="5570220" y="752192"/>
                  </a:lnTo>
                  <a:cubicBezTo>
                    <a:pt x="5570220" y="835289"/>
                    <a:pt x="5506847" y="902604"/>
                    <a:pt x="5428615" y="902604"/>
                  </a:cubicBezTo>
                  <a:lnTo>
                    <a:pt x="141605" y="902604"/>
                  </a:lnTo>
                  <a:cubicBezTo>
                    <a:pt x="63373" y="902735"/>
                    <a:pt x="0" y="835289"/>
                    <a:pt x="0" y="752192"/>
                  </a:cubicBezTo>
                  <a:close/>
                </a:path>
              </a:pathLst>
            </a:custGeom>
            <a:solidFill>
              <a:srgbClr val="009FAD"/>
            </a:solidFill>
          </p:spPr>
          <p:txBody>
            <a:bodyPr/>
            <a:lstStyle/>
            <a:p>
              <a:endParaRPr lang="es-PE"/>
            </a:p>
          </p:txBody>
        </p:sp>
      </p:grpSp>
      <p:sp>
        <p:nvSpPr>
          <p:cNvPr id="11" name="Freeform 11"/>
          <p:cNvSpPr/>
          <p:nvPr/>
        </p:nvSpPr>
        <p:spPr>
          <a:xfrm>
            <a:off x="11439411" y="6167511"/>
            <a:ext cx="1291906" cy="824471"/>
          </a:xfrm>
          <a:custGeom>
            <a:avLst/>
            <a:gdLst/>
            <a:ahLst/>
            <a:cxnLst/>
            <a:rect l="l" t="t" r="r" b="b"/>
            <a:pathLst>
              <a:path w="1291906" h="824471">
                <a:moveTo>
                  <a:pt x="0" y="0"/>
                </a:moveTo>
                <a:lnTo>
                  <a:pt x="1291906" y="0"/>
                </a:lnTo>
                <a:lnTo>
                  <a:pt x="1291906" y="824471"/>
                </a:lnTo>
                <a:lnTo>
                  <a:pt x="0" y="824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PE"/>
          </a:p>
        </p:txBody>
      </p:sp>
      <p:grpSp>
        <p:nvGrpSpPr>
          <p:cNvPr id="12" name="Group 12"/>
          <p:cNvGrpSpPr/>
          <p:nvPr/>
        </p:nvGrpSpPr>
        <p:grpSpPr>
          <a:xfrm>
            <a:off x="14154967" y="4107155"/>
            <a:ext cx="3205139" cy="488989"/>
            <a:chOff x="0" y="0"/>
            <a:chExt cx="5570303" cy="849828"/>
          </a:xfrm>
        </p:grpSpPr>
        <p:sp>
          <p:nvSpPr>
            <p:cNvPr id="13" name="Freeform 13"/>
            <p:cNvSpPr/>
            <p:nvPr/>
          </p:nvSpPr>
          <p:spPr>
            <a:xfrm>
              <a:off x="0" y="0"/>
              <a:ext cx="5570220" cy="849884"/>
            </a:xfrm>
            <a:custGeom>
              <a:avLst/>
              <a:gdLst/>
              <a:ahLst/>
              <a:cxnLst/>
              <a:rect l="l" t="t" r="r" b="b"/>
              <a:pathLst>
                <a:path w="5570220" h="849884">
                  <a:moveTo>
                    <a:pt x="0" y="141605"/>
                  </a:moveTo>
                  <a:cubicBezTo>
                    <a:pt x="0" y="63373"/>
                    <a:pt x="63373" y="0"/>
                    <a:pt x="141605" y="0"/>
                  </a:cubicBezTo>
                  <a:lnTo>
                    <a:pt x="5428615" y="0"/>
                  </a:lnTo>
                  <a:cubicBezTo>
                    <a:pt x="5506847" y="0"/>
                    <a:pt x="5570220" y="63373"/>
                    <a:pt x="5570220" y="141605"/>
                  </a:cubicBezTo>
                  <a:lnTo>
                    <a:pt x="5570220" y="708152"/>
                  </a:lnTo>
                  <a:cubicBezTo>
                    <a:pt x="5570220" y="786384"/>
                    <a:pt x="5506847" y="849757"/>
                    <a:pt x="5428615" y="849757"/>
                  </a:cubicBezTo>
                  <a:lnTo>
                    <a:pt x="141605" y="849757"/>
                  </a:lnTo>
                  <a:cubicBezTo>
                    <a:pt x="63373" y="849884"/>
                    <a:pt x="0" y="786384"/>
                    <a:pt x="0" y="708152"/>
                  </a:cubicBezTo>
                  <a:close/>
                </a:path>
              </a:pathLst>
            </a:custGeom>
            <a:solidFill>
              <a:srgbClr val="009FAD"/>
            </a:solidFill>
          </p:spPr>
          <p:txBody>
            <a:bodyPr/>
            <a:lstStyle/>
            <a:p>
              <a:endParaRPr lang="es-PE"/>
            </a:p>
          </p:txBody>
        </p:sp>
      </p:grpSp>
      <p:sp>
        <p:nvSpPr>
          <p:cNvPr id="14" name="Freeform 14"/>
          <p:cNvSpPr/>
          <p:nvPr/>
        </p:nvSpPr>
        <p:spPr>
          <a:xfrm>
            <a:off x="15472980" y="3084832"/>
            <a:ext cx="781729" cy="885812"/>
          </a:xfrm>
          <a:custGeom>
            <a:avLst/>
            <a:gdLst/>
            <a:ahLst/>
            <a:cxnLst/>
            <a:rect l="l" t="t" r="r" b="b"/>
            <a:pathLst>
              <a:path w="781729" h="885812">
                <a:moveTo>
                  <a:pt x="0" y="0"/>
                </a:moveTo>
                <a:lnTo>
                  <a:pt x="781730" y="0"/>
                </a:lnTo>
                <a:lnTo>
                  <a:pt x="781730" y="885812"/>
                </a:lnTo>
                <a:lnTo>
                  <a:pt x="0" y="885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PE"/>
          </a:p>
        </p:txBody>
      </p:sp>
      <p:sp>
        <p:nvSpPr>
          <p:cNvPr id="15" name="Freeform 15"/>
          <p:cNvSpPr/>
          <p:nvPr/>
        </p:nvSpPr>
        <p:spPr>
          <a:xfrm>
            <a:off x="12508211" y="896442"/>
            <a:ext cx="360766" cy="310259"/>
          </a:xfrm>
          <a:custGeom>
            <a:avLst/>
            <a:gdLst/>
            <a:ahLst/>
            <a:cxnLst/>
            <a:rect l="l" t="t" r="r" b="b"/>
            <a:pathLst>
              <a:path w="360766" h="310259">
                <a:moveTo>
                  <a:pt x="0" y="0"/>
                </a:moveTo>
                <a:lnTo>
                  <a:pt x="360766" y="0"/>
                </a:lnTo>
                <a:lnTo>
                  <a:pt x="360766" y="310258"/>
                </a:lnTo>
                <a:lnTo>
                  <a:pt x="0" y="3102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PE"/>
          </a:p>
        </p:txBody>
      </p:sp>
      <p:grpSp>
        <p:nvGrpSpPr>
          <p:cNvPr id="16" name="Group 16"/>
          <p:cNvGrpSpPr/>
          <p:nvPr/>
        </p:nvGrpSpPr>
        <p:grpSpPr>
          <a:xfrm>
            <a:off x="-303936" y="-112204"/>
            <a:ext cx="9822377" cy="10546296"/>
            <a:chOff x="0" y="0"/>
            <a:chExt cx="2586964" cy="2777625"/>
          </a:xfrm>
        </p:grpSpPr>
        <p:sp>
          <p:nvSpPr>
            <p:cNvPr id="17" name="Freeform 17"/>
            <p:cNvSpPr/>
            <p:nvPr/>
          </p:nvSpPr>
          <p:spPr>
            <a:xfrm>
              <a:off x="0" y="0"/>
              <a:ext cx="2586964" cy="2777625"/>
            </a:xfrm>
            <a:custGeom>
              <a:avLst/>
              <a:gdLst/>
              <a:ahLst/>
              <a:cxnLst/>
              <a:rect l="l" t="t" r="r" b="b"/>
              <a:pathLst>
                <a:path w="2586964" h="2777625">
                  <a:moveTo>
                    <a:pt x="0" y="0"/>
                  </a:moveTo>
                  <a:lnTo>
                    <a:pt x="2586964" y="0"/>
                  </a:lnTo>
                  <a:lnTo>
                    <a:pt x="2586964" y="2777625"/>
                  </a:lnTo>
                  <a:lnTo>
                    <a:pt x="0" y="2777625"/>
                  </a:lnTo>
                  <a:close/>
                </a:path>
              </a:pathLst>
            </a:custGeom>
            <a:solidFill>
              <a:srgbClr val="F6F6F6"/>
            </a:solidFill>
          </p:spPr>
          <p:txBody>
            <a:bodyPr/>
            <a:lstStyle/>
            <a:p>
              <a:endParaRPr lang="es-PE"/>
            </a:p>
          </p:txBody>
        </p:sp>
        <p:sp>
          <p:nvSpPr>
            <p:cNvPr id="18" name="TextBox 18"/>
            <p:cNvSpPr txBox="1"/>
            <p:nvPr/>
          </p:nvSpPr>
          <p:spPr>
            <a:xfrm>
              <a:off x="0" y="-47625"/>
              <a:ext cx="2586964" cy="2825250"/>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2119292" y="741587"/>
            <a:ext cx="5194239" cy="699606"/>
            <a:chOff x="0" y="0"/>
            <a:chExt cx="1368030" cy="184258"/>
          </a:xfrm>
        </p:grpSpPr>
        <p:sp>
          <p:nvSpPr>
            <p:cNvPr id="20" name="Freeform 20"/>
            <p:cNvSpPr/>
            <p:nvPr/>
          </p:nvSpPr>
          <p:spPr>
            <a:xfrm>
              <a:off x="0" y="0"/>
              <a:ext cx="1368030" cy="184258"/>
            </a:xfrm>
            <a:custGeom>
              <a:avLst/>
              <a:gdLst/>
              <a:ahLst/>
              <a:cxnLst/>
              <a:rect l="l" t="t" r="r" b="b"/>
              <a:pathLst>
                <a:path w="1368030" h="184258">
                  <a:moveTo>
                    <a:pt x="0" y="0"/>
                  </a:moveTo>
                  <a:lnTo>
                    <a:pt x="1368030" y="0"/>
                  </a:lnTo>
                  <a:lnTo>
                    <a:pt x="1368030" y="184258"/>
                  </a:lnTo>
                  <a:lnTo>
                    <a:pt x="0" y="184258"/>
                  </a:lnTo>
                  <a:close/>
                </a:path>
              </a:pathLst>
            </a:custGeom>
            <a:solidFill>
              <a:srgbClr val="0033A0"/>
            </a:solidFill>
          </p:spPr>
          <p:txBody>
            <a:bodyPr/>
            <a:lstStyle/>
            <a:p>
              <a:endParaRPr lang="es-PE"/>
            </a:p>
          </p:txBody>
        </p:sp>
        <p:sp>
          <p:nvSpPr>
            <p:cNvPr id="21" name="TextBox 21"/>
            <p:cNvSpPr txBox="1"/>
            <p:nvPr/>
          </p:nvSpPr>
          <p:spPr>
            <a:xfrm>
              <a:off x="0" y="-28575"/>
              <a:ext cx="1368030" cy="212833"/>
            </a:xfrm>
            <a:prstGeom prst="rect">
              <a:avLst/>
            </a:prstGeom>
          </p:spPr>
          <p:txBody>
            <a:bodyPr lIns="50800" tIns="50800" rIns="50800" bIns="50800" rtlCol="0" anchor="ctr"/>
            <a:lstStyle/>
            <a:p>
              <a:pPr algn="ctr">
                <a:lnSpc>
                  <a:spcPts val="3224"/>
                </a:lnSpc>
              </a:pPr>
              <a:endParaRPr/>
            </a:p>
          </p:txBody>
        </p:sp>
      </p:grpSp>
      <p:pic>
        <p:nvPicPr>
          <p:cNvPr id="22" name="Picture 22"/>
          <p:cNvPicPr>
            <a:picLocks noChangeAspect="1"/>
          </p:cNvPicPr>
          <p:nvPr/>
        </p:nvPicPr>
        <p:blipFill>
          <a:blip r:embed="rId13"/>
          <a:stretch>
            <a:fillRect/>
          </a:stretch>
        </p:blipFill>
        <p:spPr>
          <a:xfrm>
            <a:off x="1493994" y="1752019"/>
            <a:ext cx="6211782" cy="4021485"/>
          </a:xfrm>
          <a:prstGeom prst="rect">
            <a:avLst/>
          </a:prstGeom>
        </p:spPr>
      </p:pic>
      <p:pic>
        <p:nvPicPr>
          <p:cNvPr id="23" name="Picture 23"/>
          <p:cNvPicPr>
            <a:picLocks noChangeAspect="1"/>
          </p:cNvPicPr>
          <p:nvPr/>
        </p:nvPicPr>
        <p:blipFill>
          <a:blip r:embed="rId14"/>
          <a:stretch>
            <a:fillRect/>
          </a:stretch>
        </p:blipFill>
        <p:spPr>
          <a:xfrm>
            <a:off x="1217697" y="5649646"/>
            <a:ext cx="6513198" cy="4293429"/>
          </a:xfrm>
          <a:prstGeom prst="rect">
            <a:avLst/>
          </a:prstGeom>
        </p:spPr>
      </p:pic>
      <p:sp>
        <p:nvSpPr>
          <p:cNvPr id="24" name="Freeform 24"/>
          <p:cNvSpPr/>
          <p:nvPr/>
        </p:nvSpPr>
        <p:spPr>
          <a:xfrm>
            <a:off x="471861" y="405219"/>
            <a:ext cx="770263" cy="910208"/>
          </a:xfrm>
          <a:custGeom>
            <a:avLst/>
            <a:gdLst/>
            <a:ahLst/>
            <a:cxnLst/>
            <a:rect l="l" t="t" r="r" b="b"/>
            <a:pathLst>
              <a:path w="770263" h="910208">
                <a:moveTo>
                  <a:pt x="0" y="0"/>
                </a:moveTo>
                <a:lnTo>
                  <a:pt x="770264" y="0"/>
                </a:lnTo>
                <a:lnTo>
                  <a:pt x="770264" y="910208"/>
                </a:lnTo>
                <a:lnTo>
                  <a:pt x="0" y="91020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PE"/>
          </a:p>
        </p:txBody>
      </p:sp>
      <p:sp>
        <p:nvSpPr>
          <p:cNvPr id="25" name="TextBox 25"/>
          <p:cNvSpPr txBox="1"/>
          <p:nvPr/>
        </p:nvSpPr>
        <p:spPr>
          <a:xfrm>
            <a:off x="2789793" y="831748"/>
            <a:ext cx="4046640" cy="490710"/>
          </a:xfrm>
          <a:prstGeom prst="rect">
            <a:avLst/>
          </a:prstGeom>
        </p:spPr>
        <p:txBody>
          <a:bodyPr lIns="0" tIns="0" rIns="0" bIns="0" rtlCol="0" anchor="t">
            <a:spAutoFit/>
          </a:bodyPr>
          <a:lstStyle/>
          <a:p>
            <a:pPr algn="ctr">
              <a:lnSpc>
                <a:spcPts val="3869"/>
              </a:lnSpc>
              <a:spcBef>
                <a:spcPct val="0"/>
              </a:spcBef>
            </a:pPr>
            <a:r>
              <a:rPr lang="en-US" sz="2999" b="1" spc="116">
                <a:solidFill>
                  <a:srgbClr val="FFFFFF"/>
                </a:solidFill>
                <a:latin typeface="Gilroy Bold"/>
                <a:ea typeface="Gilroy Bold"/>
                <a:cs typeface="Gilroy Bold"/>
                <a:sym typeface="Gilroy Bold"/>
              </a:rPr>
              <a:t>LOGROS Y METAS</a:t>
            </a:r>
          </a:p>
        </p:txBody>
      </p:sp>
      <p:sp>
        <p:nvSpPr>
          <p:cNvPr id="26" name="TextBox 26"/>
          <p:cNvSpPr txBox="1"/>
          <p:nvPr/>
        </p:nvSpPr>
        <p:spPr>
          <a:xfrm>
            <a:off x="2568201" y="1751227"/>
            <a:ext cx="4476294" cy="327940"/>
          </a:xfrm>
          <a:prstGeom prst="rect">
            <a:avLst/>
          </a:prstGeom>
        </p:spPr>
        <p:txBody>
          <a:bodyPr lIns="0" tIns="0" rIns="0" bIns="0" rtlCol="0" anchor="t">
            <a:spAutoFit/>
          </a:bodyPr>
          <a:lstStyle/>
          <a:p>
            <a:pPr algn="l">
              <a:lnSpc>
                <a:spcPts val="2770"/>
              </a:lnSpc>
            </a:pPr>
            <a:r>
              <a:rPr lang="en-US" sz="1710" b="1">
                <a:solidFill>
                  <a:srgbClr val="0033A0"/>
                </a:solidFill>
                <a:latin typeface="Gilroy Bold"/>
                <a:ea typeface="Gilroy Bold"/>
                <a:cs typeface="Gilroy Bold"/>
                <a:sym typeface="Gilroy Bold"/>
              </a:rPr>
              <a:t>Evolución de atenciones médicas gratuitas</a:t>
            </a:r>
          </a:p>
        </p:txBody>
      </p:sp>
      <p:sp>
        <p:nvSpPr>
          <p:cNvPr id="27" name="TextBox 27"/>
          <p:cNvSpPr txBox="1"/>
          <p:nvPr/>
        </p:nvSpPr>
        <p:spPr>
          <a:xfrm>
            <a:off x="3131522" y="4012723"/>
            <a:ext cx="616016" cy="136646"/>
          </a:xfrm>
          <a:prstGeom prst="rect">
            <a:avLst/>
          </a:prstGeom>
        </p:spPr>
        <p:txBody>
          <a:bodyPr lIns="0" tIns="0" rIns="0" bIns="0" rtlCol="0" anchor="t">
            <a:spAutoFit/>
          </a:bodyPr>
          <a:lstStyle/>
          <a:p>
            <a:pPr algn="ctr">
              <a:lnSpc>
                <a:spcPts val="1019"/>
              </a:lnSpc>
            </a:pPr>
            <a:r>
              <a:rPr lang="en-US" sz="849">
                <a:solidFill>
                  <a:srgbClr val="FFFFFF"/>
                </a:solidFill>
                <a:latin typeface="Gilroy"/>
                <a:ea typeface="Gilroy"/>
                <a:cs typeface="Gilroy"/>
                <a:sym typeface="Gilroy"/>
              </a:rPr>
              <a:t>4,800</a:t>
            </a:r>
          </a:p>
        </p:txBody>
      </p:sp>
      <p:sp>
        <p:nvSpPr>
          <p:cNvPr id="28" name="TextBox 28"/>
          <p:cNvSpPr txBox="1"/>
          <p:nvPr/>
        </p:nvSpPr>
        <p:spPr>
          <a:xfrm>
            <a:off x="4190333" y="3661550"/>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13,800</a:t>
            </a:r>
          </a:p>
        </p:txBody>
      </p:sp>
      <p:sp>
        <p:nvSpPr>
          <p:cNvPr id="29" name="TextBox 29"/>
          <p:cNvSpPr txBox="1"/>
          <p:nvPr/>
        </p:nvSpPr>
        <p:spPr>
          <a:xfrm>
            <a:off x="5138460" y="3270243"/>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17,365</a:t>
            </a:r>
          </a:p>
        </p:txBody>
      </p:sp>
      <p:sp>
        <p:nvSpPr>
          <p:cNvPr id="30" name="TextBox 30"/>
          <p:cNvSpPr txBox="1"/>
          <p:nvPr/>
        </p:nvSpPr>
        <p:spPr>
          <a:xfrm>
            <a:off x="6002997" y="3003395"/>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20,206</a:t>
            </a:r>
          </a:p>
        </p:txBody>
      </p:sp>
      <p:sp>
        <p:nvSpPr>
          <p:cNvPr id="31" name="TextBox 31"/>
          <p:cNvSpPr txBox="1"/>
          <p:nvPr/>
        </p:nvSpPr>
        <p:spPr>
          <a:xfrm>
            <a:off x="3267645" y="4518565"/>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4,800</a:t>
            </a:r>
          </a:p>
        </p:txBody>
      </p:sp>
      <p:sp>
        <p:nvSpPr>
          <p:cNvPr id="32" name="TextBox 32"/>
          <p:cNvSpPr txBox="1"/>
          <p:nvPr/>
        </p:nvSpPr>
        <p:spPr>
          <a:xfrm>
            <a:off x="2780268" y="5694005"/>
            <a:ext cx="3776646" cy="328488"/>
          </a:xfrm>
          <a:prstGeom prst="rect">
            <a:avLst/>
          </a:prstGeom>
        </p:spPr>
        <p:txBody>
          <a:bodyPr lIns="0" tIns="0" rIns="0" bIns="0" rtlCol="0" anchor="t">
            <a:spAutoFit/>
          </a:bodyPr>
          <a:lstStyle/>
          <a:p>
            <a:pPr algn="l">
              <a:lnSpc>
                <a:spcPts val="2754"/>
              </a:lnSpc>
            </a:pPr>
            <a:r>
              <a:rPr lang="en-US" sz="1700" b="1">
                <a:solidFill>
                  <a:srgbClr val="0033A0"/>
                </a:solidFill>
                <a:latin typeface="Gilroy Bold"/>
                <a:ea typeface="Gilroy Bold"/>
                <a:cs typeface="Gilroy Bold"/>
                <a:sym typeface="Gilroy Bold"/>
              </a:rPr>
              <a:t>Evolución de comunidades atendidas</a:t>
            </a:r>
          </a:p>
        </p:txBody>
      </p:sp>
      <p:sp>
        <p:nvSpPr>
          <p:cNvPr id="33" name="TextBox 33"/>
          <p:cNvSpPr txBox="1"/>
          <p:nvPr/>
        </p:nvSpPr>
        <p:spPr>
          <a:xfrm>
            <a:off x="2774368" y="8785640"/>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30</a:t>
            </a:r>
          </a:p>
        </p:txBody>
      </p:sp>
      <p:sp>
        <p:nvSpPr>
          <p:cNvPr id="34" name="TextBox 34"/>
          <p:cNvSpPr txBox="1"/>
          <p:nvPr/>
        </p:nvSpPr>
        <p:spPr>
          <a:xfrm>
            <a:off x="3817044" y="7865760"/>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100</a:t>
            </a:r>
          </a:p>
        </p:txBody>
      </p:sp>
      <p:sp>
        <p:nvSpPr>
          <p:cNvPr id="35" name="TextBox 35"/>
          <p:cNvSpPr txBox="1"/>
          <p:nvPr/>
        </p:nvSpPr>
        <p:spPr>
          <a:xfrm>
            <a:off x="5097191" y="6593012"/>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182</a:t>
            </a:r>
          </a:p>
        </p:txBody>
      </p:sp>
      <p:sp>
        <p:nvSpPr>
          <p:cNvPr id="36" name="TextBox 36"/>
          <p:cNvSpPr txBox="1"/>
          <p:nvPr/>
        </p:nvSpPr>
        <p:spPr>
          <a:xfrm>
            <a:off x="6031572" y="6369765"/>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200</a:t>
            </a:r>
          </a:p>
        </p:txBody>
      </p:sp>
      <p:sp>
        <p:nvSpPr>
          <p:cNvPr id="37" name="Freeform 37"/>
          <p:cNvSpPr/>
          <p:nvPr/>
        </p:nvSpPr>
        <p:spPr>
          <a:xfrm>
            <a:off x="8517140" y="9400308"/>
            <a:ext cx="626860" cy="539100"/>
          </a:xfrm>
          <a:custGeom>
            <a:avLst/>
            <a:gdLst/>
            <a:ahLst/>
            <a:cxnLst/>
            <a:rect l="l" t="t" r="r" b="b"/>
            <a:pathLst>
              <a:path w="626860" h="539100">
                <a:moveTo>
                  <a:pt x="0" y="0"/>
                </a:moveTo>
                <a:lnTo>
                  <a:pt x="626860" y="0"/>
                </a:lnTo>
                <a:lnTo>
                  <a:pt x="626860" y="539100"/>
                </a:lnTo>
                <a:lnTo>
                  <a:pt x="0" y="5391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PE"/>
          </a:p>
        </p:txBody>
      </p:sp>
      <p:grpSp>
        <p:nvGrpSpPr>
          <p:cNvPr id="38" name="Group 38"/>
          <p:cNvGrpSpPr/>
          <p:nvPr/>
        </p:nvGrpSpPr>
        <p:grpSpPr>
          <a:xfrm>
            <a:off x="8342232" y="655152"/>
            <a:ext cx="4976268" cy="472917"/>
            <a:chOff x="0" y="0"/>
            <a:chExt cx="1310622" cy="124554"/>
          </a:xfrm>
        </p:grpSpPr>
        <p:sp>
          <p:nvSpPr>
            <p:cNvPr id="39" name="Freeform 39"/>
            <p:cNvSpPr/>
            <p:nvPr/>
          </p:nvSpPr>
          <p:spPr>
            <a:xfrm>
              <a:off x="0" y="0"/>
              <a:ext cx="1310622" cy="124554"/>
            </a:xfrm>
            <a:custGeom>
              <a:avLst/>
              <a:gdLst/>
              <a:ahLst/>
              <a:cxnLst/>
              <a:rect l="l" t="t" r="r" b="b"/>
              <a:pathLst>
                <a:path w="1310622" h="124554">
                  <a:moveTo>
                    <a:pt x="62277" y="0"/>
                  </a:moveTo>
                  <a:lnTo>
                    <a:pt x="1248345" y="0"/>
                  </a:lnTo>
                  <a:cubicBezTo>
                    <a:pt x="1264862" y="0"/>
                    <a:pt x="1280702" y="6561"/>
                    <a:pt x="1292381" y="18241"/>
                  </a:cubicBezTo>
                  <a:cubicBezTo>
                    <a:pt x="1304061" y="29920"/>
                    <a:pt x="1310622" y="45760"/>
                    <a:pt x="1310622" y="62277"/>
                  </a:cubicBezTo>
                  <a:lnTo>
                    <a:pt x="1310622" y="62277"/>
                  </a:lnTo>
                  <a:cubicBezTo>
                    <a:pt x="1310622" y="78794"/>
                    <a:pt x="1304061" y="94634"/>
                    <a:pt x="1292381" y="106314"/>
                  </a:cubicBezTo>
                  <a:cubicBezTo>
                    <a:pt x="1280702" y="117993"/>
                    <a:pt x="1264862" y="124554"/>
                    <a:pt x="1248345"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009FAD"/>
            </a:solidFill>
          </p:spPr>
          <p:txBody>
            <a:bodyPr/>
            <a:lstStyle/>
            <a:p>
              <a:endParaRPr lang="es-PE"/>
            </a:p>
          </p:txBody>
        </p:sp>
        <p:sp>
          <p:nvSpPr>
            <p:cNvPr id="40" name="TextBox 40"/>
            <p:cNvSpPr txBox="1"/>
            <p:nvPr/>
          </p:nvSpPr>
          <p:spPr>
            <a:xfrm>
              <a:off x="0" y="-28575"/>
              <a:ext cx="1310622" cy="153129"/>
            </a:xfrm>
            <a:prstGeom prst="rect">
              <a:avLst/>
            </a:prstGeom>
          </p:spPr>
          <p:txBody>
            <a:bodyPr lIns="50800" tIns="50800" rIns="50800" bIns="50800" rtlCol="0" anchor="ctr"/>
            <a:lstStyle/>
            <a:p>
              <a:pPr algn="ctr">
                <a:lnSpc>
                  <a:spcPts val="3224"/>
                </a:lnSpc>
              </a:pPr>
              <a:endParaRPr/>
            </a:p>
          </p:txBody>
        </p:sp>
      </p:grpSp>
      <p:grpSp>
        <p:nvGrpSpPr>
          <p:cNvPr id="41" name="Group 41"/>
          <p:cNvGrpSpPr/>
          <p:nvPr/>
        </p:nvGrpSpPr>
        <p:grpSpPr>
          <a:xfrm>
            <a:off x="-151536" y="-112204"/>
            <a:ext cx="9822377" cy="10698696"/>
            <a:chOff x="0" y="0"/>
            <a:chExt cx="2586964" cy="2817764"/>
          </a:xfrm>
        </p:grpSpPr>
        <p:sp>
          <p:nvSpPr>
            <p:cNvPr id="42" name="Freeform 42"/>
            <p:cNvSpPr/>
            <p:nvPr/>
          </p:nvSpPr>
          <p:spPr>
            <a:xfrm>
              <a:off x="0" y="0"/>
              <a:ext cx="2586964" cy="2817764"/>
            </a:xfrm>
            <a:custGeom>
              <a:avLst/>
              <a:gdLst/>
              <a:ahLst/>
              <a:cxnLst/>
              <a:rect l="l" t="t" r="r" b="b"/>
              <a:pathLst>
                <a:path w="2586964" h="2817764">
                  <a:moveTo>
                    <a:pt x="0" y="0"/>
                  </a:moveTo>
                  <a:lnTo>
                    <a:pt x="2586964" y="0"/>
                  </a:lnTo>
                  <a:lnTo>
                    <a:pt x="2586964" y="2817764"/>
                  </a:lnTo>
                  <a:lnTo>
                    <a:pt x="0" y="2817764"/>
                  </a:lnTo>
                  <a:close/>
                </a:path>
              </a:pathLst>
            </a:custGeom>
            <a:solidFill>
              <a:srgbClr val="F6F6F6"/>
            </a:solidFill>
          </p:spPr>
          <p:txBody>
            <a:bodyPr/>
            <a:lstStyle/>
            <a:p>
              <a:endParaRPr lang="es-PE"/>
            </a:p>
          </p:txBody>
        </p:sp>
        <p:sp>
          <p:nvSpPr>
            <p:cNvPr id="43" name="TextBox 43"/>
            <p:cNvSpPr txBox="1"/>
            <p:nvPr/>
          </p:nvSpPr>
          <p:spPr>
            <a:xfrm>
              <a:off x="0" y="-47625"/>
              <a:ext cx="2586964" cy="2865389"/>
            </a:xfrm>
            <a:prstGeom prst="rect">
              <a:avLst/>
            </a:prstGeom>
          </p:spPr>
          <p:txBody>
            <a:bodyPr lIns="50800" tIns="50800" rIns="50800" bIns="50800" rtlCol="0" anchor="ctr"/>
            <a:lstStyle/>
            <a:p>
              <a:pPr algn="ctr">
                <a:lnSpc>
                  <a:spcPts val="2479"/>
                </a:lnSpc>
              </a:pPr>
              <a:endParaRPr/>
            </a:p>
          </p:txBody>
        </p:sp>
      </p:grpSp>
      <p:grpSp>
        <p:nvGrpSpPr>
          <p:cNvPr id="44" name="Group 44"/>
          <p:cNvGrpSpPr/>
          <p:nvPr/>
        </p:nvGrpSpPr>
        <p:grpSpPr>
          <a:xfrm>
            <a:off x="2271692" y="893987"/>
            <a:ext cx="5194239" cy="699606"/>
            <a:chOff x="0" y="0"/>
            <a:chExt cx="1368030" cy="184258"/>
          </a:xfrm>
        </p:grpSpPr>
        <p:sp>
          <p:nvSpPr>
            <p:cNvPr id="45" name="Freeform 45"/>
            <p:cNvSpPr/>
            <p:nvPr/>
          </p:nvSpPr>
          <p:spPr>
            <a:xfrm>
              <a:off x="0" y="0"/>
              <a:ext cx="1368030" cy="184258"/>
            </a:xfrm>
            <a:custGeom>
              <a:avLst/>
              <a:gdLst/>
              <a:ahLst/>
              <a:cxnLst/>
              <a:rect l="l" t="t" r="r" b="b"/>
              <a:pathLst>
                <a:path w="1368030" h="184258">
                  <a:moveTo>
                    <a:pt x="0" y="0"/>
                  </a:moveTo>
                  <a:lnTo>
                    <a:pt x="1368030" y="0"/>
                  </a:lnTo>
                  <a:lnTo>
                    <a:pt x="1368030" y="184258"/>
                  </a:lnTo>
                  <a:lnTo>
                    <a:pt x="0" y="184258"/>
                  </a:lnTo>
                  <a:close/>
                </a:path>
              </a:pathLst>
            </a:custGeom>
            <a:solidFill>
              <a:srgbClr val="0033A0"/>
            </a:solidFill>
          </p:spPr>
          <p:txBody>
            <a:bodyPr/>
            <a:lstStyle/>
            <a:p>
              <a:endParaRPr lang="es-PE"/>
            </a:p>
          </p:txBody>
        </p:sp>
        <p:sp>
          <p:nvSpPr>
            <p:cNvPr id="46" name="TextBox 46"/>
            <p:cNvSpPr txBox="1"/>
            <p:nvPr/>
          </p:nvSpPr>
          <p:spPr>
            <a:xfrm>
              <a:off x="0" y="-28575"/>
              <a:ext cx="1368030" cy="212833"/>
            </a:xfrm>
            <a:prstGeom prst="rect">
              <a:avLst/>
            </a:prstGeom>
          </p:spPr>
          <p:txBody>
            <a:bodyPr lIns="50800" tIns="50800" rIns="50800" bIns="50800" rtlCol="0" anchor="ctr"/>
            <a:lstStyle/>
            <a:p>
              <a:pPr algn="ctr">
                <a:lnSpc>
                  <a:spcPts val="3224"/>
                </a:lnSpc>
              </a:pPr>
              <a:endParaRPr/>
            </a:p>
          </p:txBody>
        </p:sp>
      </p:grpSp>
      <p:pic>
        <p:nvPicPr>
          <p:cNvPr id="47" name="Picture 47"/>
          <p:cNvPicPr>
            <a:picLocks noChangeAspect="1"/>
          </p:cNvPicPr>
          <p:nvPr/>
        </p:nvPicPr>
        <p:blipFill>
          <a:blip r:embed="rId19"/>
          <a:stretch>
            <a:fillRect/>
          </a:stretch>
        </p:blipFill>
        <p:spPr>
          <a:xfrm>
            <a:off x="1646394" y="1904419"/>
            <a:ext cx="6211782" cy="4021485"/>
          </a:xfrm>
          <a:prstGeom prst="rect">
            <a:avLst/>
          </a:prstGeom>
        </p:spPr>
      </p:pic>
      <p:pic>
        <p:nvPicPr>
          <p:cNvPr id="48" name="Picture 48"/>
          <p:cNvPicPr>
            <a:picLocks noChangeAspect="1"/>
          </p:cNvPicPr>
          <p:nvPr/>
        </p:nvPicPr>
        <p:blipFill>
          <a:blip r:embed="rId20"/>
          <a:stretch>
            <a:fillRect/>
          </a:stretch>
        </p:blipFill>
        <p:spPr>
          <a:xfrm>
            <a:off x="1518344" y="5815522"/>
            <a:ext cx="6351474" cy="4266475"/>
          </a:xfrm>
          <a:prstGeom prst="rect">
            <a:avLst/>
          </a:prstGeom>
        </p:spPr>
      </p:pic>
      <p:sp>
        <p:nvSpPr>
          <p:cNvPr id="49" name="Freeform 49"/>
          <p:cNvSpPr/>
          <p:nvPr/>
        </p:nvSpPr>
        <p:spPr>
          <a:xfrm>
            <a:off x="624261" y="557619"/>
            <a:ext cx="770263" cy="910208"/>
          </a:xfrm>
          <a:custGeom>
            <a:avLst/>
            <a:gdLst/>
            <a:ahLst/>
            <a:cxnLst/>
            <a:rect l="l" t="t" r="r" b="b"/>
            <a:pathLst>
              <a:path w="770263" h="910208">
                <a:moveTo>
                  <a:pt x="0" y="0"/>
                </a:moveTo>
                <a:lnTo>
                  <a:pt x="770264" y="0"/>
                </a:lnTo>
                <a:lnTo>
                  <a:pt x="770264" y="910208"/>
                </a:lnTo>
                <a:lnTo>
                  <a:pt x="0" y="91020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PE"/>
          </a:p>
        </p:txBody>
      </p:sp>
      <p:sp>
        <p:nvSpPr>
          <p:cNvPr id="50" name="Freeform 50"/>
          <p:cNvSpPr/>
          <p:nvPr/>
        </p:nvSpPr>
        <p:spPr>
          <a:xfrm>
            <a:off x="8669540" y="9505083"/>
            <a:ext cx="626860" cy="539100"/>
          </a:xfrm>
          <a:custGeom>
            <a:avLst/>
            <a:gdLst/>
            <a:ahLst/>
            <a:cxnLst/>
            <a:rect l="l" t="t" r="r" b="b"/>
            <a:pathLst>
              <a:path w="626860" h="539100">
                <a:moveTo>
                  <a:pt x="0" y="0"/>
                </a:moveTo>
                <a:lnTo>
                  <a:pt x="626860" y="0"/>
                </a:lnTo>
                <a:lnTo>
                  <a:pt x="626860" y="539100"/>
                </a:lnTo>
                <a:lnTo>
                  <a:pt x="0" y="5391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PE"/>
          </a:p>
        </p:txBody>
      </p:sp>
      <p:sp>
        <p:nvSpPr>
          <p:cNvPr id="51" name="TextBox 51"/>
          <p:cNvSpPr txBox="1"/>
          <p:nvPr/>
        </p:nvSpPr>
        <p:spPr>
          <a:xfrm>
            <a:off x="9940629" y="647102"/>
            <a:ext cx="2741473" cy="431866"/>
          </a:xfrm>
          <a:prstGeom prst="rect">
            <a:avLst/>
          </a:prstGeom>
        </p:spPr>
        <p:txBody>
          <a:bodyPr lIns="0" tIns="0" rIns="0" bIns="0" rtlCol="0" anchor="t">
            <a:spAutoFit/>
          </a:bodyPr>
          <a:lstStyle/>
          <a:p>
            <a:pPr algn="l">
              <a:lnSpc>
                <a:spcPts val="3499"/>
              </a:lnSpc>
              <a:spcBef>
                <a:spcPct val="0"/>
              </a:spcBef>
            </a:pPr>
            <a:r>
              <a:rPr lang="en-US" sz="2499" spc="97" dirty="0">
                <a:solidFill>
                  <a:srgbClr val="FFFFFF"/>
                </a:solidFill>
                <a:latin typeface="Gilroy"/>
                <a:ea typeface="Gilroy"/>
                <a:cs typeface="Gilroy"/>
                <a:sym typeface="Gilroy"/>
              </a:rPr>
              <a:t>Health Program</a:t>
            </a:r>
          </a:p>
        </p:txBody>
      </p:sp>
      <p:sp>
        <p:nvSpPr>
          <p:cNvPr id="52" name="Freeform 52"/>
          <p:cNvSpPr/>
          <p:nvPr/>
        </p:nvSpPr>
        <p:spPr>
          <a:xfrm>
            <a:off x="12661471" y="745951"/>
            <a:ext cx="360766" cy="310259"/>
          </a:xfrm>
          <a:custGeom>
            <a:avLst/>
            <a:gdLst/>
            <a:ahLst/>
            <a:cxnLst/>
            <a:rect l="l" t="t" r="r" b="b"/>
            <a:pathLst>
              <a:path w="360766" h="310259">
                <a:moveTo>
                  <a:pt x="0" y="0"/>
                </a:moveTo>
                <a:lnTo>
                  <a:pt x="360766" y="0"/>
                </a:lnTo>
                <a:lnTo>
                  <a:pt x="360766" y="310259"/>
                </a:lnTo>
                <a:lnTo>
                  <a:pt x="0" y="3102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PE"/>
          </a:p>
        </p:txBody>
      </p:sp>
      <p:sp>
        <p:nvSpPr>
          <p:cNvPr id="53" name="TextBox 53"/>
          <p:cNvSpPr txBox="1"/>
          <p:nvPr/>
        </p:nvSpPr>
        <p:spPr>
          <a:xfrm>
            <a:off x="11218331" y="2183953"/>
            <a:ext cx="5441565" cy="466703"/>
          </a:xfrm>
          <a:prstGeom prst="rect">
            <a:avLst/>
          </a:prstGeom>
        </p:spPr>
        <p:txBody>
          <a:bodyPr lIns="0" tIns="0" rIns="0" bIns="0" rtlCol="0" anchor="t">
            <a:spAutoFit/>
          </a:bodyPr>
          <a:lstStyle/>
          <a:p>
            <a:pPr algn="ctr">
              <a:lnSpc>
                <a:spcPts val="3600"/>
              </a:lnSpc>
            </a:pPr>
            <a:r>
              <a:rPr lang="en-US" sz="3000" b="1" dirty="0">
                <a:solidFill>
                  <a:srgbClr val="0033A0"/>
                </a:solidFill>
                <a:latin typeface="Gilroy Bold"/>
                <a:ea typeface="Gilroy Bold"/>
                <a:cs typeface="Gilroy Bold"/>
                <a:sym typeface="Gilroy Bold"/>
              </a:rPr>
              <a:t>Impact Metrics 2024</a:t>
            </a:r>
          </a:p>
        </p:txBody>
      </p:sp>
      <p:sp>
        <p:nvSpPr>
          <p:cNvPr id="54" name="TextBox 54"/>
          <p:cNvSpPr txBox="1"/>
          <p:nvPr/>
        </p:nvSpPr>
        <p:spPr>
          <a:xfrm>
            <a:off x="10881216" y="4776716"/>
            <a:ext cx="2377182" cy="750051"/>
          </a:xfrm>
          <a:prstGeom prst="rect">
            <a:avLst/>
          </a:prstGeom>
        </p:spPr>
        <p:txBody>
          <a:bodyPr lIns="0" tIns="0" rIns="0" bIns="0" rtlCol="0" anchor="t">
            <a:spAutoFit/>
          </a:bodyPr>
          <a:lstStyle/>
          <a:p>
            <a:pPr algn="ctr">
              <a:lnSpc>
                <a:spcPts val="5735"/>
              </a:lnSpc>
            </a:pPr>
            <a:r>
              <a:rPr lang="en-US" sz="4779" b="1">
                <a:solidFill>
                  <a:srgbClr val="0033A0"/>
                </a:solidFill>
                <a:latin typeface="Gilroy Bold"/>
                <a:ea typeface="Gilroy Bold"/>
                <a:cs typeface="Gilroy Bold"/>
                <a:sym typeface="Gilroy Bold"/>
              </a:rPr>
              <a:t>20,206</a:t>
            </a:r>
          </a:p>
        </p:txBody>
      </p:sp>
      <p:sp>
        <p:nvSpPr>
          <p:cNvPr id="55" name="TextBox 55"/>
          <p:cNvSpPr txBox="1"/>
          <p:nvPr/>
        </p:nvSpPr>
        <p:spPr>
          <a:xfrm>
            <a:off x="14843089" y="7231888"/>
            <a:ext cx="1825844" cy="294953"/>
          </a:xfrm>
          <a:prstGeom prst="rect">
            <a:avLst/>
          </a:prstGeom>
        </p:spPr>
        <p:txBody>
          <a:bodyPr lIns="0" tIns="0" rIns="0" bIns="0" rtlCol="0" anchor="t">
            <a:spAutoFit/>
          </a:bodyPr>
          <a:lstStyle/>
          <a:p>
            <a:pPr algn="ctr">
              <a:lnSpc>
                <a:spcPts val="2312"/>
              </a:lnSpc>
            </a:pPr>
            <a:r>
              <a:rPr lang="en-US" sz="1927" b="1" dirty="0">
                <a:solidFill>
                  <a:srgbClr val="FFFFFF"/>
                </a:solidFill>
                <a:latin typeface="Gilroy Bold"/>
                <a:ea typeface="Gilroy Bold"/>
                <a:cs typeface="Gilroy Bold"/>
                <a:sym typeface="Gilroy Bold"/>
              </a:rPr>
              <a:t>Ultrasounds</a:t>
            </a:r>
          </a:p>
        </p:txBody>
      </p:sp>
      <p:sp>
        <p:nvSpPr>
          <p:cNvPr id="56" name="TextBox 56"/>
          <p:cNvSpPr txBox="1"/>
          <p:nvPr/>
        </p:nvSpPr>
        <p:spPr>
          <a:xfrm>
            <a:off x="10851846" y="4213193"/>
            <a:ext cx="2454470" cy="294953"/>
          </a:xfrm>
          <a:prstGeom prst="rect">
            <a:avLst/>
          </a:prstGeom>
        </p:spPr>
        <p:txBody>
          <a:bodyPr lIns="0" tIns="0" rIns="0" bIns="0" rtlCol="0" anchor="t">
            <a:spAutoFit/>
          </a:bodyPr>
          <a:lstStyle/>
          <a:p>
            <a:pPr algn="ctr">
              <a:lnSpc>
                <a:spcPts val="2312"/>
              </a:lnSpc>
            </a:pPr>
            <a:r>
              <a:rPr lang="en-US" sz="1927" b="1" dirty="0">
                <a:solidFill>
                  <a:srgbClr val="FFFFFF"/>
                </a:solidFill>
                <a:latin typeface="Gilroy Bold"/>
                <a:ea typeface="Gilroy Bold"/>
                <a:cs typeface="Gilroy Bold"/>
                <a:sym typeface="Gilroy Bold"/>
              </a:rPr>
              <a:t>Medical consults</a:t>
            </a:r>
          </a:p>
        </p:txBody>
      </p:sp>
      <p:sp>
        <p:nvSpPr>
          <p:cNvPr id="57" name="TextBox 57"/>
          <p:cNvSpPr txBox="1"/>
          <p:nvPr/>
        </p:nvSpPr>
        <p:spPr>
          <a:xfrm>
            <a:off x="14567420" y="7817331"/>
            <a:ext cx="2377182" cy="751432"/>
          </a:xfrm>
          <a:prstGeom prst="rect">
            <a:avLst/>
          </a:prstGeom>
        </p:spPr>
        <p:txBody>
          <a:bodyPr lIns="0" tIns="0" rIns="0" bIns="0" rtlCol="0" anchor="t">
            <a:spAutoFit/>
          </a:bodyPr>
          <a:lstStyle/>
          <a:p>
            <a:pPr algn="ctr">
              <a:lnSpc>
                <a:spcPts val="5735"/>
              </a:lnSpc>
            </a:pPr>
            <a:r>
              <a:rPr lang="en-US" sz="4779" b="1">
                <a:solidFill>
                  <a:srgbClr val="0033A0"/>
                </a:solidFill>
                <a:latin typeface="Gilroy Bold"/>
                <a:ea typeface="Gilroy Bold"/>
                <a:cs typeface="Gilroy Bold"/>
                <a:sym typeface="Gilroy Bold"/>
              </a:rPr>
              <a:t>868</a:t>
            </a:r>
          </a:p>
        </p:txBody>
      </p:sp>
      <p:sp>
        <p:nvSpPr>
          <p:cNvPr id="58" name="TextBox 58"/>
          <p:cNvSpPr txBox="1"/>
          <p:nvPr/>
        </p:nvSpPr>
        <p:spPr>
          <a:xfrm>
            <a:off x="10625043" y="7263111"/>
            <a:ext cx="2882310" cy="284822"/>
          </a:xfrm>
          <a:prstGeom prst="rect">
            <a:avLst/>
          </a:prstGeom>
        </p:spPr>
        <p:txBody>
          <a:bodyPr lIns="0" tIns="0" rIns="0" bIns="0" rtlCol="0" anchor="t">
            <a:spAutoFit/>
          </a:bodyPr>
          <a:lstStyle/>
          <a:p>
            <a:pPr algn="ctr">
              <a:lnSpc>
                <a:spcPts val="2279"/>
              </a:lnSpc>
            </a:pPr>
            <a:r>
              <a:rPr lang="en-US" sz="1899" b="1" dirty="0">
                <a:solidFill>
                  <a:srgbClr val="FFFFFF"/>
                </a:solidFill>
                <a:latin typeface="Gilroy Bold"/>
                <a:ea typeface="Gilroy Bold"/>
                <a:cs typeface="Gilroy Bold"/>
                <a:sym typeface="Gilroy Bold"/>
              </a:rPr>
              <a:t>Medical campaigns</a:t>
            </a:r>
          </a:p>
        </p:txBody>
      </p:sp>
      <p:sp>
        <p:nvSpPr>
          <p:cNvPr id="59" name="TextBox 59"/>
          <p:cNvSpPr txBox="1"/>
          <p:nvPr/>
        </p:nvSpPr>
        <p:spPr>
          <a:xfrm>
            <a:off x="10766938" y="7834025"/>
            <a:ext cx="2343233" cy="731448"/>
          </a:xfrm>
          <a:prstGeom prst="rect">
            <a:avLst/>
          </a:prstGeom>
        </p:spPr>
        <p:txBody>
          <a:bodyPr lIns="0" tIns="0" rIns="0" bIns="0" rtlCol="0" anchor="t">
            <a:spAutoFit/>
          </a:bodyPr>
          <a:lstStyle/>
          <a:p>
            <a:pPr algn="ctr">
              <a:lnSpc>
                <a:spcPts val="5653"/>
              </a:lnSpc>
            </a:pPr>
            <a:r>
              <a:rPr lang="en-US" sz="4711" b="1">
                <a:solidFill>
                  <a:srgbClr val="0033A0"/>
                </a:solidFill>
                <a:latin typeface="Gilroy Bold"/>
                <a:ea typeface="Gilroy Bold"/>
                <a:cs typeface="Gilroy Bold"/>
                <a:sym typeface="Gilroy Bold"/>
              </a:rPr>
              <a:t>91</a:t>
            </a:r>
          </a:p>
        </p:txBody>
      </p:sp>
      <p:sp>
        <p:nvSpPr>
          <p:cNvPr id="60" name="TextBox 60"/>
          <p:cNvSpPr txBox="1"/>
          <p:nvPr/>
        </p:nvSpPr>
        <p:spPr>
          <a:xfrm>
            <a:off x="14300939" y="4167830"/>
            <a:ext cx="2910145" cy="294953"/>
          </a:xfrm>
          <a:prstGeom prst="rect">
            <a:avLst/>
          </a:prstGeom>
        </p:spPr>
        <p:txBody>
          <a:bodyPr lIns="0" tIns="0" rIns="0" bIns="0" rtlCol="0" anchor="t">
            <a:spAutoFit/>
          </a:bodyPr>
          <a:lstStyle/>
          <a:p>
            <a:pPr algn="ctr">
              <a:lnSpc>
                <a:spcPts val="2301"/>
              </a:lnSpc>
            </a:pPr>
            <a:r>
              <a:rPr lang="en-US" sz="1917" b="1" dirty="0">
                <a:solidFill>
                  <a:srgbClr val="FFFFFF"/>
                </a:solidFill>
                <a:latin typeface="Gilroy Bold"/>
                <a:ea typeface="Gilroy Bold"/>
                <a:cs typeface="Gilroy Bold"/>
                <a:sym typeface="Gilroy Bold"/>
              </a:rPr>
              <a:t>Medical volunteers</a:t>
            </a:r>
          </a:p>
        </p:txBody>
      </p:sp>
      <p:sp>
        <p:nvSpPr>
          <p:cNvPr id="61" name="TextBox 61"/>
          <p:cNvSpPr txBox="1"/>
          <p:nvPr/>
        </p:nvSpPr>
        <p:spPr>
          <a:xfrm>
            <a:off x="14444204" y="4736308"/>
            <a:ext cx="2365862" cy="748568"/>
          </a:xfrm>
          <a:prstGeom prst="rect">
            <a:avLst/>
          </a:prstGeom>
        </p:spPr>
        <p:txBody>
          <a:bodyPr lIns="0" tIns="0" rIns="0" bIns="0" rtlCol="0" anchor="t">
            <a:spAutoFit/>
          </a:bodyPr>
          <a:lstStyle/>
          <a:p>
            <a:pPr algn="ctr">
              <a:lnSpc>
                <a:spcPts val="5707"/>
              </a:lnSpc>
            </a:pPr>
            <a:r>
              <a:rPr lang="en-US" sz="4756" b="1">
                <a:solidFill>
                  <a:srgbClr val="0033A0"/>
                </a:solidFill>
                <a:latin typeface="Gilroy Bold"/>
                <a:ea typeface="Gilroy Bold"/>
                <a:cs typeface="Gilroy Bold"/>
                <a:sym typeface="Gilroy Bold"/>
              </a:rPr>
              <a:t>+1,000</a:t>
            </a:r>
          </a:p>
        </p:txBody>
      </p:sp>
      <p:sp>
        <p:nvSpPr>
          <p:cNvPr id="62" name="TextBox 62"/>
          <p:cNvSpPr txBox="1"/>
          <p:nvPr/>
        </p:nvSpPr>
        <p:spPr>
          <a:xfrm>
            <a:off x="2942193" y="984148"/>
            <a:ext cx="4046640" cy="480044"/>
          </a:xfrm>
          <a:prstGeom prst="rect">
            <a:avLst/>
          </a:prstGeom>
        </p:spPr>
        <p:txBody>
          <a:bodyPr lIns="0" tIns="0" rIns="0" bIns="0" rtlCol="0" anchor="t">
            <a:spAutoFit/>
          </a:bodyPr>
          <a:lstStyle/>
          <a:p>
            <a:pPr algn="ctr">
              <a:lnSpc>
                <a:spcPts val="3869"/>
              </a:lnSpc>
              <a:spcBef>
                <a:spcPct val="0"/>
              </a:spcBef>
            </a:pPr>
            <a:r>
              <a:rPr lang="en-US" sz="2999" b="1" spc="116" dirty="0">
                <a:solidFill>
                  <a:srgbClr val="FFFFFF"/>
                </a:solidFill>
                <a:latin typeface="Gilroy Bold"/>
                <a:ea typeface="Gilroy Bold"/>
                <a:cs typeface="Gilroy Bold"/>
                <a:sym typeface="Gilroy Bold"/>
              </a:rPr>
              <a:t>ACHIEVEMENTS </a:t>
            </a:r>
          </a:p>
        </p:txBody>
      </p:sp>
      <p:sp>
        <p:nvSpPr>
          <p:cNvPr id="63" name="TextBox 63"/>
          <p:cNvSpPr txBox="1"/>
          <p:nvPr/>
        </p:nvSpPr>
        <p:spPr>
          <a:xfrm>
            <a:off x="2720601" y="1903627"/>
            <a:ext cx="4476294" cy="327940"/>
          </a:xfrm>
          <a:prstGeom prst="rect">
            <a:avLst/>
          </a:prstGeom>
        </p:spPr>
        <p:txBody>
          <a:bodyPr lIns="0" tIns="0" rIns="0" bIns="0" rtlCol="0" anchor="t">
            <a:spAutoFit/>
          </a:bodyPr>
          <a:lstStyle/>
          <a:p>
            <a:pPr algn="l">
              <a:lnSpc>
                <a:spcPts val="2770"/>
              </a:lnSpc>
            </a:pPr>
            <a:r>
              <a:rPr lang="en-US" sz="1710" b="1" dirty="0">
                <a:solidFill>
                  <a:srgbClr val="0033A0"/>
                </a:solidFill>
                <a:latin typeface="Gilroy Bold"/>
                <a:ea typeface="Gilroy Bold"/>
                <a:cs typeface="Gilroy Bold"/>
                <a:sym typeface="Gilroy Bold"/>
              </a:rPr>
              <a:t>Evolution of free medical consults</a:t>
            </a:r>
          </a:p>
        </p:txBody>
      </p:sp>
      <p:sp>
        <p:nvSpPr>
          <p:cNvPr id="64" name="TextBox 64"/>
          <p:cNvSpPr txBox="1"/>
          <p:nvPr/>
        </p:nvSpPr>
        <p:spPr>
          <a:xfrm>
            <a:off x="4342733" y="3813950"/>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13,800</a:t>
            </a:r>
          </a:p>
        </p:txBody>
      </p:sp>
      <p:sp>
        <p:nvSpPr>
          <p:cNvPr id="65" name="TextBox 65"/>
          <p:cNvSpPr txBox="1"/>
          <p:nvPr/>
        </p:nvSpPr>
        <p:spPr>
          <a:xfrm>
            <a:off x="5290860" y="3422643"/>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17,365</a:t>
            </a:r>
          </a:p>
        </p:txBody>
      </p:sp>
      <p:sp>
        <p:nvSpPr>
          <p:cNvPr id="66" name="TextBox 66"/>
          <p:cNvSpPr txBox="1"/>
          <p:nvPr/>
        </p:nvSpPr>
        <p:spPr>
          <a:xfrm>
            <a:off x="6155397" y="3155795"/>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20,206</a:t>
            </a:r>
          </a:p>
        </p:txBody>
      </p:sp>
      <p:sp>
        <p:nvSpPr>
          <p:cNvPr id="67" name="TextBox 67"/>
          <p:cNvSpPr txBox="1"/>
          <p:nvPr/>
        </p:nvSpPr>
        <p:spPr>
          <a:xfrm>
            <a:off x="3420045" y="4670965"/>
            <a:ext cx="616016" cy="200025"/>
          </a:xfrm>
          <a:prstGeom prst="rect">
            <a:avLst/>
          </a:prstGeom>
        </p:spPr>
        <p:txBody>
          <a:bodyPr lIns="0" tIns="0" rIns="0" bIns="0" rtlCol="0" anchor="t">
            <a:spAutoFit/>
          </a:bodyPr>
          <a:lstStyle/>
          <a:p>
            <a:pPr algn="ctr">
              <a:lnSpc>
                <a:spcPts val="1560"/>
              </a:lnSpc>
            </a:pPr>
            <a:r>
              <a:rPr lang="en-US" sz="1300">
                <a:solidFill>
                  <a:srgbClr val="FFFFFF"/>
                </a:solidFill>
                <a:latin typeface="Gilroy"/>
                <a:ea typeface="Gilroy"/>
                <a:cs typeface="Gilroy"/>
                <a:sym typeface="Gilroy"/>
              </a:rPr>
              <a:t>4,800</a:t>
            </a:r>
          </a:p>
        </p:txBody>
      </p:sp>
      <p:sp>
        <p:nvSpPr>
          <p:cNvPr id="68" name="TextBox 68"/>
          <p:cNvSpPr txBox="1"/>
          <p:nvPr/>
        </p:nvSpPr>
        <p:spPr>
          <a:xfrm>
            <a:off x="2932668" y="5846405"/>
            <a:ext cx="3776646" cy="685252"/>
          </a:xfrm>
          <a:prstGeom prst="rect">
            <a:avLst/>
          </a:prstGeom>
        </p:spPr>
        <p:txBody>
          <a:bodyPr lIns="0" tIns="0" rIns="0" bIns="0" rtlCol="0" anchor="t">
            <a:spAutoFit/>
          </a:bodyPr>
          <a:lstStyle/>
          <a:p>
            <a:pPr algn="l">
              <a:lnSpc>
                <a:spcPts val="2754"/>
              </a:lnSpc>
            </a:pPr>
            <a:r>
              <a:rPr lang="en-US" sz="1700" b="1" dirty="0">
                <a:solidFill>
                  <a:srgbClr val="0033A0"/>
                </a:solidFill>
                <a:latin typeface="Gilroy Bold"/>
                <a:ea typeface="Gilroy Bold"/>
                <a:cs typeface="Gilroy Bold"/>
                <a:sym typeface="Gilroy Bold"/>
              </a:rPr>
              <a:t>Evolution of attended rural communities</a:t>
            </a:r>
          </a:p>
        </p:txBody>
      </p:sp>
      <p:sp>
        <p:nvSpPr>
          <p:cNvPr id="69" name="TextBox 69"/>
          <p:cNvSpPr txBox="1"/>
          <p:nvPr/>
        </p:nvSpPr>
        <p:spPr>
          <a:xfrm>
            <a:off x="2926768" y="8938040"/>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30</a:t>
            </a:r>
          </a:p>
        </p:txBody>
      </p:sp>
      <p:sp>
        <p:nvSpPr>
          <p:cNvPr id="70" name="TextBox 70"/>
          <p:cNvSpPr txBox="1"/>
          <p:nvPr/>
        </p:nvSpPr>
        <p:spPr>
          <a:xfrm>
            <a:off x="4091083" y="8193047"/>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100</a:t>
            </a:r>
          </a:p>
        </p:txBody>
      </p:sp>
      <p:sp>
        <p:nvSpPr>
          <p:cNvPr id="71" name="TextBox 71"/>
          <p:cNvSpPr txBox="1"/>
          <p:nvPr/>
        </p:nvSpPr>
        <p:spPr>
          <a:xfrm>
            <a:off x="5290860" y="7263111"/>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182</a:t>
            </a:r>
          </a:p>
        </p:txBody>
      </p:sp>
      <p:sp>
        <p:nvSpPr>
          <p:cNvPr id="72" name="TextBox 72"/>
          <p:cNvSpPr txBox="1"/>
          <p:nvPr/>
        </p:nvSpPr>
        <p:spPr>
          <a:xfrm>
            <a:off x="6226313" y="6950790"/>
            <a:ext cx="661203" cy="200025"/>
          </a:xfrm>
          <a:prstGeom prst="rect">
            <a:avLst/>
          </a:prstGeom>
        </p:spPr>
        <p:txBody>
          <a:bodyPr lIns="0" tIns="0" rIns="0" bIns="0" rtlCol="0" anchor="t">
            <a:spAutoFit/>
          </a:bodyPr>
          <a:lstStyle/>
          <a:p>
            <a:pPr algn="ctr">
              <a:lnSpc>
                <a:spcPts val="1559"/>
              </a:lnSpc>
            </a:pPr>
            <a:r>
              <a:rPr lang="en-US" sz="1299">
                <a:solidFill>
                  <a:srgbClr val="FFFFFF"/>
                </a:solidFill>
                <a:latin typeface="Gilroy"/>
                <a:ea typeface="Gilroy"/>
                <a:cs typeface="Gilroy"/>
                <a:sym typeface="Gilroy"/>
              </a:rPr>
              <a:t>206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971" y="-659655"/>
            <a:ext cx="18501942" cy="12184380"/>
          </a:xfrm>
          <a:custGeom>
            <a:avLst/>
            <a:gdLst/>
            <a:ahLst/>
            <a:cxnLst/>
            <a:rect l="l" t="t" r="r" b="b"/>
            <a:pathLst>
              <a:path w="18501942" h="12184380">
                <a:moveTo>
                  <a:pt x="0" y="0"/>
                </a:moveTo>
                <a:lnTo>
                  <a:pt x="18501942" y="0"/>
                </a:lnTo>
                <a:lnTo>
                  <a:pt x="18501942" y="12184380"/>
                </a:lnTo>
                <a:lnTo>
                  <a:pt x="0" y="12184380"/>
                </a:lnTo>
                <a:lnTo>
                  <a:pt x="0" y="0"/>
                </a:lnTo>
                <a:close/>
              </a:path>
            </a:pathLst>
          </a:custGeom>
          <a:blipFill>
            <a:blip r:embed="rId2"/>
            <a:stretch>
              <a:fillRect t="-584" b="-584"/>
            </a:stretch>
          </a:blipFill>
        </p:spPr>
        <p:txBody>
          <a:bodyPr/>
          <a:lstStyle/>
          <a:p>
            <a:endParaRPr lang="es-PE"/>
          </a:p>
        </p:txBody>
      </p:sp>
      <p:grpSp>
        <p:nvGrpSpPr>
          <p:cNvPr id="3" name="Group 3"/>
          <p:cNvGrpSpPr/>
          <p:nvPr/>
        </p:nvGrpSpPr>
        <p:grpSpPr>
          <a:xfrm>
            <a:off x="-213942" y="0"/>
            <a:ext cx="18882942" cy="10706100"/>
            <a:chOff x="0" y="0"/>
            <a:chExt cx="4816593" cy="2730567"/>
          </a:xfrm>
        </p:grpSpPr>
        <p:sp>
          <p:nvSpPr>
            <p:cNvPr id="4" name="Freeform 4"/>
            <p:cNvSpPr/>
            <p:nvPr/>
          </p:nvSpPr>
          <p:spPr>
            <a:xfrm>
              <a:off x="0" y="0"/>
              <a:ext cx="4816592" cy="2730567"/>
            </a:xfrm>
            <a:custGeom>
              <a:avLst/>
              <a:gdLst/>
              <a:ahLst/>
              <a:cxnLst/>
              <a:rect l="l" t="t" r="r" b="b"/>
              <a:pathLst>
                <a:path w="4816592" h="2730567">
                  <a:moveTo>
                    <a:pt x="0" y="0"/>
                  </a:moveTo>
                  <a:lnTo>
                    <a:pt x="4816592" y="0"/>
                  </a:lnTo>
                  <a:lnTo>
                    <a:pt x="4816592" y="2730567"/>
                  </a:lnTo>
                  <a:lnTo>
                    <a:pt x="0" y="2730567"/>
                  </a:lnTo>
                  <a:close/>
                </a:path>
              </a:pathLst>
            </a:custGeom>
            <a:solidFill>
              <a:srgbClr val="000000">
                <a:alpha val="31765"/>
              </a:srgbClr>
            </a:solidFill>
          </p:spPr>
          <p:txBody>
            <a:bodyPr/>
            <a:lstStyle/>
            <a:p>
              <a:endParaRPr lang="es-PE"/>
            </a:p>
          </p:txBody>
        </p:sp>
        <p:sp>
          <p:nvSpPr>
            <p:cNvPr id="5" name="TextBox 5"/>
            <p:cNvSpPr txBox="1"/>
            <p:nvPr/>
          </p:nvSpPr>
          <p:spPr>
            <a:xfrm>
              <a:off x="0" y="0"/>
              <a:ext cx="4816593" cy="2730567"/>
            </a:xfrm>
            <a:prstGeom prst="rect">
              <a:avLst/>
            </a:prstGeom>
          </p:spPr>
          <p:txBody>
            <a:bodyPr lIns="50800" tIns="50800" rIns="50800" bIns="50800" rtlCol="0" anchor="ctr"/>
            <a:lstStyle/>
            <a:p>
              <a:pPr algn="ctr">
                <a:lnSpc>
                  <a:spcPts val="3120"/>
                </a:lnSpc>
              </a:pPr>
              <a:endParaRPr/>
            </a:p>
          </p:txBody>
        </p:sp>
      </p:grpSp>
      <p:sp>
        <p:nvSpPr>
          <p:cNvPr id="6" name="TextBox 6"/>
          <p:cNvSpPr txBox="1"/>
          <p:nvPr/>
        </p:nvSpPr>
        <p:spPr>
          <a:xfrm>
            <a:off x="7231579" y="4029941"/>
            <a:ext cx="4742568" cy="1902829"/>
          </a:xfrm>
          <a:prstGeom prst="rect">
            <a:avLst/>
          </a:prstGeom>
        </p:spPr>
        <p:txBody>
          <a:bodyPr lIns="0" tIns="0" rIns="0" bIns="0" rtlCol="0" anchor="t">
            <a:spAutoFit/>
          </a:bodyPr>
          <a:lstStyle/>
          <a:p>
            <a:pPr algn="ctr">
              <a:lnSpc>
                <a:spcPts val="7625"/>
              </a:lnSpc>
            </a:pPr>
            <a:r>
              <a:rPr lang="en-US" sz="5892" b="1" dirty="0">
                <a:solidFill>
                  <a:srgbClr val="FFFFFF"/>
                </a:solidFill>
                <a:latin typeface="Gilroy Bold"/>
                <a:ea typeface="Gilroy Bold"/>
                <a:cs typeface="Gilroy Bold"/>
                <a:sym typeface="Gilroy Bold"/>
              </a:rPr>
              <a:t> EDUCATION PROGRAM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3037" y="623458"/>
            <a:ext cx="1593719" cy="935865"/>
          </a:xfrm>
          <a:custGeom>
            <a:avLst/>
            <a:gdLst/>
            <a:ahLst/>
            <a:cxnLst/>
            <a:rect l="l" t="t" r="r" b="b"/>
            <a:pathLst>
              <a:path w="1593719" h="935865">
                <a:moveTo>
                  <a:pt x="0" y="0"/>
                </a:moveTo>
                <a:lnTo>
                  <a:pt x="1593719" y="0"/>
                </a:lnTo>
                <a:lnTo>
                  <a:pt x="1593719" y="935865"/>
                </a:lnTo>
                <a:lnTo>
                  <a:pt x="0" y="935865"/>
                </a:lnTo>
                <a:lnTo>
                  <a:pt x="0" y="0"/>
                </a:lnTo>
                <a:close/>
              </a:path>
            </a:pathLst>
          </a:custGeom>
          <a:blipFill>
            <a:blip r:embed="rId2"/>
            <a:stretch>
              <a:fillRect t="-33025" b="-37268"/>
            </a:stretch>
          </a:blipFill>
        </p:spPr>
        <p:txBody>
          <a:bodyPr/>
          <a:lstStyle/>
          <a:p>
            <a:endParaRPr lang="es-PE"/>
          </a:p>
        </p:txBody>
      </p:sp>
      <p:grpSp>
        <p:nvGrpSpPr>
          <p:cNvPr id="3" name="Group 3"/>
          <p:cNvGrpSpPr/>
          <p:nvPr/>
        </p:nvGrpSpPr>
        <p:grpSpPr>
          <a:xfrm>
            <a:off x="8732624" y="940657"/>
            <a:ext cx="5305659" cy="472917"/>
            <a:chOff x="0" y="0"/>
            <a:chExt cx="1397375" cy="124554"/>
          </a:xfrm>
        </p:grpSpPr>
        <p:sp>
          <p:nvSpPr>
            <p:cNvPr id="4" name="Freeform 4"/>
            <p:cNvSpPr/>
            <p:nvPr/>
          </p:nvSpPr>
          <p:spPr>
            <a:xfrm>
              <a:off x="0" y="0"/>
              <a:ext cx="1397375" cy="124554"/>
            </a:xfrm>
            <a:custGeom>
              <a:avLst/>
              <a:gdLst/>
              <a:ahLst/>
              <a:cxnLst/>
              <a:rect l="l" t="t" r="r" b="b"/>
              <a:pathLst>
                <a:path w="1397375" h="124554">
                  <a:moveTo>
                    <a:pt x="62277" y="0"/>
                  </a:moveTo>
                  <a:lnTo>
                    <a:pt x="1335098" y="0"/>
                  </a:lnTo>
                  <a:cubicBezTo>
                    <a:pt x="1351615" y="0"/>
                    <a:pt x="1367455" y="6561"/>
                    <a:pt x="1379135" y="18241"/>
                  </a:cubicBezTo>
                  <a:cubicBezTo>
                    <a:pt x="1390814" y="29920"/>
                    <a:pt x="1397375" y="45760"/>
                    <a:pt x="1397375" y="62277"/>
                  </a:cubicBezTo>
                  <a:lnTo>
                    <a:pt x="1397375" y="62277"/>
                  </a:lnTo>
                  <a:cubicBezTo>
                    <a:pt x="1397375" y="78794"/>
                    <a:pt x="1390814" y="94634"/>
                    <a:pt x="1379135" y="106314"/>
                  </a:cubicBezTo>
                  <a:cubicBezTo>
                    <a:pt x="1367455" y="117993"/>
                    <a:pt x="1351615" y="124554"/>
                    <a:pt x="1335098" y="124554"/>
                  </a:cubicBezTo>
                  <a:lnTo>
                    <a:pt x="62277" y="124554"/>
                  </a:lnTo>
                  <a:cubicBezTo>
                    <a:pt x="45760" y="124554"/>
                    <a:pt x="29920" y="117993"/>
                    <a:pt x="18241" y="106314"/>
                  </a:cubicBezTo>
                  <a:cubicBezTo>
                    <a:pt x="6561" y="94634"/>
                    <a:pt x="0" y="78794"/>
                    <a:pt x="0" y="62277"/>
                  </a:cubicBezTo>
                  <a:lnTo>
                    <a:pt x="0" y="62277"/>
                  </a:lnTo>
                  <a:cubicBezTo>
                    <a:pt x="0" y="45760"/>
                    <a:pt x="6561" y="29920"/>
                    <a:pt x="18241" y="18241"/>
                  </a:cubicBezTo>
                  <a:cubicBezTo>
                    <a:pt x="29920" y="6561"/>
                    <a:pt x="45760" y="0"/>
                    <a:pt x="62277" y="0"/>
                  </a:cubicBezTo>
                  <a:close/>
                </a:path>
              </a:pathLst>
            </a:custGeom>
            <a:solidFill>
              <a:srgbClr val="93368B"/>
            </a:solidFill>
          </p:spPr>
          <p:txBody>
            <a:bodyPr/>
            <a:lstStyle/>
            <a:p>
              <a:endParaRPr lang="es-PE"/>
            </a:p>
          </p:txBody>
        </p:sp>
        <p:sp>
          <p:nvSpPr>
            <p:cNvPr id="5" name="TextBox 5"/>
            <p:cNvSpPr txBox="1"/>
            <p:nvPr/>
          </p:nvSpPr>
          <p:spPr>
            <a:xfrm>
              <a:off x="0" y="-28575"/>
              <a:ext cx="1397375" cy="153129"/>
            </a:xfrm>
            <a:prstGeom prst="rect">
              <a:avLst/>
            </a:prstGeom>
          </p:spPr>
          <p:txBody>
            <a:bodyPr lIns="50800" tIns="50800" rIns="50800" bIns="50800" rtlCol="0" anchor="ctr"/>
            <a:lstStyle/>
            <a:p>
              <a:pPr algn="ctr">
                <a:lnSpc>
                  <a:spcPts val="3224"/>
                </a:lnSpc>
              </a:pPr>
              <a:endParaRPr/>
            </a:p>
          </p:txBody>
        </p:sp>
      </p:grpSp>
      <p:grpSp>
        <p:nvGrpSpPr>
          <p:cNvPr id="6" name="Group 6"/>
          <p:cNvGrpSpPr/>
          <p:nvPr/>
        </p:nvGrpSpPr>
        <p:grpSpPr>
          <a:xfrm>
            <a:off x="0" y="-376236"/>
            <a:ext cx="9457001" cy="10748354"/>
            <a:chOff x="0" y="0"/>
            <a:chExt cx="2490733" cy="2830842"/>
          </a:xfrm>
        </p:grpSpPr>
        <p:sp>
          <p:nvSpPr>
            <p:cNvPr id="7" name="Freeform 7"/>
            <p:cNvSpPr/>
            <p:nvPr/>
          </p:nvSpPr>
          <p:spPr>
            <a:xfrm>
              <a:off x="0" y="0"/>
              <a:ext cx="2490733" cy="2830842"/>
            </a:xfrm>
            <a:custGeom>
              <a:avLst/>
              <a:gdLst/>
              <a:ahLst/>
              <a:cxnLst/>
              <a:rect l="l" t="t" r="r" b="b"/>
              <a:pathLst>
                <a:path w="2490733" h="2830842">
                  <a:moveTo>
                    <a:pt x="0" y="0"/>
                  </a:moveTo>
                  <a:lnTo>
                    <a:pt x="2490733" y="0"/>
                  </a:lnTo>
                  <a:lnTo>
                    <a:pt x="2490733" y="2830842"/>
                  </a:lnTo>
                  <a:lnTo>
                    <a:pt x="0" y="2830842"/>
                  </a:lnTo>
                  <a:close/>
                </a:path>
              </a:pathLst>
            </a:custGeom>
            <a:solidFill>
              <a:srgbClr val="93368B"/>
            </a:solidFill>
          </p:spPr>
          <p:txBody>
            <a:bodyPr/>
            <a:lstStyle/>
            <a:p>
              <a:endParaRPr lang="es-PE"/>
            </a:p>
          </p:txBody>
        </p:sp>
        <p:sp>
          <p:nvSpPr>
            <p:cNvPr id="8" name="TextBox 8"/>
            <p:cNvSpPr txBox="1"/>
            <p:nvPr/>
          </p:nvSpPr>
          <p:spPr>
            <a:xfrm>
              <a:off x="0" y="-47625"/>
              <a:ext cx="2490733" cy="2878467"/>
            </a:xfrm>
            <a:prstGeom prst="rect">
              <a:avLst/>
            </a:prstGeom>
          </p:spPr>
          <p:txBody>
            <a:bodyPr lIns="50800" tIns="50800" rIns="50800" bIns="50800" rtlCol="0" anchor="ctr"/>
            <a:lstStyle/>
            <a:p>
              <a:pPr algn="ctr">
                <a:lnSpc>
                  <a:spcPts val="2479"/>
                </a:lnSpc>
              </a:pPr>
              <a:endParaRPr/>
            </a:p>
          </p:txBody>
        </p:sp>
      </p:grpSp>
      <p:sp>
        <p:nvSpPr>
          <p:cNvPr id="9" name="TextBox 9"/>
          <p:cNvSpPr txBox="1"/>
          <p:nvPr/>
        </p:nvSpPr>
        <p:spPr>
          <a:xfrm>
            <a:off x="9787369" y="932607"/>
            <a:ext cx="3852501" cy="416204"/>
          </a:xfrm>
          <a:prstGeom prst="rect">
            <a:avLst/>
          </a:prstGeom>
        </p:spPr>
        <p:txBody>
          <a:bodyPr lIns="0" tIns="0" rIns="0" bIns="0" rtlCol="0" anchor="t">
            <a:spAutoFit/>
          </a:bodyPr>
          <a:lstStyle/>
          <a:p>
            <a:pPr algn="l">
              <a:lnSpc>
                <a:spcPts val="3499"/>
              </a:lnSpc>
              <a:spcBef>
                <a:spcPct val="0"/>
              </a:spcBef>
            </a:pPr>
            <a:r>
              <a:rPr lang="en-US" sz="2499" spc="97" dirty="0">
                <a:solidFill>
                  <a:srgbClr val="FFFFFF"/>
                </a:solidFill>
                <a:latin typeface="Gilroy"/>
                <a:ea typeface="Gilroy"/>
                <a:cs typeface="Gilroy"/>
                <a:sym typeface="Gilroy"/>
              </a:rPr>
              <a:t>Education Program</a:t>
            </a:r>
          </a:p>
        </p:txBody>
      </p:sp>
      <p:sp>
        <p:nvSpPr>
          <p:cNvPr id="10" name="Freeform 10"/>
          <p:cNvSpPr/>
          <p:nvPr/>
        </p:nvSpPr>
        <p:spPr>
          <a:xfrm>
            <a:off x="417922" y="593401"/>
            <a:ext cx="1221557" cy="1218503"/>
          </a:xfrm>
          <a:custGeom>
            <a:avLst/>
            <a:gdLst/>
            <a:ahLst/>
            <a:cxnLst/>
            <a:rect l="l" t="t" r="r" b="b"/>
            <a:pathLst>
              <a:path w="1221557" h="1218503">
                <a:moveTo>
                  <a:pt x="0" y="0"/>
                </a:moveTo>
                <a:lnTo>
                  <a:pt x="1221556" y="0"/>
                </a:lnTo>
                <a:lnTo>
                  <a:pt x="1221556" y="1218503"/>
                </a:lnTo>
                <a:lnTo>
                  <a:pt x="0" y="12185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PE"/>
          </a:p>
        </p:txBody>
      </p:sp>
      <p:sp>
        <p:nvSpPr>
          <p:cNvPr id="11" name="Freeform 11"/>
          <p:cNvSpPr/>
          <p:nvPr/>
        </p:nvSpPr>
        <p:spPr>
          <a:xfrm>
            <a:off x="13170632" y="989757"/>
            <a:ext cx="536573" cy="352126"/>
          </a:xfrm>
          <a:custGeom>
            <a:avLst/>
            <a:gdLst/>
            <a:ahLst/>
            <a:cxnLst/>
            <a:rect l="l" t="t" r="r" b="b"/>
            <a:pathLst>
              <a:path w="536573" h="352126">
                <a:moveTo>
                  <a:pt x="0" y="0"/>
                </a:moveTo>
                <a:lnTo>
                  <a:pt x="536573" y="0"/>
                </a:lnTo>
                <a:lnTo>
                  <a:pt x="536573" y="352126"/>
                </a:lnTo>
                <a:lnTo>
                  <a:pt x="0" y="3521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PE"/>
          </a:p>
        </p:txBody>
      </p:sp>
      <p:grpSp>
        <p:nvGrpSpPr>
          <p:cNvPr id="12" name="Group 12"/>
          <p:cNvGrpSpPr/>
          <p:nvPr/>
        </p:nvGrpSpPr>
        <p:grpSpPr>
          <a:xfrm>
            <a:off x="791147" y="2733777"/>
            <a:ext cx="237553" cy="23755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6"/>
            </a:solidFill>
          </p:spPr>
          <p:txBody>
            <a:bodyPr/>
            <a:lstStyle/>
            <a:p>
              <a:endParaRPr lang="es-PE"/>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3224"/>
                </a:lnSpc>
              </a:pPr>
              <a:endParaRPr/>
            </a:p>
          </p:txBody>
        </p:sp>
      </p:grpSp>
      <p:grpSp>
        <p:nvGrpSpPr>
          <p:cNvPr id="15" name="Group 15"/>
          <p:cNvGrpSpPr/>
          <p:nvPr/>
        </p:nvGrpSpPr>
        <p:grpSpPr>
          <a:xfrm>
            <a:off x="791147" y="8062850"/>
            <a:ext cx="237553" cy="23755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6"/>
            </a:solidFill>
          </p:spPr>
          <p:txBody>
            <a:bodyPr/>
            <a:lstStyle/>
            <a:p>
              <a:endParaRPr lang="es-PE"/>
            </a:p>
          </p:txBody>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3224"/>
                </a:lnSpc>
              </a:pPr>
              <a:endParaRPr/>
            </a:p>
          </p:txBody>
        </p:sp>
      </p:grpSp>
      <p:grpSp>
        <p:nvGrpSpPr>
          <p:cNvPr id="18" name="Group 18"/>
          <p:cNvGrpSpPr/>
          <p:nvPr/>
        </p:nvGrpSpPr>
        <p:grpSpPr>
          <a:xfrm>
            <a:off x="9910801" y="2077337"/>
            <a:ext cx="237553" cy="23755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368B"/>
            </a:solidFill>
          </p:spPr>
          <p:txBody>
            <a:bodyPr/>
            <a:lstStyle/>
            <a:p>
              <a:endParaRPr lang="es-PE"/>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3224"/>
                </a:lnSpc>
              </a:pPr>
              <a:endParaRPr/>
            </a:p>
          </p:txBody>
        </p:sp>
      </p:grpSp>
      <p:sp>
        <p:nvSpPr>
          <p:cNvPr id="21" name="Freeform 21"/>
          <p:cNvSpPr/>
          <p:nvPr/>
        </p:nvSpPr>
        <p:spPr>
          <a:xfrm>
            <a:off x="10922666" y="2833545"/>
            <a:ext cx="1125309" cy="618920"/>
          </a:xfrm>
          <a:custGeom>
            <a:avLst/>
            <a:gdLst/>
            <a:ahLst/>
            <a:cxnLst/>
            <a:rect l="l" t="t" r="r" b="b"/>
            <a:pathLst>
              <a:path w="1125309" h="618920">
                <a:moveTo>
                  <a:pt x="0" y="0"/>
                </a:moveTo>
                <a:lnTo>
                  <a:pt x="1125309" y="0"/>
                </a:lnTo>
                <a:lnTo>
                  <a:pt x="1125309" y="618920"/>
                </a:lnTo>
                <a:lnTo>
                  <a:pt x="0" y="6189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PE"/>
          </a:p>
        </p:txBody>
      </p:sp>
      <p:sp>
        <p:nvSpPr>
          <p:cNvPr id="22" name="Freeform 22"/>
          <p:cNvSpPr/>
          <p:nvPr/>
        </p:nvSpPr>
        <p:spPr>
          <a:xfrm>
            <a:off x="13629283" y="2724252"/>
            <a:ext cx="871575" cy="747012"/>
          </a:xfrm>
          <a:custGeom>
            <a:avLst/>
            <a:gdLst/>
            <a:ahLst/>
            <a:cxnLst/>
            <a:rect l="l" t="t" r="r" b="b"/>
            <a:pathLst>
              <a:path w="871575" h="747012">
                <a:moveTo>
                  <a:pt x="0" y="0"/>
                </a:moveTo>
                <a:lnTo>
                  <a:pt x="871575" y="0"/>
                </a:lnTo>
                <a:lnTo>
                  <a:pt x="871575" y="747012"/>
                </a:lnTo>
                <a:lnTo>
                  <a:pt x="0" y="7470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PE"/>
          </a:p>
        </p:txBody>
      </p:sp>
      <p:sp>
        <p:nvSpPr>
          <p:cNvPr id="23" name="Freeform 23"/>
          <p:cNvSpPr/>
          <p:nvPr/>
        </p:nvSpPr>
        <p:spPr>
          <a:xfrm>
            <a:off x="11928602" y="4560368"/>
            <a:ext cx="1570044" cy="439612"/>
          </a:xfrm>
          <a:custGeom>
            <a:avLst/>
            <a:gdLst/>
            <a:ahLst/>
            <a:cxnLst/>
            <a:rect l="l" t="t" r="r" b="b"/>
            <a:pathLst>
              <a:path w="1570044" h="439612">
                <a:moveTo>
                  <a:pt x="0" y="0"/>
                </a:moveTo>
                <a:lnTo>
                  <a:pt x="1570044" y="0"/>
                </a:lnTo>
                <a:lnTo>
                  <a:pt x="1570044" y="439612"/>
                </a:lnTo>
                <a:lnTo>
                  <a:pt x="0" y="4396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PE"/>
          </a:p>
        </p:txBody>
      </p:sp>
      <p:sp>
        <p:nvSpPr>
          <p:cNvPr id="24" name="Freeform 24"/>
          <p:cNvSpPr/>
          <p:nvPr/>
        </p:nvSpPr>
        <p:spPr>
          <a:xfrm>
            <a:off x="14852059" y="4547959"/>
            <a:ext cx="1147990" cy="452021"/>
          </a:xfrm>
          <a:custGeom>
            <a:avLst/>
            <a:gdLst/>
            <a:ahLst/>
            <a:cxnLst/>
            <a:rect l="l" t="t" r="r" b="b"/>
            <a:pathLst>
              <a:path w="1147990" h="452021">
                <a:moveTo>
                  <a:pt x="0" y="0"/>
                </a:moveTo>
                <a:lnTo>
                  <a:pt x="1147990" y="0"/>
                </a:lnTo>
                <a:lnTo>
                  <a:pt x="1147990" y="452021"/>
                </a:lnTo>
                <a:lnTo>
                  <a:pt x="0" y="4520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PE"/>
          </a:p>
        </p:txBody>
      </p:sp>
      <p:sp>
        <p:nvSpPr>
          <p:cNvPr id="25" name="Freeform 25"/>
          <p:cNvSpPr/>
          <p:nvPr/>
        </p:nvSpPr>
        <p:spPr>
          <a:xfrm>
            <a:off x="16203381" y="2724252"/>
            <a:ext cx="802056" cy="802056"/>
          </a:xfrm>
          <a:custGeom>
            <a:avLst/>
            <a:gdLst/>
            <a:ahLst/>
            <a:cxnLst/>
            <a:rect l="l" t="t" r="r" b="b"/>
            <a:pathLst>
              <a:path w="802056" h="802056">
                <a:moveTo>
                  <a:pt x="0" y="0"/>
                </a:moveTo>
                <a:lnTo>
                  <a:pt x="802056" y="0"/>
                </a:lnTo>
                <a:lnTo>
                  <a:pt x="802056" y="802056"/>
                </a:lnTo>
                <a:lnTo>
                  <a:pt x="0" y="8020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PE"/>
          </a:p>
        </p:txBody>
      </p:sp>
      <p:sp>
        <p:nvSpPr>
          <p:cNvPr id="26" name="Freeform 26"/>
          <p:cNvSpPr/>
          <p:nvPr/>
        </p:nvSpPr>
        <p:spPr>
          <a:xfrm>
            <a:off x="9445256" y="6087582"/>
            <a:ext cx="8876380" cy="4199418"/>
          </a:xfrm>
          <a:custGeom>
            <a:avLst/>
            <a:gdLst/>
            <a:ahLst/>
            <a:cxnLst/>
            <a:rect l="l" t="t" r="r" b="b"/>
            <a:pathLst>
              <a:path w="8876380" h="4199418">
                <a:moveTo>
                  <a:pt x="0" y="0"/>
                </a:moveTo>
                <a:lnTo>
                  <a:pt x="8876380" y="0"/>
                </a:lnTo>
                <a:lnTo>
                  <a:pt x="8876380" y="4199418"/>
                </a:lnTo>
                <a:lnTo>
                  <a:pt x="0" y="4199418"/>
                </a:lnTo>
                <a:lnTo>
                  <a:pt x="0" y="0"/>
                </a:lnTo>
                <a:close/>
              </a:path>
            </a:pathLst>
          </a:custGeom>
          <a:blipFill>
            <a:blip r:embed="rId17"/>
            <a:stretch>
              <a:fillRect l="-3971" t="-2347" b="-21270"/>
            </a:stretch>
          </a:blipFill>
        </p:spPr>
        <p:txBody>
          <a:bodyPr/>
          <a:lstStyle/>
          <a:p>
            <a:endParaRPr lang="es-PE"/>
          </a:p>
        </p:txBody>
      </p:sp>
      <p:sp>
        <p:nvSpPr>
          <p:cNvPr id="27" name="TextBox 27"/>
          <p:cNvSpPr txBox="1"/>
          <p:nvPr/>
        </p:nvSpPr>
        <p:spPr>
          <a:xfrm>
            <a:off x="2598981" y="1516612"/>
            <a:ext cx="5840504" cy="602729"/>
          </a:xfrm>
          <a:prstGeom prst="rect">
            <a:avLst/>
          </a:prstGeom>
        </p:spPr>
        <p:txBody>
          <a:bodyPr lIns="0" tIns="0" rIns="0" bIns="0" rtlCol="0" anchor="t">
            <a:spAutoFit/>
          </a:bodyPr>
          <a:lstStyle/>
          <a:p>
            <a:pPr algn="l">
              <a:lnSpc>
                <a:spcPts val="4725"/>
              </a:lnSpc>
            </a:pPr>
            <a:r>
              <a:rPr lang="en-US" sz="4500" b="1" dirty="0">
                <a:solidFill>
                  <a:srgbClr val="FFFFFF"/>
                </a:solidFill>
                <a:latin typeface="Gilroy Bold"/>
                <a:ea typeface="Gilroy Bold"/>
                <a:cs typeface="Gilroy Bold"/>
                <a:sym typeface="Gilroy Bold"/>
              </a:rPr>
              <a:t>WHAT DO WE DO?</a:t>
            </a:r>
          </a:p>
        </p:txBody>
      </p:sp>
      <p:sp>
        <p:nvSpPr>
          <p:cNvPr id="28" name="TextBox 28"/>
          <p:cNvSpPr txBox="1"/>
          <p:nvPr/>
        </p:nvSpPr>
        <p:spPr>
          <a:xfrm>
            <a:off x="1206055" y="2650792"/>
            <a:ext cx="8163001" cy="359266"/>
          </a:xfrm>
          <a:prstGeom prst="rect">
            <a:avLst/>
          </a:prstGeom>
        </p:spPr>
        <p:txBody>
          <a:bodyPr lIns="0" tIns="0" rIns="0" bIns="0" rtlCol="0" anchor="t">
            <a:spAutoFit/>
          </a:bodyPr>
          <a:lstStyle/>
          <a:p>
            <a:pPr algn="l">
              <a:lnSpc>
                <a:spcPts val="2928"/>
              </a:lnSpc>
            </a:pPr>
            <a:r>
              <a:rPr lang="en-US" sz="2400" b="1" dirty="0">
                <a:solidFill>
                  <a:srgbClr val="FFFFFF"/>
                </a:solidFill>
                <a:latin typeface="Gilroy Bold"/>
                <a:ea typeface="Gilroy Bold"/>
                <a:cs typeface="Gilroy Bold"/>
                <a:sym typeface="Gilroy Bold"/>
              </a:rPr>
              <a:t>WE TRANSFORM THE EDUCATION</a:t>
            </a:r>
          </a:p>
        </p:txBody>
      </p:sp>
      <p:sp>
        <p:nvSpPr>
          <p:cNvPr id="29" name="TextBox 29"/>
          <p:cNvSpPr txBox="1"/>
          <p:nvPr/>
        </p:nvSpPr>
        <p:spPr>
          <a:xfrm>
            <a:off x="1032764" y="3064535"/>
            <a:ext cx="7627067" cy="4431983"/>
          </a:xfrm>
          <a:prstGeom prst="rect">
            <a:avLst/>
          </a:prstGeom>
        </p:spPr>
        <p:txBody>
          <a:bodyPr wrap="square" lIns="0" tIns="0" rIns="0" bIns="0" rtlCol="0" anchor="t">
            <a:spAutoFit/>
          </a:bodyPr>
          <a:lstStyle/>
          <a:p>
            <a:r>
              <a:rPr lang="en-US" sz="2400" dirty="0">
                <a:solidFill>
                  <a:schemeClr val="bg1"/>
                </a:solidFill>
                <a:latin typeface="Gilroy" panose="020B0604020202020204" charset="0"/>
              </a:rPr>
              <a:t>We seek to contribute to reducing illiteracy rates in the schools where we work and to strengthen reading comprehension skills by developing students' critical thinking.</a:t>
            </a:r>
          </a:p>
          <a:p>
            <a:endParaRPr lang="en-US" sz="2400" dirty="0">
              <a:solidFill>
                <a:schemeClr val="bg1"/>
              </a:solidFill>
              <a:latin typeface="Gilroy" panose="020B0604020202020204" charset="0"/>
            </a:endParaRPr>
          </a:p>
          <a:p>
            <a:r>
              <a:rPr lang="en-US" sz="2400" dirty="0">
                <a:solidFill>
                  <a:schemeClr val="bg1"/>
                </a:solidFill>
                <a:latin typeface="Gilroy" panose="020B0604020202020204" charset="0"/>
              </a:rPr>
              <a:t>All of this takes place in playful library environments that serve as experiential learning spaces for students—where they are encouraged and inspired to play, learn, and be creative in new and imaginative ways.</a:t>
            </a:r>
          </a:p>
          <a:p>
            <a:endParaRPr lang="en-US" sz="2400" dirty="0">
              <a:solidFill>
                <a:schemeClr val="bg1"/>
              </a:solidFill>
              <a:latin typeface="Gilroy" panose="020B0604020202020204" charset="0"/>
            </a:endParaRPr>
          </a:p>
          <a:p>
            <a:r>
              <a:rPr lang="en-US" sz="2400" dirty="0">
                <a:solidFill>
                  <a:schemeClr val="bg1"/>
                </a:solidFill>
                <a:latin typeface="Gilroy" panose="020B0604020202020204" charset="0"/>
              </a:rPr>
              <a:t>Currently, we reach 325 students.</a:t>
            </a:r>
          </a:p>
        </p:txBody>
      </p:sp>
      <p:sp>
        <p:nvSpPr>
          <p:cNvPr id="30" name="TextBox 30"/>
          <p:cNvSpPr txBox="1"/>
          <p:nvPr/>
        </p:nvSpPr>
        <p:spPr>
          <a:xfrm>
            <a:off x="1206055" y="7979865"/>
            <a:ext cx="8163001" cy="359970"/>
          </a:xfrm>
          <a:prstGeom prst="rect">
            <a:avLst/>
          </a:prstGeom>
        </p:spPr>
        <p:txBody>
          <a:bodyPr lIns="0" tIns="0" rIns="0" bIns="0" rtlCol="0" anchor="t">
            <a:spAutoFit/>
          </a:bodyPr>
          <a:lstStyle/>
          <a:p>
            <a:pPr>
              <a:lnSpc>
                <a:spcPts val="2928"/>
              </a:lnSpc>
            </a:pPr>
            <a:r>
              <a:rPr lang="es-PE" sz="2400" b="1" dirty="0">
                <a:solidFill>
                  <a:schemeClr val="bg1"/>
                </a:solidFill>
                <a:latin typeface="Gilroy Bold" panose="020B0604020202020204" charset="0"/>
              </a:rPr>
              <a:t>WE PROMOTE READING COMPREHENSION</a:t>
            </a:r>
            <a:endParaRPr lang="en-US" sz="2400" b="1" dirty="0">
              <a:solidFill>
                <a:schemeClr val="bg1"/>
              </a:solidFill>
              <a:latin typeface="Gilroy Bold" panose="020B0604020202020204" charset="0"/>
              <a:ea typeface="Gilroy Bold"/>
              <a:cs typeface="Gilroy Bold"/>
              <a:sym typeface="Gilroy Bold"/>
            </a:endParaRPr>
          </a:p>
        </p:txBody>
      </p:sp>
      <p:sp>
        <p:nvSpPr>
          <p:cNvPr id="31" name="TextBox 31"/>
          <p:cNvSpPr txBox="1"/>
          <p:nvPr/>
        </p:nvSpPr>
        <p:spPr>
          <a:xfrm>
            <a:off x="1105556" y="8574779"/>
            <a:ext cx="7481483" cy="961866"/>
          </a:xfrm>
          <a:prstGeom prst="rect">
            <a:avLst/>
          </a:prstGeom>
        </p:spPr>
        <p:txBody>
          <a:bodyPr lIns="0" tIns="0" rIns="0" bIns="0" rtlCol="0" anchor="t">
            <a:spAutoFit/>
          </a:bodyPr>
          <a:lstStyle/>
          <a:p>
            <a:pPr lvl="0" algn="just">
              <a:lnSpc>
                <a:spcPts val="2544"/>
              </a:lnSpc>
            </a:pPr>
            <a:r>
              <a:rPr lang="en-US" sz="2400" dirty="0">
                <a:solidFill>
                  <a:schemeClr val="bg1"/>
                </a:solidFill>
                <a:latin typeface="Gilroy" panose="020B0604020202020204" charset="0"/>
              </a:rPr>
              <a:t>We use Raz-Plus, a globally recognized platform known for its educational quality in developing reading comprehension.</a:t>
            </a:r>
            <a:endParaRPr lang="en-US" sz="2400" spc="96" dirty="0">
              <a:solidFill>
                <a:schemeClr val="bg1"/>
              </a:solidFill>
              <a:latin typeface="Gilroy" panose="020B0604020202020204" charset="0"/>
              <a:ea typeface="Gilroy"/>
              <a:cs typeface="Gilroy"/>
              <a:sym typeface="Gilroy"/>
            </a:endParaRPr>
          </a:p>
        </p:txBody>
      </p:sp>
      <p:sp>
        <p:nvSpPr>
          <p:cNvPr id="32" name="TextBox 32"/>
          <p:cNvSpPr txBox="1"/>
          <p:nvPr/>
        </p:nvSpPr>
        <p:spPr>
          <a:xfrm>
            <a:off x="10396003" y="1991612"/>
            <a:ext cx="8163001" cy="359266"/>
          </a:xfrm>
          <a:prstGeom prst="rect">
            <a:avLst/>
          </a:prstGeom>
        </p:spPr>
        <p:txBody>
          <a:bodyPr lIns="0" tIns="0" rIns="0" bIns="0" rtlCol="0" anchor="t">
            <a:spAutoFit/>
          </a:bodyPr>
          <a:lstStyle/>
          <a:p>
            <a:pPr algn="l">
              <a:lnSpc>
                <a:spcPts val="2928"/>
              </a:lnSpc>
            </a:pPr>
            <a:r>
              <a:rPr lang="en-US" sz="2400" b="1" dirty="0">
                <a:solidFill>
                  <a:srgbClr val="606558"/>
                </a:solidFill>
                <a:latin typeface="Gilroy Bold"/>
                <a:ea typeface="Gilroy Bold"/>
                <a:cs typeface="Gilroy Bold"/>
                <a:sym typeface="Gilroy Bold"/>
              </a:rPr>
              <a:t>THE EDUCATIONAL STRATEGY CONTAINS:</a:t>
            </a:r>
          </a:p>
        </p:txBody>
      </p:sp>
      <p:sp>
        <p:nvSpPr>
          <p:cNvPr id="33" name="TextBox 33"/>
          <p:cNvSpPr txBox="1"/>
          <p:nvPr/>
        </p:nvSpPr>
        <p:spPr>
          <a:xfrm>
            <a:off x="10803293" y="3626226"/>
            <a:ext cx="1309782" cy="564257"/>
          </a:xfrm>
          <a:prstGeom prst="rect">
            <a:avLst/>
          </a:prstGeom>
        </p:spPr>
        <p:txBody>
          <a:bodyPr lIns="0" tIns="0" rIns="0" bIns="0" rtlCol="0" anchor="t">
            <a:spAutoFit/>
          </a:bodyPr>
          <a:lstStyle/>
          <a:p>
            <a:pPr algn="ctr">
              <a:lnSpc>
                <a:spcPts val="2183"/>
              </a:lnSpc>
            </a:pPr>
            <a:r>
              <a:rPr lang="en-US" sz="1967" b="1" dirty="0">
                <a:solidFill>
                  <a:srgbClr val="0033A0"/>
                </a:solidFill>
                <a:latin typeface="Gilroy Bold"/>
                <a:ea typeface="Gilroy Bold"/>
                <a:cs typeface="Gilroy Bold"/>
                <a:sym typeface="Gilroy Bold"/>
              </a:rPr>
              <a:t>Group Activity</a:t>
            </a:r>
          </a:p>
        </p:txBody>
      </p:sp>
      <p:sp>
        <p:nvSpPr>
          <p:cNvPr id="34" name="TextBox 34"/>
          <p:cNvSpPr txBox="1"/>
          <p:nvPr/>
        </p:nvSpPr>
        <p:spPr>
          <a:xfrm>
            <a:off x="13461382" y="3626226"/>
            <a:ext cx="1309782" cy="564257"/>
          </a:xfrm>
          <a:prstGeom prst="rect">
            <a:avLst/>
          </a:prstGeom>
        </p:spPr>
        <p:txBody>
          <a:bodyPr lIns="0" tIns="0" rIns="0" bIns="0" rtlCol="0" anchor="t">
            <a:spAutoFit/>
          </a:bodyPr>
          <a:lstStyle/>
          <a:p>
            <a:pPr algn="ctr">
              <a:lnSpc>
                <a:spcPts val="2183"/>
              </a:lnSpc>
            </a:pPr>
            <a:r>
              <a:rPr lang="en-US" sz="1967" b="1" dirty="0" err="1">
                <a:solidFill>
                  <a:srgbClr val="0033A0"/>
                </a:solidFill>
                <a:latin typeface="Gilroy Bold"/>
                <a:ea typeface="Gilroy Bold"/>
                <a:cs typeface="Gilroy Bold"/>
                <a:sym typeface="Gilroy Bold"/>
              </a:rPr>
              <a:t>EducationActivity</a:t>
            </a:r>
            <a:endParaRPr lang="en-US" sz="1967" b="1" dirty="0">
              <a:solidFill>
                <a:srgbClr val="0033A0"/>
              </a:solidFill>
              <a:latin typeface="Gilroy Bold"/>
              <a:ea typeface="Gilroy Bold"/>
              <a:cs typeface="Gilroy Bold"/>
              <a:sym typeface="Gilroy Bold"/>
            </a:endParaRPr>
          </a:p>
        </p:txBody>
      </p:sp>
      <p:sp>
        <p:nvSpPr>
          <p:cNvPr id="35" name="TextBox 35"/>
          <p:cNvSpPr txBox="1"/>
          <p:nvPr/>
        </p:nvSpPr>
        <p:spPr>
          <a:xfrm>
            <a:off x="15949518" y="3599859"/>
            <a:ext cx="1309782" cy="564257"/>
          </a:xfrm>
          <a:prstGeom prst="rect">
            <a:avLst/>
          </a:prstGeom>
        </p:spPr>
        <p:txBody>
          <a:bodyPr lIns="0" tIns="0" rIns="0" bIns="0" rtlCol="0" anchor="t">
            <a:spAutoFit/>
          </a:bodyPr>
          <a:lstStyle/>
          <a:p>
            <a:pPr algn="ctr">
              <a:lnSpc>
                <a:spcPts val="2183"/>
              </a:lnSpc>
            </a:pPr>
            <a:r>
              <a:rPr lang="en-US" sz="1967" b="1" dirty="0">
                <a:solidFill>
                  <a:srgbClr val="0033A0"/>
                </a:solidFill>
                <a:latin typeface="Gilroy Bold"/>
                <a:ea typeface="Gilroy Bold"/>
                <a:cs typeface="Gilroy Bold"/>
                <a:sym typeface="Gilroy Bold"/>
              </a:rPr>
              <a:t>Individual Reading</a:t>
            </a:r>
          </a:p>
        </p:txBody>
      </p:sp>
      <p:sp>
        <p:nvSpPr>
          <p:cNvPr id="36" name="TextBox 36"/>
          <p:cNvSpPr txBox="1"/>
          <p:nvPr/>
        </p:nvSpPr>
        <p:spPr>
          <a:xfrm>
            <a:off x="12047975" y="5196865"/>
            <a:ext cx="1309782" cy="564257"/>
          </a:xfrm>
          <a:prstGeom prst="rect">
            <a:avLst/>
          </a:prstGeom>
        </p:spPr>
        <p:txBody>
          <a:bodyPr lIns="0" tIns="0" rIns="0" bIns="0" rtlCol="0" anchor="t">
            <a:spAutoFit/>
          </a:bodyPr>
          <a:lstStyle/>
          <a:p>
            <a:pPr algn="ctr">
              <a:lnSpc>
                <a:spcPts val="2183"/>
              </a:lnSpc>
            </a:pPr>
            <a:r>
              <a:rPr lang="en-US" sz="1967" b="1" dirty="0" err="1">
                <a:solidFill>
                  <a:srgbClr val="0033A0"/>
                </a:solidFill>
                <a:latin typeface="Gilroy Bold"/>
                <a:ea typeface="Gilroy Bold"/>
                <a:cs typeface="Gilroy Bold"/>
                <a:sym typeface="Gilroy Bold"/>
              </a:rPr>
              <a:t>Tecnologícal</a:t>
            </a:r>
            <a:r>
              <a:rPr lang="en-US" sz="1967" b="1" dirty="0">
                <a:solidFill>
                  <a:srgbClr val="0033A0"/>
                </a:solidFill>
                <a:latin typeface="Gilroy Bold"/>
                <a:ea typeface="Gilroy Bold"/>
                <a:cs typeface="Gilroy Bold"/>
                <a:sym typeface="Gilroy Bold"/>
              </a:rPr>
              <a:t> APPs</a:t>
            </a:r>
          </a:p>
        </p:txBody>
      </p:sp>
      <p:sp>
        <p:nvSpPr>
          <p:cNvPr id="37" name="TextBox 37"/>
          <p:cNvSpPr txBox="1"/>
          <p:nvPr/>
        </p:nvSpPr>
        <p:spPr>
          <a:xfrm>
            <a:off x="14620135" y="5196864"/>
            <a:ext cx="1611837" cy="564257"/>
          </a:xfrm>
          <a:prstGeom prst="rect">
            <a:avLst/>
          </a:prstGeom>
        </p:spPr>
        <p:txBody>
          <a:bodyPr wrap="square" lIns="0" tIns="0" rIns="0" bIns="0" rtlCol="0" anchor="t">
            <a:spAutoFit/>
          </a:bodyPr>
          <a:lstStyle/>
          <a:p>
            <a:pPr algn="ctr">
              <a:lnSpc>
                <a:spcPts val="2183"/>
              </a:lnSpc>
            </a:pPr>
            <a:r>
              <a:rPr lang="en-US" sz="1967" b="1" dirty="0">
                <a:solidFill>
                  <a:srgbClr val="0033A0"/>
                </a:solidFill>
                <a:latin typeface="Gilroy Bold"/>
                <a:ea typeface="Gilroy Bold"/>
                <a:cs typeface="Gilroy Bold"/>
                <a:sym typeface="Gilroy Bold"/>
              </a:rPr>
              <a:t>Free Playing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982</Words>
  <Application>Microsoft Office PowerPoint</Application>
  <PresentationFormat>Personalizado</PresentationFormat>
  <Paragraphs>252</Paragraphs>
  <Slides>17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17</vt:i4>
      </vt:variant>
    </vt:vector>
  </HeadingPairs>
  <TitlesOfParts>
    <vt:vector size="25" baseType="lpstr">
      <vt:lpstr>Gilroy</vt:lpstr>
      <vt:lpstr>Gilroy-ExtraBold</vt:lpstr>
      <vt:lpstr>Arial</vt:lpstr>
      <vt:lpstr>Gilroy Bold</vt:lpstr>
      <vt:lpstr>Calibri</vt:lpstr>
      <vt:lpstr>Inter Bold</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MH 2025</dc:title>
  <dc:creator>Lyan Quispe</dc:creator>
  <cp:lastModifiedBy>Comunicaciones y Marketing Mision Huascaran</cp:lastModifiedBy>
  <cp:revision>8</cp:revision>
  <dcterms:created xsi:type="dcterms:W3CDTF">2006-08-16T00:00:00Z</dcterms:created>
  <dcterms:modified xsi:type="dcterms:W3CDTF">2025-06-16T21:58:51Z</dcterms:modified>
  <dc:identifier>DAGmxvPLLD0</dc:identifier>
</cp:coreProperties>
</file>